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0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8" r:id="rId13"/>
    <p:sldId id="269" r:id="rId14"/>
    <p:sldId id="271" r:id="rId15"/>
    <p:sldId id="266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442" y="-11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08/02/2014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08/02/2014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08/02/2014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08/02/2014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08/02/2014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08/02/2014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08/02/2014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08/02/2014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08/02/2014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08/02/2014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DD48-81A4-4098-9D37-CAE604189C49}" type="datetimeFigureOut">
              <a:rPr lang="es-MX" smtClean="0"/>
              <a:pPr/>
              <a:t>08/02/2014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1DD48-81A4-4098-9D37-CAE604189C49}" type="datetimeFigureOut">
              <a:rPr lang="es-MX" smtClean="0"/>
              <a:pPr/>
              <a:t>08/02/2014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F569F-726B-43EA-9315-D805FC8F137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187674"/>
          </a:xfrm>
        </p:spPr>
        <p:txBody>
          <a:bodyPr/>
          <a:lstStyle/>
          <a:p>
            <a:r>
              <a:rPr lang="es-MX" dirty="0" smtClean="0"/>
              <a:t>Escuela  Normal de Educación Preescolar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2060848"/>
            <a:ext cx="6944816" cy="4797152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Curso:         </a:t>
            </a:r>
            <a:r>
              <a:rPr lang="es-MX" b="1" dirty="0" smtClean="0">
                <a:solidFill>
                  <a:schemeClr val="tx1"/>
                </a:solidFill>
              </a:rPr>
              <a:t>Planeación educativa</a:t>
            </a:r>
          </a:p>
          <a:p>
            <a:endParaRPr lang="es-MX" dirty="0" smtClean="0">
              <a:solidFill>
                <a:schemeClr val="tx1"/>
              </a:solidFill>
            </a:endParaRPr>
          </a:p>
          <a:p>
            <a:r>
              <a:rPr lang="es-MX" sz="2400" b="1" dirty="0" smtClean="0">
                <a:solidFill>
                  <a:schemeClr val="tx1"/>
                </a:solidFill>
              </a:rPr>
              <a:t>Plan 2012</a:t>
            </a:r>
          </a:p>
          <a:p>
            <a:endParaRPr lang="es-MX" dirty="0">
              <a:solidFill>
                <a:schemeClr val="tx1"/>
              </a:solidFill>
            </a:endParaRPr>
          </a:p>
          <a:p>
            <a:r>
              <a:rPr lang="es-MX" dirty="0" smtClean="0">
                <a:solidFill>
                  <a:schemeClr val="tx1"/>
                </a:solidFill>
              </a:rPr>
              <a:t>Segundo  semestre </a:t>
            </a:r>
          </a:p>
          <a:p>
            <a:endParaRPr lang="es-MX" dirty="0">
              <a:solidFill>
                <a:schemeClr val="tx1"/>
              </a:solidFill>
            </a:endParaRPr>
          </a:p>
          <a:p>
            <a:endParaRPr lang="es-MX" dirty="0" smtClean="0">
              <a:solidFill>
                <a:schemeClr val="tx1"/>
              </a:solidFill>
            </a:endParaRPr>
          </a:p>
          <a:p>
            <a:r>
              <a:rPr lang="es-MX" dirty="0" err="1" smtClean="0">
                <a:solidFill>
                  <a:schemeClr val="tx1"/>
                </a:solidFill>
              </a:rPr>
              <a:t>Profra</a:t>
            </a:r>
            <a:r>
              <a:rPr lang="es-MX" dirty="0" smtClean="0">
                <a:solidFill>
                  <a:schemeClr val="tx1"/>
                </a:solidFill>
              </a:rPr>
              <a:t>.  Diana Isela  Prado Morales</a:t>
            </a:r>
          </a:p>
          <a:p>
            <a:endParaRPr lang="es-MX" dirty="0"/>
          </a:p>
          <a:p>
            <a:endParaRPr lang="es-MX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76672"/>
            <a:ext cx="682625" cy="895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620688"/>
          </a:xfrm>
        </p:spPr>
        <p:txBody>
          <a:bodyPr>
            <a:noAutofit/>
          </a:bodyPr>
          <a:lstStyle/>
          <a:p>
            <a:r>
              <a:rPr lang="es-MX" sz="3600" dirty="0" smtClean="0"/>
              <a:t>Estructura  del curso</a:t>
            </a: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764704"/>
            <a:ext cx="8892480" cy="6093296"/>
          </a:xfrm>
        </p:spPr>
        <p:txBody>
          <a:bodyPr>
            <a:normAutofit fontScale="5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    </a:t>
            </a:r>
            <a:r>
              <a:rPr lang="es-MX" sz="3800" dirty="0" smtClean="0">
                <a:solidFill>
                  <a:schemeClr val="tx1"/>
                </a:solidFill>
              </a:rPr>
              <a:t>Está </a:t>
            </a:r>
            <a:r>
              <a:rPr lang="es-MX" sz="3800" dirty="0">
                <a:solidFill>
                  <a:schemeClr val="tx1"/>
                </a:solidFill>
              </a:rPr>
              <a:t>organizado </a:t>
            </a:r>
            <a:r>
              <a:rPr lang="es-MX" sz="3800" dirty="0" smtClean="0">
                <a:solidFill>
                  <a:schemeClr val="tx1"/>
                </a:solidFill>
              </a:rPr>
              <a:t> </a:t>
            </a:r>
            <a:r>
              <a:rPr lang="es-MX" sz="3800" dirty="0">
                <a:solidFill>
                  <a:schemeClr val="tx1"/>
                </a:solidFill>
              </a:rPr>
              <a:t>en tres unidades</a:t>
            </a:r>
            <a:r>
              <a:rPr lang="es-MX" sz="3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s-MX" sz="3800" dirty="0">
              <a:solidFill>
                <a:schemeClr val="tx1"/>
              </a:solidFill>
            </a:endParaRPr>
          </a:p>
          <a:p>
            <a:pPr algn="l"/>
            <a:r>
              <a:rPr lang="es-MX" sz="5100" b="1" dirty="0">
                <a:solidFill>
                  <a:schemeClr val="tx1"/>
                </a:solidFill>
              </a:rPr>
              <a:t>Unidad  de aprendizaje I.  </a:t>
            </a:r>
            <a:endParaRPr lang="es-MX" sz="5100" b="1" dirty="0" smtClean="0">
              <a:solidFill>
                <a:schemeClr val="tx1"/>
              </a:solidFill>
            </a:endParaRPr>
          </a:p>
          <a:p>
            <a:pPr algn="l"/>
            <a:r>
              <a:rPr lang="es-MX" sz="4400" b="1" dirty="0" smtClean="0">
                <a:solidFill>
                  <a:schemeClr val="tx1"/>
                </a:solidFill>
              </a:rPr>
              <a:t> </a:t>
            </a:r>
            <a:r>
              <a:rPr lang="es-MX" sz="4400" b="1" dirty="0">
                <a:solidFill>
                  <a:schemeClr val="tx1"/>
                </a:solidFill>
              </a:rPr>
              <a:t>La planeación: un proyecto de trabajo docente.</a:t>
            </a:r>
          </a:p>
          <a:p>
            <a:pPr algn="l"/>
            <a:r>
              <a:rPr lang="es-MX" sz="3800" dirty="0">
                <a:solidFill>
                  <a:schemeClr val="tx1"/>
                </a:solidFill>
              </a:rPr>
              <a:t> </a:t>
            </a:r>
            <a:r>
              <a:rPr lang="es-MX" sz="3800" dirty="0" smtClean="0">
                <a:solidFill>
                  <a:schemeClr val="tx1"/>
                </a:solidFill>
              </a:rPr>
              <a:t> Competencias de la  unidad  1  </a:t>
            </a:r>
          </a:p>
          <a:p>
            <a:pPr algn="l">
              <a:buFont typeface="Arial" pitchFamily="34" charset="0"/>
              <a:buChar char="•"/>
            </a:pPr>
            <a:r>
              <a:rPr lang="es-MX" sz="3800" dirty="0" smtClean="0">
                <a:solidFill>
                  <a:schemeClr val="tx1"/>
                </a:solidFill>
              </a:rPr>
              <a:t>   Realiza  diagnósticos  de  los  intereses,  motivaciones  y  necesidades   </a:t>
            </a:r>
          </a:p>
          <a:p>
            <a:pPr algn="l"/>
            <a:r>
              <a:rPr lang="es-MX" sz="3800" dirty="0" smtClean="0">
                <a:solidFill>
                  <a:schemeClr val="tx1"/>
                </a:solidFill>
              </a:rPr>
              <a:t>    formativas  de  los  alumnos  para organizar las actividades de aprendizaje.</a:t>
            </a:r>
          </a:p>
          <a:p>
            <a:pPr algn="l">
              <a:buFont typeface="Arial" pitchFamily="34" charset="0"/>
              <a:buChar char="•"/>
            </a:pPr>
            <a:r>
              <a:rPr lang="es-MX" sz="3800" dirty="0" smtClean="0">
                <a:solidFill>
                  <a:schemeClr val="tx1"/>
                </a:solidFill>
              </a:rPr>
              <a:t>   Realiza  adecuaciones  curriculares  pertinentes  en  su  planeación  a  partir  </a:t>
            </a:r>
          </a:p>
          <a:p>
            <a:pPr algn="l"/>
            <a:r>
              <a:rPr lang="es-MX" sz="3800" dirty="0" smtClean="0">
                <a:solidFill>
                  <a:schemeClr val="tx1"/>
                </a:solidFill>
              </a:rPr>
              <a:t>     de  los  resultados  de  la   evaluación.</a:t>
            </a:r>
          </a:p>
          <a:p>
            <a:pPr algn="l"/>
            <a:endParaRPr lang="es-MX" sz="3800" dirty="0">
              <a:solidFill>
                <a:schemeClr val="tx1"/>
              </a:solidFill>
            </a:endParaRPr>
          </a:p>
          <a:p>
            <a:pPr algn="l"/>
            <a:r>
              <a:rPr lang="es-MX" sz="4500" i="1" dirty="0">
                <a:solidFill>
                  <a:schemeClr val="tx1"/>
                </a:solidFill>
              </a:rPr>
              <a:t>Familia  de saberes</a:t>
            </a:r>
            <a:r>
              <a:rPr lang="es-MX" sz="4500" i="1" dirty="0" smtClean="0">
                <a:solidFill>
                  <a:schemeClr val="tx1"/>
                </a:solidFill>
              </a:rPr>
              <a:t>:</a:t>
            </a:r>
            <a:endParaRPr lang="es-MX" sz="4500" i="1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sz="3800" dirty="0" smtClean="0">
                <a:solidFill>
                  <a:schemeClr val="tx1"/>
                </a:solidFill>
              </a:rPr>
              <a:t>  Planeación </a:t>
            </a:r>
            <a:r>
              <a:rPr lang="es-MX" sz="3800" dirty="0">
                <a:solidFill>
                  <a:schemeClr val="tx1"/>
                </a:solidFill>
              </a:rPr>
              <a:t>de acuerdo con la propuesta curricular </a:t>
            </a:r>
            <a:r>
              <a:rPr lang="es-MX" sz="3800" dirty="0" smtClean="0">
                <a:solidFill>
                  <a:schemeClr val="tx1"/>
                </a:solidFill>
              </a:rPr>
              <a:t>de educación </a:t>
            </a:r>
            <a:r>
              <a:rPr lang="es-MX" sz="3800" dirty="0">
                <a:solidFill>
                  <a:schemeClr val="tx1"/>
                </a:solidFill>
              </a:rPr>
              <a:t>básica.</a:t>
            </a:r>
          </a:p>
          <a:p>
            <a:pPr algn="l">
              <a:buFont typeface="Arial" pitchFamily="34" charset="0"/>
              <a:buChar char="•"/>
            </a:pPr>
            <a:r>
              <a:rPr lang="es-MX" sz="3800" dirty="0" smtClean="0">
                <a:solidFill>
                  <a:schemeClr val="tx1"/>
                </a:solidFill>
              </a:rPr>
              <a:t>  </a:t>
            </a:r>
            <a:r>
              <a:rPr lang="es-MX" sz="3800" dirty="0">
                <a:solidFill>
                  <a:schemeClr val="tx1"/>
                </a:solidFill>
              </a:rPr>
              <a:t>Factores que inciden, características y elementos </a:t>
            </a:r>
            <a:r>
              <a:rPr lang="es-MX" sz="3800" dirty="0" smtClean="0">
                <a:solidFill>
                  <a:schemeClr val="tx1"/>
                </a:solidFill>
              </a:rPr>
              <a:t>que conforman </a:t>
            </a:r>
            <a:r>
              <a:rPr lang="es-MX" sz="3800" dirty="0">
                <a:solidFill>
                  <a:schemeClr val="tx1"/>
                </a:solidFill>
              </a:rPr>
              <a:t>un proyecto </a:t>
            </a:r>
            <a:endParaRPr lang="es-MX" sz="3800" dirty="0" smtClean="0">
              <a:solidFill>
                <a:schemeClr val="tx1"/>
              </a:solidFill>
            </a:endParaRPr>
          </a:p>
          <a:p>
            <a:pPr algn="l"/>
            <a:r>
              <a:rPr lang="es-MX" sz="3800" dirty="0" smtClean="0">
                <a:solidFill>
                  <a:schemeClr val="tx1"/>
                </a:solidFill>
              </a:rPr>
              <a:t>    de </a:t>
            </a:r>
            <a:r>
              <a:rPr lang="es-MX" sz="3800" dirty="0">
                <a:solidFill>
                  <a:schemeClr val="tx1"/>
                </a:solidFill>
              </a:rPr>
              <a:t>trabajo docente</a:t>
            </a:r>
          </a:p>
          <a:p>
            <a:pPr algn="l">
              <a:buFont typeface="Arial" pitchFamily="34" charset="0"/>
              <a:buChar char="•"/>
            </a:pPr>
            <a:r>
              <a:rPr lang="es-MX" sz="3800" dirty="0" smtClean="0">
                <a:solidFill>
                  <a:schemeClr val="tx1"/>
                </a:solidFill>
              </a:rPr>
              <a:t>  </a:t>
            </a:r>
            <a:r>
              <a:rPr lang="es-MX" sz="3800" dirty="0">
                <a:solidFill>
                  <a:schemeClr val="tx1"/>
                </a:solidFill>
              </a:rPr>
              <a:t>Rasgos que caracterizan el grupo escolar</a:t>
            </a:r>
            <a:r>
              <a:rPr lang="es-MX" sz="3800" dirty="0" smtClean="0">
                <a:solidFill>
                  <a:schemeClr val="tx1"/>
                </a:solidFill>
              </a:rPr>
              <a:t>:  los </a:t>
            </a:r>
            <a:r>
              <a:rPr lang="es-MX" sz="3800" dirty="0">
                <a:solidFill>
                  <a:schemeClr val="tx1"/>
                </a:solidFill>
              </a:rPr>
              <a:t>procesos </a:t>
            </a:r>
            <a:r>
              <a:rPr lang="es-MX" sz="3800" dirty="0" smtClean="0">
                <a:solidFill>
                  <a:schemeClr val="tx1"/>
                </a:solidFill>
              </a:rPr>
              <a:t> de </a:t>
            </a:r>
            <a:r>
              <a:rPr lang="es-MX" sz="3800" dirty="0">
                <a:solidFill>
                  <a:schemeClr val="tx1"/>
                </a:solidFill>
              </a:rPr>
              <a:t>desarrollo en los </a:t>
            </a:r>
            <a:endParaRPr lang="es-MX" sz="3800" dirty="0" smtClean="0">
              <a:solidFill>
                <a:schemeClr val="tx1"/>
              </a:solidFill>
            </a:endParaRPr>
          </a:p>
          <a:p>
            <a:pPr algn="l"/>
            <a:r>
              <a:rPr lang="es-MX" sz="3800" dirty="0" smtClean="0">
                <a:solidFill>
                  <a:schemeClr val="tx1"/>
                </a:solidFill>
              </a:rPr>
              <a:t>    alumnos</a:t>
            </a:r>
            <a:r>
              <a:rPr lang="es-MX" sz="3800" dirty="0">
                <a:solidFill>
                  <a:schemeClr val="tx1"/>
                </a:solidFill>
              </a:rPr>
              <a:t>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0"/>
            <a:ext cx="8208912" cy="836712"/>
          </a:xfrm>
        </p:spPr>
        <p:txBody>
          <a:bodyPr>
            <a:normAutofit fontScale="90000"/>
          </a:bodyPr>
          <a:lstStyle/>
          <a:p>
            <a:r>
              <a:rPr lang="es-MX" sz="4000" dirty="0" smtClean="0"/>
              <a:t>Unidad  de aprendizaje II.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sz="2700" b="1" dirty="0"/>
              <a:t>Factores  y elementos que inciden  en la planeación docente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9073008" cy="6120680"/>
          </a:xfrm>
        </p:spPr>
        <p:txBody>
          <a:bodyPr>
            <a:normAutofit fontScale="850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</a:t>
            </a:r>
            <a:r>
              <a:rPr lang="es-MX" b="1" dirty="0" smtClean="0">
                <a:solidFill>
                  <a:schemeClr val="tx1"/>
                </a:solidFill>
              </a:rPr>
              <a:t>Competencia de la unidad  II                                                           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Diseña  </a:t>
            </a:r>
            <a:r>
              <a:rPr lang="es-MX" dirty="0">
                <a:solidFill>
                  <a:schemeClr val="tx1"/>
                </a:solidFill>
              </a:rPr>
              <a:t>situaciones  didácticas  significativas  de  acuerdo  a  </a:t>
            </a:r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 la  </a:t>
            </a:r>
            <a:r>
              <a:rPr lang="es-MX" dirty="0">
                <a:solidFill>
                  <a:schemeClr val="tx1"/>
                </a:solidFill>
              </a:rPr>
              <a:t>organización  curricular  y  los  enfoques pedagógicos del </a:t>
            </a:r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 plan </a:t>
            </a:r>
            <a:r>
              <a:rPr lang="es-MX" dirty="0">
                <a:solidFill>
                  <a:schemeClr val="tx1"/>
                </a:solidFill>
              </a:rPr>
              <a:t>y los programas educativos vigentes.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es-MX" dirty="0">
              <a:solidFill>
                <a:schemeClr val="tx1"/>
              </a:solidFill>
            </a:endParaRP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     </a:t>
            </a:r>
            <a:r>
              <a:rPr lang="es-MX" sz="3600" i="1" dirty="0" smtClean="0">
                <a:solidFill>
                  <a:schemeClr val="tx1"/>
                </a:solidFill>
              </a:rPr>
              <a:t>Familia  </a:t>
            </a:r>
            <a:r>
              <a:rPr lang="es-MX" sz="3600" i="1" dirty="0">
                <a:solidFill>
                  <a:schemeClr val="tx1"/>
                </a:solidFill>
              </a:rPr>
              <a:t>de saberes</a:t>
            </a:r>
            <a:r>
              <a:rPr lang="es-MX" sz="3600" i="1" dirty="0" smtClean="0">
                <a:solidFill>
                  <a:schemeClr val="tx1"/>
                </a:solidFill>
              </a:rPr>
              <a:t>:</a:t>
            </a:r>
            <a:endParaRPr lang="es-MX" i="1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Factores </a:t>
            </a:r>
            <a:r>
              <a:rPr lang="es-MX" dirty="0">
                <a:solidFill>
                  <a:schemeClr val="tx1"/>
                </a:solidFill>
              </a:rPr>
              <a:t>para construir y direccionar un proyecto de </a:t>
            </a:r>
            <a:r>
              <a:rPr lang="es-MX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plan </a:t>
            </a:r>
            <a:r>
              <a:rPr lang="es-MX" dirty="0">
                <a:solidFill>
                  <a:schemeClr val="tx1"/>
                </a:solidFill>
              </a:rPr>
              <a:t>de clase (flexibilidad, adecuación curricular, 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características </a:t>
            </a:r>
            <a:r>
              <a:rPr lang="es-MX" dirty="0">
                <a:solidFill>
                  <a:schemeClr val="tx1"/>
                </a:solidFill>
              </a:rPr>
              <a:t>del grupo y del entorno escolar)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s-MX" dirty="0">
                <a:solidFill>
                  <a:schemeClr val="tx1"/>
                </a:solidFill>
              </a:rPr>
              <a:t>Elementos de un proyecto de plan de clase y su 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    intencionalidad</a:t>
            </a:r>
            <a:endParaRPr lang="es-MX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Problemas </a:t>
            </a:r>
            <a:r>
              <a:rPr lang="es-MX" dirty="0">
                <a:solidFill>
                  <a:schemeClr val="tx1"/>
                </a:solidFill>
              </a:rPr>
              <a:t>para llevar a cabo un proyecto de plan </a:t>
            </a:r>
            <a:r>
              <a:rPr lang="es-MX" dirty="0" smtClean="0">
                <a:solidFill>
                  <a:schemeClr val="tx1"/>
                </a:solidFill>
              </a:rPr>
              <a:t>de clase</a:t>
            </a:r>
            <a:endParaRPr lang="es-MX" dirty="0">
              <a:solidFill>
                <a:schemeClr val="tx1"/>
              </a:solidFill>
            </a:endParaRP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052736"/>
          </a:xfrm>
        </p:spPr>
        <p:txBody>
          <a:bodyPr>
            <a:normAutofit fontScale="90000"/>
          </a:bodyPr>
          <a:lstStyle/>
          <a:p>
            <a:r>
              <a:rPr lang="es-MX" sz="4000" dirty="0" smtClean="0"/>
              <a:t>Unidad  de aprendizaje III.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s-MX" sz="3100" b="1" dirty="0" smtClean="0">
                <a:solidFill>
                  <a:schemeClr val="tx1"/>
                </a:solidFill>
              </a:rPr>
              <a:t>Elección  ante la planeación didáctica</a:t>
            </a:r>
            <a:r>
              <a:rPr lang="es-MX" sz="3600" dirty="0" smtClean="0">
                <a:solidFill>
                  <a:schemeClr val="tx1"/>
                </a:solidFill>
              </a:rPr>
              <a:t>.</a:t>
            </a: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5256584"/>
          </a:xfrm>
        </p:spPr>
        <p:txBody>
          <a:bodyPr>
            <a:normAutofit/>
          </a:bodyPr>
          <a:lstStyle/>
          <a:p>
            <a:pPr algn="l"/>
            <a:r>
              <a:rPr lang="es-MX" dirty="0" smtClean="0">
                <a:solidFill>
                  <a:schemeClr val="tx1"/>
                </a:solidFill>
              </a:rPr>
              <a:t>    </a:t>
            </a:r>
            <a:endParaRPr lang="es-MX" dirty="0">
              <a:solidFill>
                <a:schemeClr val="tx1"/>
              </a:solidFill>
            </a:endParaRPr>
          </a:p>
          <a:p>
            <a:pPr algn="l"/>
            <a:r>
              <a:rPr lang="es-MX" b="1" dirty="0">
                <a:solidFill>
                  <a:schemeClr val="tx1"/>
                </a:solidFill>
              </a:rPr>
              <a:t> </a:t>
            </a:r>
            <a:r>
              <a:rPr lang="es-MX" sz="2800" b="1" dirty="0" smtClean="0">
                <a:solidFill>
                  <a:schemeClr val="tx1"/>
                </a:solidFill>
              </a:rPr>
              <a:t>Competencias de la unidad III</a:t>
            </a:r>
            <a:endParaRPr lang="es-MX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</a:t>
            </a:r>
            <a:r>
              <a:rPr lang="es-MX" sz="2800" dirty="0" smtClean="0">
                <a:solidFill>
                  <a:schemeClr val="tx1"/>
                </a:solidFill>
              </a:rPr>
              <a:t>Elabora  </a:t>
            </a:r>
            <a:r>
              <a:rPr lang="es-MX" sz="2800" dirty="0">
                <a:solidFill>
                  <a:schemeClr val="tx1"/>
                </a:solidFill>
              </a:rPr>
              <a:t>proyectos  que  articulan  diversos </a:t>
            </a:r>
            <a:r>
              <a:rPr lang="es-MX" sz="2800" dirty="0" smtClean="0">
                <a:solidFill>
                  <a:schemeClr val="tx1"/>
                </a:solidFill>
              </a:rPr>
              <a:t> campos  </a:t>
            </a:r>
            <a:r>
              <a:rPr lang="es-MX" sz="2800" dirty="0">
                <a:solidFill>
                  <a:schemeClr val="tx1"/>
                </a:solidFill>
              </a:rPr>
              <a:t>disciplinares  para  desarrollar  un </a:t>
            </a:r>
            <a:r>
              <a:rPr lang="es-MX" sz="2800" dirty="0" smtClean="0">
                <a:solidFill>
                  <a:schemeClr val="tx1"/>
                </a:solidFill>
              </a:rPr>
              <a:t> conocimiento </a:t>
            </a:r>
            <a:r>
              <a:rPr lang="es-MX" sz="2800" dirty="0">
                <a:solidFill>
                  <a:schemeClr val="tx1"/>
                </a:solidFill>
              </a:rPr>
              <a:t>integrado en los alumnos</a:t>
            </a:r>
            <a:r>
              <a:rPr lang="es-MX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s-MX" dirty="0">
              <a:solidFill>
                <a:schemeClr val="tx1"/>
              </a:solidFill>
            </a:endParaRPr>
          </a:p>
          <a:p>
            <a:pPr algn="l"/>
            <a:r>
              <a:rPr lang="es-MX" dirty="0">
                <a:solidFill>
                  <a:schemeClr val="tx1"/>
                </a:solidFill>
              </a:rPr>
              <a:t> </a:t>
            </a:r>
            <a:r>
              <a:rPr lang="es-MX" dirty="0" smtClean="0">
                <a:solidFill>
                  <a:schemeClr val="tx1"/>
                </a:solidFill>
              </a:rPr>
              <a:t>   </a:t>
            </a:r>
            <a:r>
              <a:rPr lang="es-MX" sz="3600" dirty="0" smtClean="0">
                <a:solidFill>
                  <a:schemeClr val="tx1"/>
                </a:solidFill>
              </a:rPr>
              <a:t>Familia  </a:t>
            </a:r>
            <a:r>
              <a:rPr lang="es-MX" sz="3600" dirty="0">
                <a:solidFill>
                  <a:schemeClr val="tx1"/>
                </a:solidFill>
              </a:rPr>
              <a:t>de saberes</a:t>
            </a:r>
            <a:r>
              <a:rPr lang="es-MX" sz="3600" dirty="0" smtClean="0">
                <a:solidFill>
                  <a:schemeClr val="tx1"/>
                </a:solidFill>
              </a:rPr>
              <a:t>:</a:t>
            </a:r>
            <a:endParaRPr lang="es-MX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s-MX" dirty="0">
                <a:solidFill>
                  <a:schemeClr val="tx1"/>
                </a:solidFill>
              </a:rPr>
              <a:t>La planeación didáctica como proyecto educativo</a:t>
            </a:r>
            <a:r>
              <a:rPr lang="es-MX" dirty="0"/>
              <a:t>.</a:t>
            </a:r>
          </a:p>
          <a:p>
            <a:pPr algn="l"/>
            <a:endParaRPr lang="es-MX" dirty="0">
              <a:solidFill>
                <a:schemeClr val="tx1"/>
              </a:solidFill>
            </a:endParaRP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648073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Evidencias de  aprendizaje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980728"/>
            <a:ext cx="9324528" cy="612068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MX" dirty="0" smtClean="0">
                <a:solidFill>
                  <a:schemeClr val="tx1"/>
                </a:solidFill>
              </a:rPr>
              <a:t>    Unidad  1      Elaborar  </a:t>
            </a:r>
            <a:r>
              <a:rPr lang="es-MX" dirty="0">
                <a:solidFill>
                  <a:schemeClr val="tx1"/>
                </a:solidFill>
              </a:rPr>
              <a:t>un documento </a:t>
            </a:r>
            <a:r>
              <a:rPr lang="es-MX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 análisis  de </a:t>
            </a:r>
            <a:r>
              <a:rPr lang="es-MX" dirty="0">
                <a:solidFill>
                  <a:schemeClr val="tx1"/>
                </a:solidFill>
              </a:rPr>
              <a:t>las relaciones 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s-MX" dirty="0">
                <a:solidFill>
                  <a:schemeClr val="tx1"/>
                </a:solidFill>
              </a:rPr>
              <a:t>entre 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s-MX" dirty="0">
                <a:solidFill>
                  <a:schemeClr val="tx1"/>
                </a:solidFill>
              </a:rPr>
              <a:t>proyecto de trabajo docente y </a:t>
            </a:r>
            <a:r>
              <a:rPr lang="es-MX" dirty="0" smtClean="0">
                <a:solidFill>
                  <a:schemeClr val="tx1"/>
                </a:solidFill>
              </a:rPr>
              <a:t>planeaciones , caracterizar  </a:t>
            </a:r>
            <a:r>
              <a:rPr lang="es-MX" dirty="0">
                <a:solidFill>
                  <a:schemeClr val="tx1"/>
                </a:solidFill>
              </a:rPr>
              <a:t>elementos didácticos, estratégicos 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s-MX" dirty="0">
                <a:solidFill>
                  <a:schemeClr val="tx1"/>
                </a:solidFill>
              </a:rPr>
              <a:t>y pondere los elementos del contexto socio-cultural, escolar y personal de los alumnos que posibilitan y dificultan el aprendizaje de ellos. </a:t>
            </a:r>
            <a:endParaRPr lang="es-MX" dirty="0" smtClean="0">
              <a:solidFill>
                <a:schemeClr val="tx1"/>
              </a:solidFill>
            </a:endParaRPr>
          </a:p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Unidad  2   Realizar  </a:t>
            </a:r>
            <a:r>
              <a:rPr lang="es-MX" dirty="0">
                <a:solidFill>
                  <a:schemeClr val="tx1"/>
                </a:solidFill>
              </a:rPr>
              <a:t>planeación. </a:t>
            </a:r>
            <a:r>
              <a:rPr lang="es-MX" dirty="0" smtClean="0">
                <a:solidFill>
                  <a:schemeClr val="tx1"/>
                </a:solidFill>
              </a:rPr>
              <a:t>La </a:t>
            </a:r>
            <a:r>
              <a:rPr lang="es-MX" dirty="0">
                <a:solidFill>
                  <a:schemeClr val="tx1"/>
                </a:solidFill>
              </a:rPr>
              <a:t>propuesta didáctica </a:t>
            </a:r>
            <a:endParaRPr lang="es-MX" dirty="0" smtClean="0">
              <a:solidFill>
                <a:schemeClr val="tx1"/>
              </a:solidFill>
            </a:endParaRPr>
          </a:p>
          <a:p>
            <a:pPr algn="l"/>
            <a:endParaRPr lang="es-MX" dirty="0">
              <a:solidFill>
                <a:schemeClr val="tx1"/>
              </a:solidFill>
            </a:endParaRP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Unidad  3  </a:t>
            </a:r>
            <a:r>
              <a:rPr lang="es-MX" dirty="0">
                <a:solidFill>
                  <a:schemeClr val="tx1"/>
                </a:solidFill>
              </a:rPr>
              <a:t>Presentar un proyecto de planeación didáctica de algún campo formativo y ámbito determinado ligado al grado escolar en que se haya tenido algún acercamiento previo.</a:t>
            </a:r>
          </a:p>
          <a:p>
            <a:pPr algn="l"/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648073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Criterios  de  evaluación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980728"/>
            <a:ext cx="9324528" cy="6120680"/>
          </a:xfrm>
        </p:spPr>
        <p:txBody>
          <a:bodyPr>
            <a:normAutofit/>
          </a:bodyPr>
          <a:lstStyle/>
          <a:p>
            <a:pPr algn="l"/>
            <a:r>
              <a:rPr lang="es-MX" b="1" dirty="0" smtClean="0">
                <a:solidFill>
                  <a:schemeClr val="tx1"/>
                </a:solidFill>
              </a:rPr>
              <a:t>Exámenes</a:t>
            </a:r>
            <a:r>
              <a:rPr lang="es-MX" dirty="0" smtClean="0">
                <a:solidFill>
                  <a:schemeClr val="tx1"/>
                </a:solidFill>
              </a:rPr>
              <a:t>        Parcial     %      institucional  %</a:t>
            </a:r>
          </a:p>
          <a:p>
            <a:pPr algn="l"/>
            <a:r>
              <a:rPr lang="es-MX" b="1" dirty="0" smtClean="0">
                <a:solidFill>
                  <a:schemeClr val="tx1"/>
                </a:solidFill>
              </a:rPr>
              <a:t>Trabajos  escritos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Trabajos  escritos     %       portafolio    %</a:t>
            </a:r>
          </a:p>
          <a:p>
            <a:pPr algn="l"/>
            <a:r>
              <a:rPr lang="es-MX" b="1" dirty="0" smtClean="0">
                <a:solidFill>
                  <a:schemeClr val="tx1"/>
                </a:solidFill>
              </a:rPr>
              <a:t>Participación</a:t>
            </a: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Participación        %        exposición    %</a:t>
            </a:r>
          </a:p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 smtClean="0">
                <a:solidFill>
                  <a:schemeClr val="tx1"/>
                </a:solidFill>
              </a:rPr>
              <a:t>Para acreditar el  curso se requiere una  calificación mí</a:t>
            </a:r>
            <a:r>
              <a:rPr lang="es-MX" dirty="0">
                <a:solidFill>
                  <a:schemeClr val="tx1"/>
                </a:solidFill>
              </a:rPr>
              <a:t>n</a:t>
            </a:r>
            <a:r>
              <a:rPr lang="es-MX" dirty="0" smtClean="0">
                <a:solidFill>
                  <a:schemeClr val="tx1"/>
                </a:solidFill>
              </a:rPr>
              <a:t>ima de </a:t>
            </a:r>
            <a:r>
              <a:rPr lang="es-MX" dirty="0" smtClean="0">
                <a:solidFill>
                  <a:schemeClr val="tx1"/>
                </a:solidFill>
              </a:rPr>
              <a:t>7 </a:t>
            </a:r>
            <a:r>
              <a:rPr lang="es-MX" dirty="0" smtClean="0">
                <a:solidFill>
                  <a:schemeClr val="tx1"/>
                </a:solidFill>
              </a:rPr>
              <a:t>, 85% de asistencia, puntualidad responsabilidad,  respeto, disposición, investigación  y actitud .</a:t>
            </a: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Autofit/>
          </a:bodyPr>
          <a:lstStyle/>
          <a:p>
            <a:r>
              <a:rPr lang="es-MX" sz="11500" dirty="0" smtClean="0"/>
              <a:t>Gracias</a:t>
            </a:r>
            <a:endParaRPr lang="es-MX" sz="1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r>
              <a:rPr lang="es-MX" sz="4000" dirty="0" smtClean="0"/>
              <a:t>LICENCIATURA EN EDUCACIÓN PRESCOLAR</a:t>
            </a:r>
            <a:endParaRPr lang="es-MX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352928" cy="4680520"/>
          </a:xfrm>
        </p:spPr>
        <p:txBody>
          <a:bodyPr/>
          <a:lstStyle/>
          <a:p>
            <a:r>
              <a:rPr lang="es-MX" sz="2800" dirty="0" smtClean="0">
                <a:solidFill>
                  <a:schemeClr val="tx1"/>
                </a:solidFill>
              </a:rPr>
              <a:t>PROGRAMA  DEL  CURSO</a:t>
            </a:r>
            <a:endParaRPr lang="es-MX" dirty="0" smtClean="0">
              <a:solidFill>
                <a:schemeClr val="tx1"/>
              </a:solidFill>
            </a:endParaRPr>
          </a:p>
          <a:p>
            <a:r>
              <a:rPr lang="es-MX" sz="3600" dirty="0" smtClean="0">
                <a:solidFill>
                  <a:schemeClr val="tx1"/>
                </a:solidFill>
              </a:rPr>
              <a:t>PLANEACIÓN  EDUCATIVA</a:t>
            </a:r>
          </a:p>
          <a:p>
            <a:endParaRPr lang="es-MX" dirty="0">
              <a:solidFill>
                <a:schemeClr val="tx1"/>
              </a:solidFill>
            </a:endParaRPr>
          </a:p>
          <a:p>
            <a:r>
              <a:rPr lang="es-MX" dirty="0">
                <a:solidFill>
                  <a:schemeClr val="tx1"/>
                </a:solidFill>
              </a:rPr>
              <a:t>2</a:t>
            </a:r>
            <a:r>
              <a:rPr lang="es-MX" dirty="0" smtClean="0">
                <a:solidFill>
                  <a:schemeClr val="tx1"/>
                </a:solidFill>
              </a:rPr>
              <a:t>° Semestre        4 Horas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Créditos   4.5</a:t>
            </a:r>
          </a:p>
          <a:p>
            <a:endParaRPr lang="es-MX" dirty="0">
              <a:solidFill>
                <a:schemeClr val="tx1"/>
              </a:solidFill>
            </a:endParaRPr>
          </a:p>
          <a:p>
            <a:r>
              <a:rPr lang="es-MX" dirty="0" smtClean="0">
                <a:solidFill>
                  <a:schemeClr val="tx1"/>
                </a:solidFill>
              </a:rPr>
              <a:t>Trayecto formativo :    Psicopedagógico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Cursos que  le  anteceden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518457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El sujeto y su  formación profesional como  docente</a:t>
            </a: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 Psicología del  desarrollo infantil</a:t>
            </a: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 Historia  de  la  educación  en  México</a:t>
            </a: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 Panorama actual de la  educación básica en  México</a:t>
            </a: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 Pensamiento cuantitativo</a:t>
            </a: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 Desarrollo físico y  salud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Las  TIC en la  educación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Observación y  análisis de  la  practica  educativa</a:t>
            </a:r>
          </a:p>
          <a:p>
            <a:endParaRPr lang="es-MX" b="1" dirty="0" smtClean="0">
              <a:solidFill>
                <a:schemeClr val="tx1"/>
              </a:solidFill>
            </a:endParaRPr>
          </a:p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  <a:p>
            <a:endParaRPr lang="es-MX" dirty="0" smtClean="0">
              <a:solidFill>
                <a:schemeClr val="tx1"/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Cursos  paralelos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836712"/>
            <a:ext cx="8748464" cy="6264696"/>
          </a:xfrm>
        </p:spPr>
        <p:txBody>
          <a:bodyPr>
            <a:normAutofit/>
          </a:bodyPr>
          <a:lstStyle/>
          <a:p>
            <a:endParaRPr lang="es-MX" dirty="0" smtClean="0">
              <a:solidFill>
                <a:schemeClr val="tx1"/>
              </a:solidFill>
            </a:endParaRPr>
          </a:p>
          <a:p>
            <a:endParaRPr lang="es-MX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Bases  psicológicas  de  aprendizaje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Prácticas </a:t>
            </a:r>
            <a:r>
              <a:rPr lang="es-MX" dirty="0" smtClean="0">
                <a:solidFill>
                  <a:schemeClr val="tx1"/>
                </a:solidFill>
              </a:rPr>
              <a:t>sociales del  lenguaje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Forma espacio  y  medida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Exploración del medio natural en el  preescolar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La tecnología informática aplicada a los  centros  escolares</a:t>
            </a:r>
          </a:p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Observación  y análisis de  la  </a:t>
            </a:r>
            <a:r>
              <a:rPr lang="es-MX" dirty="0" smtClean="0">
                <a:solidFill>
                  <a:schemeClr val="tx1"/>
                </a:solidFill>
              </a:rPr>
              <a:t>práctica </a:t>
            </a:r>
            <a:r>
              <a:rPr lang="es-MX" dirty="0" smtClean="0">
                <a:solidFill>
                  <a:schemeClr val="tx1"/>
                </a:solidFill>
              </a:rPr>
              <a:t>escolar</a:t>
            </a:r>
          </a:p>
          <a:p>
            <a:endParaRPr lang="es-MX" dirty="0">
              <a:solidFill>
                <a:schemeClr val="tx1"/>
              </a:solidFill>
            </a:endParaRPr>
          </a:p>
          <a:p>
            <a:endParaRPr lang="es-MX" dirty="0" smtClean="0">
              <a:solidFill>
                <a:schemeClr val="tx1"/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67550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Cursos  subsecuentes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640960" cy="551723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 Adecuación  curricular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Ambientes  de  aprendizaje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Desarrollo del  pensamiento  y lenguaje en la   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infancia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Procesamiento de  información estadística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Acercamiento a las ciencias naturales en el  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preescolar  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Inglés   A1</a:t>
            </a: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Iniciación  al  trabajo  escolar</a:t>
            </a: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67550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Propósito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496944" cy="5733256"/>
          </a:xfrm>
        </p:spPr>
        <p:txBody>
          <a:bodyPr>
            <a:normAutofit fontScale="92500"/>
          </a:bodyPr>
          <a:lstStyle/>
          <a:p>
            <a:pPr algn="l"/>
            <a:endParaRPr lang="es-MX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s-MX" dirty="0" smtClean="0"/>
              <a:t> </a:t>
            </a:r>
            <a:r>
              <a:rPr lang="es-MX" dirty="0" smtClean="0">
                <a:solidFill>
                  <a:schemeClr val="tx1"/>
                </a:solidFill>
              </a:rPr>
              <a:t>Se </a:t>
            </a:r>
            <a:r>
              <a:rPr lang="es-MX" dirty="0">
                <a:solidFill>
                  <a:schemeClr val="tx1"/>
                </a:solidFill>
              </a:rPr>
              <a:t>pretende que los estudiantes analicen </a:t>
            </a:r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modelos </a:t>
            </a:r>
            <a:r>
              <a:rPr lang="es-MX" dirty="0">
                <a:solidFill>
                  <a:schemeClr val="tx1"/>
                </a:solidFill>
              </a:rPr>
              <a:t>de planeación que utilizan los </a:t>
            </a:r>
            <a:r>
              <a:rPr lang="es-MX" dirty="0" smtClean="0">
                <a:solidFill>
                  <a:schemeClr val="tx1"/>
                </a:solidFill>
              </a:rPr>
              <a:t>docentes. </a:t>
            </a:r>
            <a:endParaRPr lang="es-MX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Reconozcan </a:t>
            </a:r>
            <a:r>
              <a:rPr lang="es-MX" dirty="0">
                <a:solidFill>
                  <a:schemeClr val="tx1"/>
                </a:solidFill>
              </a:rPr>
              <a:t>tanto los elementos didácticos 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como </a:t>
            </a:r>
            <a:r>
              <a:rPr lang="es-MX" dirty="0">
                <a:solidFill>
                  <a:schemeClr val="tx1"/>
                </a:solidFill>
              </a:rPr>
              <a:t>los procesos contextuales que han </a:t>
            </a:r>
            <a:r>
              <a:rPr lang="es-MX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llevado </a:t>
            </a:r>
            <a:r>
              <a:rPr lang="es-MX" dirty="0">
                <a:solidFill>
                  <a:schemeClr val="tx1"/>
                </a:solidFill>
              </a:rPr>
              <a:t>a su </a:t>
            </a:r>
            <a:r>
              <a:rPr lang="es-MX" dirty="0" smtClean="0">
                <a:solidFill>
                  <a:schemeClr val="tx1"/>
                </a:solidFill>
              </a:rPr>
              <a:t>elección</a:t>
            </a:r>
            <a:r>
              <a:rPr lang="es-MX" dirty="0">
                <a:solidFill>
                  <a:schemeClr val="tx1"/>
                </a:solidFill>
              </a:rPr>
              <a:t>.</a:t>
            </a:r>
            <a:endParaRPr lang="es-MX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Tengan </a:t>
            </a:r>
            <a:r>
              <a:rPr lang="es-MX" dirty="0">
                <a:solidFill>
                  <a:schemeClr val="tx1"/>
                </a:solidFill>
              </a:rPr>
              <a:t>capacidad de realizar una planeación </a:t>
            </a:r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didáctica </a:t>
            </a:r>
            <a:r>
              <a:rPr lang="es-MX" dirty="0">
                <a:solidFill>
                  <a:schemeClr val="tx1"/>
                </a:solidFill>
              </a:rPr>
              <a:t>integrando todos los elementos que le  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dan </a:t>
            </a:r>
            <a:r>
              <a:rPr lang="es-MX" dirty="0">
                <a:solidFill>
                  <a:schemeClr val="tx1"/>
                </a:solidFill>
              </a:rPr>
              <a:t>sentido para su trabajo educativo.</a:t>
            </a:r>
          </a:p>
          <a:p>
            <a:pPr algn="l"/>
            <a:r>
              <a:rPr lang="es-MX" dirty="0"/>
              <a:t> </a:t>
            </a:r>
          </a:p>
          <a:p>
            <a:pPr algn="l"/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938585"/>
          </a:xfrm>
        </p:spPr>
        <p:txBody>
          <a:bodyPr>
            <a:normAutofit fontScale="90000"/>
          </a:bodyPr>
          <a:lstStyle/>
          <a:p>
            <a:r>
              <a:rPr lang="es-MX" sz="2800" dirty="0" smtClean="0"/>
              <a:t>Competencias del  perfil  de  egreso a las  que  contribuye  el  curso</a:t>
            </a:r>
            <a:endParaRPr lang="es-MX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892480" cy="612068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ü"/>
            </a:pPr>
            <a:r>
              <a:rPr lang="es-MX" dirty="0"/>
              <a:t> </a:t>
            </a:r>
            <a:r>
              <a:rPr lang="es-MX" dirty="0" smtClean="0">
                <a:solidFill>
                  <a:schemeClr val="tx1"/>
                </a:solidFill>
              </a:rPr>
              <a:t>Diseña  </a:t>
            </a:r>
            <a:r>
              <a:rPr lang="es-MX" dirty="0">
                <a:solidFill>
                  <a:schemeClr val="tx1"/>
                </a:solidFill>
              </a:rPr>
              <a:t>planeaciones  didácticas,  aplicando  sus  conocimientos  pedagógicos  y  disciplinares  para  responder  a  las necesidades del contexto en el marco del plan y programas de estudio de la educación básica.</a:t>
            </a:r>
          </a:p>
          <a:p>
            <a:pPr algn="l">
              <a:buFont typeface="Wingdings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Genera  </a:t>
            </a:r>
            <a:r>
              <a:rPr lang="es-MX" dirty="0">
                <a:solidFill>
                  <a:schemeClr val="tx1"/>
                </a:solidFill>
              </a:rPr>
              <a:t>ambientes  formativos para propiciar la autonomía y promover el desarrollo  de las competencias de los alumnos de educación básica.</a:t>
            </a:r>
          </a:p>
          <a:p>
            <a:pPr algn="l">
              <a:buFont typeface="Wingdings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Aplica </a:t>
            </a:r>
            <a:r>
              <a:rPr lang="es-MX" dirty="0">
                <a:solidFill>
                  <a:schemeClr val="tx1"/>
                </a:solidFill>
              </a:rPr>
              <a:t>críticamente el plan y programas de estudio de la educación básica para alcanzar los propósitos educativos y contribuir al pleno desenvolvimiento de las capacidades de los alumnos del nivel escolar.</a:t>
            </a:r>
          </a:p>
          <a:p>
            <a:pPr algn="l">
              <a:buFont typeface="Wingdings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Emplea </a:t>
            </a:r>
            <a:r>
              <a:rPr lang="es-MX" dirty="0">
                <a:solidFill>
                  <a:schemeClr val="tx1"/>
                </a:solidFill>
              </a:rPr>
              <a:t>la evaluación para intervenir en los diferentes ámbitos y momentos de la tarea educativa</a:t>
            </a:r>
            <a:r>
              <a:rPr lang="es-MX" dirty="0" smtClean="0">
                <a:solidFill>
                  <a:schemeClr val="tx1"/>
                </a:solidFill>
              </a:rPr>
              <a:t>.</a:t>
            </a:r>
            <a:endParaRPr lang="es-MX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648072"/>
          </a:xfrm>
        </p:spPr>
        <p:txBody>
          <a:bodyPr>
            <a:noAutofit/>
          </a:bodyPr>
          <a:lstStyle/>
          <a:p>
            <a:r>
              <a:rPr lang="es-MX" sz="2400" dirty="0" smtClean="0"/>
              <a:t>Competencias del  perfil  de  egreso a las  que  contribuye  el  curso</a:t>
            </a:r>
            <a:endParaRPr lang="es-MX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568952" cy="612068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ü"/>
            </a:pPr>
            <a:r>
              <a:rPr lang="es-MX" dirty="0" smtClean="0">
                <a:solidFill>
                  <a:schemeClr val="tx1"/>
                </a:solidFill>
              </a:rPr>
              <a:t>  Propicia </a:t>
            </a:r>
            <a:r>
              <a:rPr lang="es-MX" dirty="0">
                <a:solidFill>
                  <a:schemeClr val="tx1"/>
                </a:solidFill>
              </a:rPr>
              <a:t>y regula espacios de aprendizaje 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  incluyentes </a:t>
            </a:r>
            <a:r>
              <a:rPr lang="es-MX" dirty="0">
                <a:solidFill>
                  <a:schemeClr val="tx1"/>
                </a:solidFill>
              </a:rPr>
              <a:t>para todos los alumnos, con el fin </a:t>
            </a:r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  de </a:t>
            </a:r>
            <a:r>
              <a:rPr lang="es-MX" dirty="0">
                <a:solidFill>
                  <a:schemeClr val="tx1"/>
                </a:solidFill>
              </a:rPr>
              <a:t>promover la convivencia, el respeto y la </a:t>
            </a:r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  aceptación</a:t>
            </a:r>
            <a:r>
              <a:rPr lang="es-MX" dirty="0">
                <a:solidFill>
                  <a:schemeClr val="tx1"/>
                </a:solidFill>
              </a:rPr>
              <a:t>.</a:t>
            </a:r>
          </a:p>
          <a:p>
            <a:pPr algn="l">
              <a:buFont typeface="Wingdings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Actúa </a:t>
            </a:r>
            <a:r>
              <a:rPr lang="es-MX" dirty="0">
                <a:solidFill>
                  <a:schemeClr val="tx1"/>
                </a:solidFill>
              </a:rPr>
              <a:t>de manera ética ante la diversidad de </a:t>
            </a:r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  situaciones </a:t>
            </a:r>
            <a:r>
              <a:rPr lang="es-MX" dirty="0">
                <a:solidFill>
                  <a:schemeClr val="tx1"/>
                </a:solidFill>
              </a:rPr>
              <a:t>que se presentan en la práctica </a:t>
            </a:r>
            <a:r>
              <a:rPr lang="es-MX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   profesional</a:t>
            </a:r>
            <a:r>
              <a:rPr lang="es-MX" dirty="0">
                <a:solidFill>
                  <a:schemeClr val="tx1"/>
                </a:solidFill>
              </a:rPr>
              <a:t>.</a:t>
            </a:r>
          </a:p>
          <a:p>
            <a:pPr algn="l">
              <a:buFont typeface="Wingdings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Interviene </a:t>
            </a:r>
            <a:r>
              <a:rPr lang="es-MX" dirty="0">
                <a:solidFill>
                  <a:schemeClr val="tx1"/>
                </a:solidFill>
              </a:rPr>
              <a:t>de manera colaborativa con la 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  comunidad </a:t>
            </a:r>
            <a:r>
              <a:rPr lang="es-MX" dirty="0">
                <a:solidFill>
                  <a:schemeClr val="tx1"/>
                </a:solidFill>
              </a:rPr>
              <a:t>escolar, padres de familia, autoridades </a:t>
            </a:r>
            <a:endParaRPr lang="es-MX" dirty="0" smtClean="0">
              <a:solidFill>
                <a:schemeClr val="tx1"/>
              </a:solidFill>
            </a:endParaRP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   y </a:t>
            </a:r>
            <a:r>
              <a:rPr lang="es-MX" dirty="0">
                <a:solidFill>
                  <a:schemeClr val="tx1"/>
                </a:solidFill>
              </a:rPr>
              <a:t>docentes, en la toma de decisiones y en el 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   desarrollo </a:t>
            </a:r>
            <a:r>
              <a:rPr lang="es-MX" dirty="0">
                <a:solidFill>
                  <a:schemeClr val="tx1"/>
                </a:solidFill>
              </a:rPr>
              <a:t>de alternativas de solución </a:t>
            </a:r>
            <a:r>
              <a:rPr lang="es-MX" dirty="0" smtClean="0">
                <a:solidFill>
                  <a:schemeClr val="tx1"/>
                </a:solidFill>
              </a:rPr>
              <a:t>a  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       problemáticas </a:t>
            </a:r>
            <a:r>
              <a:rPr lang="es-MX" dirty="0">
                <a:solidFill>
                  <a:schemeClr val="tx1"/>
                </a:solidFill>
              </a:rPr>
              <a:t>socioeducativas.</a:t>
            </a:r>
          </a:p>
          <a:p>
            <a:pPr algn="l">
              <a:buFont typeface="Wingdings" pitchFamily="2" charset="2"/>
              <a:buChar char="ü"/>
            </a:pP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pantallas de Power point\fondo-verde-abstrac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62068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Competencias  del  curso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764704"/>
            <a:ext cx="8496944" cy="633670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s-MX" dirty="0"/>
              <a:t> </a:t>
            </a:r>
          </a:p>
          <a:p>
            <a:pPr algn="l">
              <a:buFont typeface="Wingdings" pitchFamily="2" charset="2"/>
              <a:buChar char="ü"/>
            </a:pPr>
            <a:r>
              <a:rPr lang="es-MX" sz="3600" dirty="0" smtClean="0">
                <a:solidFill>
                  <a:schemeClr val="tx1"/>
                </a:solidFill>
              </a:rPr>
              <a:t>    Realiza  </a:t>
            </a:r>
            <a:r>
              <a:rPr lang="es-MX" sz="3600" dirty="0">
                <a:solidFill>
                  <a:schemeClr val="tx1"/>
                </a:solidFill>
              </a:rPr>
              <a:t>diagnósticos  de  los  intereses,  motivaciones  y  </a:t>
            </a:r>
            <a:endParaRPr lang="es-MX" sz="3600" dirty="0" smtClean="0">
              <a:solidFill>
                <a:schemeClr val="tx1"/>
              </a:solidFill>
            </a:endParaRPr>
          </a:p>
          <a:p>
            <a:pPr algn="l"/>
            <a:r>
              <a:rPr lang="es-MX" sz="3600" dirty="0">
                <a:solidFill>
                  <a:schemeClr val="tx1"/>
                </a:solidFill>
              </a:rPr>
              <a:t> </a:t>
            </a:r>
            <a:r>
              <a:rPr lang="es-MX" sz="3600" dirty="0" smtClean="0">
                <a:solidFill>
                  <a:schemeClr val="tx1"/>
                </a:solidFill>
              </a:rPr>
              <a:t>       necesidades  </a:t>
            </a:r>
            <a:r>
              <a:rPr lang="es-MX" sz="3600" dirty="0">
                <a:solidFill>
                  <a:schemeClr val="tx1"/>
                </a:solidFill>
              </a:rPr>
              <a:t>formativas  de  los  alumnos  para  organizar   </a:t>
            </a:r>
            <a:r>
              <a:rPr lang="es-MX" sz="36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s-MX" sz="3600" dirty="0">
                <a:solidFill>
                  <a:schemeClr val="tx1"/>
                </a:solidFill>
              </a:rPr>
              <a:t> </a:t>
            </a:r>
            <a:r>
              <a:rPr lang="es-MX" sz="3600" dirty="0" smtClean="0">
                <a:solidFill>
                  <a:schemeClr val="tx1"/>
                </a:solidFill>
              </a:rPr>
              <a:t>       las </a:t>
            </a:r>
            <a:r>
              <a:rPr lang="es-MX" sz="3600" dirty="0">
                <a:solidFill>
                  <a:schemeClr val="tx1"/>
                </a:solidFill>
              </a:rPr>
              <a:t>actividades de aprendizaje.</a:t>
            </a:r>
          </a:p>
          <a:p>
            <a:pPr algn="l">
              <a:buFont typeface="Wingdings" pitchFamily="2" charset="2"/>
              <a:buChar char="ü"/>
            </a:pPr>
            <a:r>
              <a:rPr lang="es-MX" sz="3600" dirty="0">
                <a:solidFill>
                  <a:schemeClr val="tx1"/>
                </a:solidFill>
              </a:rPr>
              <a:t> </a:t>
            </a:r>
            <a:r>
              <a:rPr lang="es-MX" sz="3600" dirty="0" smtClean="0">
                <a:solidFill>
                  <a:schemeClr val="tx1"/>
                </a:solidFill>
              </a:rPr>
              <a:t>   Realiza </a:t>
            </a:r>
            <a:r>
              <a:rPr lang="es-MX" sz="3600" dirty="0">
                <a:solidFill>
                  <a:schemeClr val="tx1"/>
                </a:solidFill>
              </a:rPr>
              <a:t>adecuaciones curriculares pertinentes en su </a:t>
            </a:r>
            <a:endParaRPr lang="es-MX" sz="3600" dirty="0" smtClean="0">
              <a:solidFill>
                <a:schemeClr val="tx1"/>
              </a:solidFill>
            </a:endParaRPr>
          </a:p>
          <a:p>
            <a:pPr algn="l"/>
            <a:r>
              <a:rPr lang="es-MX" sz="3600" dirty="0">
                <a:solidFill>
                  <a:schemeClr val="tx1"/>
                </a:solidFill>
              </a:rPr>
              <a:t> </a:t>
            </a:r>
            <a:r>
              <a:rPr lang="es-MX" sz="3600" dirty="0" smtClean="0">
                <a:solidFill>
                  <a:schemeClr val="tx1"/>
                </a:solidFill>
              </a:rPr>
              <a:t>       planeación </a:t>
            </a:r>
            <a:r>
              <a:rPr lang="es-MX" sz="3600" dirty="0">
                <a:solidFill>
                  <a:schemeClr val="tx1"/>
                </a:solidFill>
              </a:rPr>
              <a:t>a partir de los resultados de la evaluación.</a:t>
            </a:r>
          </a:p>
          <a:p>
            <a:pPr algn="l">
              <a:buFont typeface="Wingdings" pitchFamily="2" charset="2"/>
              <a:buChar char="ü"/>
            </a:pPr>
            <a:r>
              <a:rPr lang="es-MX" sz="3600" dirty="0">
                <a:solidFill>
                  <a:schemeClr val="tx1"/>
                </a:solidFill>
              </a:rPr>
              <a:t> </a:t>
            </a:r>
            <a:r>
              <a:rPr lang="es-MX" sz="3600" dirty="0" smtClean="0">
                <a:solidFill>
                  <a:schemeClr val="tx1"/>
                </a:solidFill>
              </a:rPr>
              <a:t>   Diseña </a:t>
            </a:r>
            <a:r>
              <a:rPr lang="es-MX" sz="3600" dirty="0">
                <a:solidFill>
                  <a:schemeClr val="tx1"/>
                </a:solidFill>
              </a:rPr>
              <a:t>situaciones didácticas significativas de acuerdo a la </a:t>
            </a:r>
            <a:endParaRPr lang="es-MX" sz="3600" dirty="0" smtClean="0">
              <a:solidFill>
                <a:schemeClr val="tx1"/>
              </a:solidFill>
            </a:endParaRPr>
          </a:p>
          <a:p>
            <a:pPr algn="l"/>
            <a:r>
              <a:rPr lang="es-MX" sz="3600" dirty="0">
                <a:solidFill>
                  <a:schemeClr val="tx1"/>
                </a:solidFill>
              </a:rPr>
              <a:t> </a:t>
            </a:r>
            <a:r>
              <a:rPr lang="es-MX" sz="3600" dirty="0" smtClean="0">
                <a:solidFill>
                  <a:schemeClr val="tx1"/>
                </a:solidFill>
              </a:rPr>
              <a:t>       organización </a:t>
            </a:r>
            <a:r>
              <a:rPr lang="es-MX" sz="3600" dirty="0">
                <a:solidFill>
                  <a:schemeClr val="tx1"/>
                </a:solidFill>
              </a:rPr>
              <a:t>curricular y los enfoques pedagógicos del plan  </a:t>
            </a:r>
            <a:r>
              <a:rPr lang="es-MX" sz="36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es-MX" sz="3600" dirty="0">
                <a:solidFill>
                  <a:schemeClr val="tx1"/>
                </a:solidFill>
              </a:rPr>
              <a:t> </a:t>
            </a:r>
            <a:r>
              <a:rPr lang="es-MX" sz="3600" dirty="0" smtClean="0">
                <a:solidFill>
                  <a:schemeClr val="tx1"/>
                </a:solidFill>
              </a:rPr>
              <a:t>       y </a:t>
            </a:r>
            <a:r>
              <a:rPr lang="es-MX" sz="3600" dirty="0">
                <a:solidFill>
                  <a:schemeClr val="tx1"/>
                </a:solidFill>
              </a:rPr>
              <a:t>los programas educativos vigentes.</a:t>
            </a:r>
          </a:p>
          <a:p>
            <a:pPr algn="l">
              <a:buFont typeface="Wingdings" pitchFamily="2" charset="2"/>
              <a:buChar char="ü"/>
            </a:pPr>
            <a:r>
              <a:rPr lang="es-MX" sz="3600" dirty="0">
                <a:solidFill>
                  <a:schemeClr val="tx1"/>
                </a:solidFill>
              </a:rPr>
              <a:t> </a:t>
            </a:r>
            <a:r>
              <a:rPr lang="es-MX" sz="3600" dirty="0" smtClean="0">
                <a:solidFill>
                  <a:schemeClr val="tx1"/>
                </a:solidFill>
              </a:rPr>
              <a:t>   Elabora </a:t>
            </a:r>
            <a:r>
              <a:rPr lang="es-MX" sz="3600" dirty="0">
                <a:solidFill>
                  <a:schemeClr val="tx1"/>
                </a:solidFill>
              </a:rPr>
              <a:t>proyectos que articulan diversos campos </a:t>
            </a:r>
            <a:endParaRPr lang="es-MX" sz="3600" dirty="0" smtClean="0">
              <a:solidFill>
                <a:schemeClr val="tx1"/>
              </a:solidFill>
            </a:endParaRPr>
          </a:p>
          <a:p>
            <a:pPr algn="l"/>
            <a:r>
              <a:rPr lang="es-MX" sz="3600" dirty="0">
                <a:solidFill>
                  <a:schemeClr val="tx1"/>
                </a:solidFill>
              </a:rPr>
              <a:t> </a:t>
            </a:r>
            <a:r>
              <a:rPr lang="es-MX" sz="3600" dirty="0" smtClean="0">
                <a:solidFill>
                  <a:schemeClr val="tx1"/>
                </a:solidFill>
              </a:rPr>
              <a:t>       disciplinares para </a:t>
            </a:r>
            <a:r>
              <a:rPr lang="es-MX" sz="3600" dirty="0">
                <a:solidFill>
                  <a:schemeClr val="tx1"/>
                </a:solidFill>
              </a:rPr>
              <a:t>desarrollar un conocimiento integrado en </a:t>
            </a:r>
            <a:endParaRPr lang="es-MX" sz="3600" dirty="0" smtClean="0">
              <a:solidFill>
                <a:schemeClr val="tx1"/>
              </a:solidFill>
            </a:endParaRPr>
          </a:p>
          <a:p>
            <a:pPr algn="l"/>
            <a:r>
              <a:rPr lang="es-MX" sz="3600" dirty="0">
                <a:solidFill>
                  <a:schemeClr val="tx1"/>
                </a:solidFill>
              </a:rPr>
              <a:t> </a:t>
            </a:r>
            <a:r>
              <a:rPr lang="es-MX" sz="3600" dirty="0" smtClean="0">
                <a:solidFill>
                  <a:schemeClr val="tx1"/>
                </a:solidFill>
              </a:rPr>
              <a:t>       los </a:t>
            </a:r>
            <a:r>
              <a:rPr lang="es-MX" sz="3600" dirty="0">
                <a:solidFill>
                  <a:schemeClr val="tx1"/>
                </a:solidFill>
              </a:rPr>
              <a:t>alumnos.</a:t>
            </a:r>
          </a:p>
          <a:p>
            <a:r>
              <a:rPr lang="es-MX" dirty="0"/>
              <a:t/>
            </a:r>
            <a:br>
              <a:rPr lang="es-MX" dirty="0"/>
            </a:b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613</Words>
  <Application>Microsoft Office PowerPoint</Application>
  <PresentationFormat>Presentación en pantalla (4:3)</PresentationFormat>
  <Paragraphs>145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Escuela  Normal de Educación Preescolar </vt:lpstr>
      <vt:lpstr>LICENCIATURA EN EDUCACIÓN PRESCOLAR</vt:lpstr>
      <vt:lpstr>Cursos que  le  anteceden</vt:lpstr>
      <vt:lpstr>Cursos  paralelos</vt:lpstr>
      <vt:lpstr>Cursos  subsecuentes</vt:lpstr>
      <vt:lpstr>Propósito</vt:lpstr>
      <vt:lpstr>Competencias del  perfil  de  egreso a las  que  contribuye  el  curso</vt:lpstr>
      <vt:lpstr>Competencias del  perfil  de  egreso a las  que  contribuye  el  curso</vt:lpstr>
      <vt:lpstr>Competencias  del  curso</vt:lpstr>
      <vt:lpstr>Estructura  del curso</vt:lpstr>
      <vt:lpstr>Unidad  de aprendizaje II. Factores  y elementos que inciden  en la planeación docente</vt:lpstr>
      <vt:lpstr>Unidad  de aprendizaje III.  Elección  ante la planeación didáctica.</vt:lpstr>
      <vt:lpstr>Evidencias de  aprendizaje</vt:lpstr>
      <vt:lpstr>Criterios  de  evaluación</vt:lpstr>
      <vt:lpstr>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 Normal de Educación preescolar</dc:title>
  <dc:creator>user</dc:creator>
  <cp:lastModifiedBy>Garcia</cp:lastModifiedBy>
  <cp:revision>9</cp:revision>
  <dcterms:created xsi:type="dcterms:W3CDTF">2014-02-06T19:18:33Z</dcterms:created>
  <dcterms:modified xsi:type="dcterms:W3CDTF">2014-02-08T23:58:14Z</dcterms:modified>
</cp:coreProperties>
</file>