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9"/>
  </p:notesMasterIdLst>
  <p:sldIdLst>
    <p:sldId id="256" r:id="rId2"/>
    <p:sldId id="257" r:id="rId3"/>
    <p:sldId id="291" r:id="rId4"/>
    <p:sldId id="294" r:id="rId5"/>
    <p:sldId id="292" r:id="rId6"/>
    <p:sldId id="259" r:id="rId7"/>
    <p:sldId id="260" r:id="rId8"/>
    <p:sldId id="261" r:id="rId9"/>
    <p:sldId id="262" r:id="rId10"/>
    <p:sldId id="295" r:id="rId11"/>
    <p:sldId id="263" r:id="rId12"/>
    <p:sldId id="283" r:id="rId13"/>
    <p:sldId id="282" r:id="rId14"/>
    <p:sldId id="264" r:id="rId15"/>
    <p:sldId id="301" r:id="rId16"/>
    <p:sldId id="299" r:id="rId17"/>
    <p:sldId id="296" r:id="rId18"/>
    <p:sldId id="297" r:id="rId19"/>
    <p:sldId id="298" r:id="rId20"/>
    <p:sldId id="302" r:id="rId21"/>
    <p:sldId id="303" r:id="rId22"/>
    <p:sldId id="308" r:id="rId23"/>
    <p:sldId id="311" r:id="rId24"/>
    <p:sldId id="313" r:id="rId25"/>
    <p:sldId id="266" r:id="rId26"/>
    <p:sldId id="310" r:id="rId27"/>
    <p:sldId id="312" r:id="rId28"/>
    <p:sldId id="314" r:id="rId29"/>
    <p:sldId id="315" r:id="rId30"/>
    <p:sldId id="316" r:id="rId31"/>
    <p:sldId id="304" r:id="rId32"/>
    <p:sldId id="271" r:id="rId33"/>
    <p:sldId id="281" r:id="rId34"/>
    <p:sldId id="317" r:id="rId35"/>
    <p:sldId id="318" r:id="rId36"/>
    <p:sldId id="319" r:id="rId37"/>
    <p:sldId id="320" r:id="rId38"/>
    <p:sldId id="321" r:id="rId39"/>
    <p:sldId id="279" r:id="rId40"/>
    <p:sldId id="305" r:id="rId41"/>
    <p:sldId id="306" r:id="rId42"/>
    <p:sldId id="280" r:id="rId43"/>
    <p:sldId id="289" r:id="rId44"/>
    <p:sldId id="284" r:id="rId45"/>
    <p:sldId id="285" r:id="rId46"/>
    <p:sldId id="286" r:id="rId47"/>
    <p:sldId id="288"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22"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270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2FFA0E-EAB6-4B41-8674-DB694CE54A08}" type="datetimeFigureOut">
              <a:rPr lang="en-US" smtClean="0"/>
              <a:pPr/>
              <a:t>3/13/2013</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4F3B9D-6A11-4687-AF42-CF5958C6ED41}"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A84F3B9D-6A11-4687-AF42-CF5958C6ED41}" type="slidenum">
              <a:rPr lang="es-MX" smtClean="0"/>
              <a:pPr/>
              <a:t>3</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45248A41-2BA6-46D8-80A5-59843F7304F8}" type="datetimeFigureOut">
              <a:rPr lang="en-US" smtClean="0"/>
              <a:pPr/>
              <a:t>3/13/2013</a:t>
            </a:fld>
            <a:endParaRPr lang="es-MX"/>
          </a:p>
        </p:txBody>
      </p:sp>
      <p:sp>
        <p:nvSpPr>
          <p:cNvPr id="19" name="18 Marcador de pie de página"/>
          <p:cNvSpPr>
            <a:spLocks noGrp="1"/>
          </p:cNvSpPr>
          <p:nvPr>
            <p:ph type="ftr" sz="quarter" idx="11"/>
          </p:nvPr>
        </p:nvSpPr>
        <p:spPr/>
        <p:txBody>
          <a:bodyPr/>
          <a:lstStyle/>
          <a:p>
            <a:endParaRPr lang="es-MX"/>
          </a:p>
        </p:txBody>
      </p:sp>
      <p:sp>
        <p:nvSpPr>
          <p:cNvPr id="27" name="26 Marcador de número de diapositiva"/>
          <p:cNvSpPr>
            <a:spLocks noGrp="1"/>
          </p:cNvSpPr>
          <p:nvPr>
            <p:ph type="sldNum" sz="quarter" idx="12"/>
          </p:nvPr>
        </p:nvSpPr>
        <p:spPr/>
        <p:txBody>
          <a:bodyPr/>
          <a:lstStyle/>
          <a:p>
            <a:fld id="{CABFD9CC-7366-4905-BCF2-9F3A78FC0ABF}"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5248A41-2BA6-46D8-80A5-59843F7304F8}" type="datetimeFigureOut">
              <a:rPr lang="en-US" smtClean="0"/>
              <a:pPr/>
              <a:t>3/13/2013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ABFD9CC-7366-4905-BCF2-9F3A78FC0ABF}"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5248A41-2BA6-46D8-80A5-59843F7304F8}" type="datetimeFigureOut">
              <a:rPr lang="en-US" smtClean="0"/>
              <a:pPr/>
              <a:t>3/13/2013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ABFD9CC-7366-4905-BCF2-9F3A78FC0ABF}"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5248A41-2BA6-46D8-80A5-59843F7304F8}" type="datetimeFigureOut">
              <a:rPr lang="en-US" smtClean="0"/>
              <a:pPr/>
              <a:t>3/13/2013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ABFD9CC-7366-4905-BCF2-9F3A78FC0ABF}"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45248A41-2BA6-46D8-80A5-59843F7304F8}" type="datetimeFigureOut">
              <a:rPr lang="en-US" smtClean="0"/>
              <a:pPr/>
              <a:t>3/13/2013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ABFD9CC-7366-4905-BCF2-9F3A78FC0ABF}"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45248A41-2BA6-46D8-80A5-59843F7304F8}" type="datetimeFigureOut">
              <a:rPr lang="en-US" smtClean="0"/>
              <a:pPr/>
              <a:t>3/13/2013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ABFD9CC-7366-4905-BCF2-9F3A78FC0ABF}"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45248A41-2BA6-46D8-80A5-59843F7304F8}" type="datetimeFigureOut">
              <a:rPr lang="en-US" smtClean="0"/>
              <a:pPr/>
              <a:t>3/13/2013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CABFD9CC-7366-4905-BCF2-9F3A78FC0ABF}"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45248A41-2BA6-46D8-80A5-59843F7304F8}" type="datetimeFigureOut">
              <a:rPr lang="en-US" smtClean="0"/>
              <a:pPr/>
              <a:t>3/13/2013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CABFD9CC-7366-4905-BCF2-9F3A78FC0ABF}"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5248A41-2BA6-46D8-80A5-59843F7304F8}" type="datetimeFigureOut">
              <a:rPr lang="en-US" smtClean="0"/>
              <a:pPr/>
              <a:t>3/13/2013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CABFD9CC-7366-4905-BCF2-9F3A78FC0ABF}"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45248A41-2BA6-46D8-80A5-59843F7304F8}" type="datetimeFigureOut">
              <a:rPr lang="en-US" smtClean="0"/>
              <a:pPr/>
              <a:t>3/13/2013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ABFD9CC-7366-4905-BCF2-9F3A78FC0ABF}"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45248A41-2BA6-46D8-80A5-59843F7304F8}" type="datetimeFigureOut">
              <a:rPr lang="en-US" smtClean="0"/>
              <a:pPr/>
              <a:t>3/13/2013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a:xfrm>
            <a:off x="8077200" y="6356350"/>
            <a:ext cx="609600" cy="365125"/>
          </a:xfrm>
        </p:spPr>
        <p:txBody>
          <a:bodyPr/>
          <a:lstStyle/>
          <a:p>
            <a:fld id="{CABFD9CC-7366-4905-BCF2-9F3A78FC0ABF}" type="slidenum">
              <a:rPr lang="es-MX" smtClean="0"/>
              <a:pPr/>
              <a:t>‹Nº›</a:t>
            </a:fld>
            <a:endParaRPr lang="es-MX"/>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5248A41-2BA6-46D8-80A5-59843F7304F8}" type="datetimeFigureOut">
              <a:rPr lang="en-US" smtClean="0"/>
              <a:pPr/>
              <a:t>3/13/2013</a:t>
            </a:fld>
            <a:endParaRPr lang="es-MX"/>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MX"/>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ABFD9CC-7366-4905-BCF2-9F3A78FC0ABF}" type="slidenum">
              <a:rPr lang="es-MX" smtClean="0"/>
              <a:pPr/>
              <a:t>‹Nº›</a:t>
            </a:fld>
            <a:endParaRPr lang="es-MX"/>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ed.dgespe.sep.gob.mx/pdi/mod/resource/view.php?id=193" TargetMode="External"/><Relationship Id="rId2" Type="http://schemas.openxmlformats.org/officeDocument/2006/relationships/hyperlink" Target="http://ed.dgespe.sep.gob.mx/pdi/mod/resource/view.php?id=192"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ed.dgespe.sep.gob.mx/pdi/file.php/6/doc/CUESTIONARIO_DE_DILEMAS.docx" TargetMode="External"/><Relationship Id="rId2" Type="http://schemas.openxmlformats.org/officeDocument/2006/relationships/hyperlink" Target="http://redie.uabc.mx/vol9no2/contenido-vilanova.html" TargetMode="External"/><Relationship Id="rId1" Type="http://schemas.openxmlformats.org/officeDocument/2006/relationships/slideLayout" Target="../slideLayouts/slideLayout2.xml"/><Relationship Id="rId4" Type="http://schemas.openxmlformats.org/officeDocument/2006/relationships/hyperlink" Target="http://ed.dgespe.sep.gob.mx/pdi/file.php/6/xls/m1/PLANTILLA_TEORIAS_IMPLICITAS.xls"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youtube.com/watch?v=8XXtSSTFCG0" TargetMode="External"/><Relationship Id="rId2" Type="http://schemas.openxmlformats.org/officeDocument/2006/relationships/hyperlink" Target="http://www.porlainclusion.educ.ar/documentos/modulo2mail.pdf" TargetMode="External"/><Relationship Id="rId1" Type="http://schemas.openxmlformats.org/officeDocument/2006/relationships/slideLayout" Target="../slideLayouts/slideLayout2.xml"/><Relationship Id="rId4" Type="http://schemas.openxmlformats.org/officeDocument/2006/relationships/hyperlink" Target="http://www.porlainclusion.educ.ar/documentos/Voces_y_miradas.pdf"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www.tlu.ee/~kpata/haridustehnoloogiaTLU/9710150894.pdf" TargetMode="External"/><Relationship Id="rId7" Type="http://schemas.openxmlformats.org/officeDocument/2006/relationships/hyperlink" Target="http://www.youtube.com/watch?v=cVSaEHhOEZY&amp;feature=related" TargetMode="External"/><Relationship Id="rId2" Type="http://schemas.openxmlformats.org/officeDocument/2006/relationships/hyperlink" Target="http://www.eduteka.org/pdfdir/ComoAprendeLaGente.pdf" TargetMode="External"/><Relationship Id="rId1" Type="http://schemas.openxmlformats.org/officeDocument/2006/relationships/slideLayout" Target="../slideLayouts/slideLayout2.xml"/><Relationship Id="rId6" Type="http://schemas.openxmlformats.org/officeDocument/2006/relationships/hyperlink" Target="http://www.youtube.com/watch?v=x9nSC_Xgabc&amp;feature=related" TargetMode="External"/><Relationship Id="rId5" Type="http://schemas.openxmlformats.org/officeDocument/2006/relationships/hyperlink" Target="http://www.youtube.com/watch?v=Qb4TPj1pxzQ&amp;feature=related" TargetMode="External"/><Relationship Id="rId4" Type="http://schemas.openxmlformats.org/officeDocument/2006/relationships/hyperlink" Target="http://www.youtube.com/watch?v=I1JWr4G8YLM&amp;feature=related"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www.youtube.com/watch?v=r2H_swMUlOg" TargetMode="External"/><Relationship Id="rId13" Type="http://schemas.openxmlformats.org/officeDocument/2006/relationships/hyperlink" Target="http://www.youtube.com/watch?v=EQKcxnFUMxk&amp;feature=related" TargetMode="External"/><Relationship Id="rId3" Type="http://schemas.openxmlformats.org/officeDocument/2006/relationships/hyperlink" Target="http://www.youtube.com/watch?v=nGTVjJuRaZ8&amp;feature=related" TargetMode="External"/><Relationship Id="rId7" Type="http://schemas.openxmlformats.org/officeDocument/2006/relationships/hyperlink" Target="http://www.youtube.com/watch?v=CRTt37OaM3g&amp;feature=related" TargetMode="External"/><Relationship Id="rId12" Type="http://schemas.openxmlformats.org/officeDocument/2006/relationships/hyperlink" Target="http://www.youtube.com/watch?v=HuBtecEbgWU&amp;feature=related" TargetMode="External"/><Relationship Id="rId17" Type="http://schemas.openxmlformats.org/officeDocument/2006/relationships/hyperlink" Target="http://www.youtube.com/watch?v=tAz7TD02ytU&amp;feature=related" TargetMode="External"/><Relationship Id="rId2" Type="http://schemas.openxmlformats.org/officeDocument/2006/relationships/hyperlink" Target="http://www.youtube.com/watch?v=12TcwDSrdnM&amp;feature=related" TargetMode="External"/><Relationship Id="rId16" Type="http://schemas.openxmlformats.org/officeDocument/2006/relationships/hyperlink" Target="http://www.youtube.com/watch?v=RuGBY29V8qE&amp;feature=related" TargetMode="External"/><Relationship Id="rId1" Type="http://schemas.openxmlformats.org/officeDocument/2006/relationships/slideLayout" Target="../slideLayouts/slideLayout2.xml"/><Relationship Id="rId6" Type="http://schemas.openxmlformats.org/officeDocument/2006/relationships/hyperlink" Target="http://www.youtube.com/watch?v=TMivqOIeF2M&amp;feature=related" TargetMode="External"/><Relationship Id="rId11" Type="http://schemas.openxmlformats.org/officeDocument/2006/relationships/hyperlink" Target="http://www.youtube.com/user/Fi3021" TargetMode="External"/><Relationship Id="rId5" Type="http://schemas.openxmlformats.org/officeDocument/2006/relationships/hyperlink" Target="http://www.youtube.com/watch?v=zVKdJ6CoqOQ" TargetMode="External"/><Relationship Id="rId15" Type="http://schemas.openxmlformats.org/officeDocument/2006/relationships/hyperlink" Target="http://www.edutopia.org/key-learning-community-multiple-intelligences-video" TargetMode="External"/><Relationship Id="rId10" Type="http://schemas.openxmlformats.org/officeDocument/2006/relationships/hyperlink" Target="http://www.youtube.com/watch?v=82YHEy8N8Kc" TargetMode="External"/><Relationship Id="rId4" Type="http://schemas.openxmlformats.org/officeDocument/2006/relationships/hyperlink" Target="http://www.youtube.com/watch?v=-YpCocmWxPA" TargetMode="External"/><Relationship Id="rId9" Type="http://schemas.openxmlformats.org/officeDocument/2006/relationships/hyperlink" Target="http://www.youtube.com/watch?v=6t9DTKW4kvw" TargetMode="External"/><Relationship Id="rId14" Type="http://schemas.openxmlformats.org/officeDocument/2006/relationships/hyperlink" Target="http://www.edutopia.org/social-emotional-learning-introduction-video"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ed.dgespe.sep.gob.mx/pdi/file.php/6/pdf/m2/desarrollo_curriculo_innovacion.pdf" TargetMode="External"/><Relationship Id="rId2" Type="http://schemas.openxmlformats.org/officeDocument/2006/relationships/hyperlink" Target="http://ed.dgespe.sep.gob.mx/pdi/file.php/6/pdf/m2/enfoque_competencias_educacion.pdf" TargetMode="External"/><Relationship Id="rId1" Type="http://schemas.openxmlformats.org/officeDocument/2006/relationships/slideLayout" Target="../slideLayouts/slideLayout2.xml"/><Relationship Id="rId5" Type="http://schemas.openxmlformats.org/officeDocument/2006/relationships/hyperlink" Target="http://2010.colmex.mx/16tomos/VII.pdf" TargetMode="External"/><Relationship Id="rId4" Type="http://schemas.openxmlformats.org/officeDocument/2006/relationships/hyperlink" Target="http://ries.universia.net/index.php/ries/article/view/35/innova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basica.sep.gob.mx/dgdc/sitio/pdf/PlanEdu2011.pdf" TargetMode="External"/><Relationship Id="rId2" Type="http://schemas.openxmlformats.org/officeDocument/2006/relationships/hyperlink" Target="http://www.flacso.edu.mx/colaboratorio/pdf/colaboratorio_unesco.pdf" TargetMode="External"/><Relationship Id="rId1" Type="http://schemas.openxmlformats.org/officeDocument/2006/relationships/slideLayout" Target="../slideLayouts/slideLayout2.xml"/><Relationship Id="rId6" Type="http://schemas.openxmlformats.org/officeDocument/2006/relationships/hyperlink" Target="http://www.oei.es/calidad2/aguerrondo.htm" TargetMode="External"/><Relationship Id="rId5" Type="http://schemas.openxmlformats.org/officeDocument/2006/relationships/hyperlink" Target="http://www.eduteka.org/EstudioMcKinsey2010.php" TargetMode="External"/><Relationship Id="rId4" Type="http://schemas.openxmlformats.org/officeDocument/2006/relationships/hyperlink" Target="http://www.eduteka.org/informeMcKinsey.php"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132.248.25.175/giddet/prod/multimedia/conf_cm.html" TargetMode="External"/><Relationship Id="rId2" Type="http://schemas.openxmlformats.org/officeDocument/2006/relationships/hyperlink" Target="http://fundaserma.tripod.com/sitebuildercontent/sitebuilderfiles/aprendizajeestrategico.pdf"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recursostic.educacion.es/fprofesional/simuladores/web/simuladores/socioculturales/Resolucion_conflictos_aula_es/sim88_esp/sim.html" TargetMode="External"/><Relationship Id="rId13" Type="http://schemas.openxmlformats.org/officeDocument/2006/relationships/hyperlink" Target="http://www.sep.gob.mx/swb/sep1/sep1_Ninos_SEP" TargetMode="External"/><Relationship Id="rId18" Type="http://schemas.openxmlformats.org/officeDocument/2006/relationships/hyperlink" Target="http://www.cuentame.inegi.org.mx/juegos/default.aspx?tema=J" TargetMode="External"/><Relationship Id="rId3" Type="http://schemas.openxmlformats.org/officeDocument/2006/relationships/hyperlink" Target="http://ntic.educacion.es/w3/eos/MaterialesEducativos/mem2009/problematic/index.html" TargetMode="External"/><Relationship Id="rId7" Type="http://schemas.openxmlformats.org/officeDocument/2006/relationships/hyperlink" Target="http://www.educared.org/global/tips-ortograficos" TargetMode="External"/><Relationship Id="rId12" Type="http://schemas.openxmlformats.org/officeDocument/2006/relationships/hyperlink" Target="http://www.educared.org/global/brujula-didactica" TargetMode="External"/><Relationship Id="rId17" Type="http://schemas.openxmlformats.org/officeDocument/2006/relationships/hyperlink" Target="http://www.hdt.gob.mx/hdt/" TargetMode="External"/><Relationship Id="rId2" Type="http://schemas.openxmlformats.org/officeDocument/2006/relationships/hyperlink" Target="http://www.eduteka.org/" TargetMode="External"/><Relationship Id="rId16" Type="http://schemas.openxmlformats.org/officeDocument/2006/relationships/hyperlink" Target="http://www.stopdisastersgame.org/es/playgame.html" TargetMode="External"/><Relationship Id="rId1" Type="http://schemas.openxmlformats.org/officeDocument/2006/relationships/slideLayout" Target="../slideLayouts/slideLayout2.xml"/><Relationship Id="rId6" Type="http://schemas.openxmlformats.org/officeDocument/2006/relationships/hyperlink" Target="http://www.childtopia.com/index.php?module=home&amp;func=coce&amp;idphpx=comprensi%EF%BF%BDn-oral-escrita" TargetMode="External"/><Relationship Id="rId11" Type="http://schemas.openxmlformats.org/officeDocument/2006/relationships/hyperlink" Target="http://phobos.xtec.net/acuesta1/esp/inici.htm" TargetMode="External"/><Relationship Id="rId5" Type="http://schemas.openxmlformats.org/officeDocument/2006/relationships/hyperlink" Target="http://www.cuentosinteractivos.org/" TargetMode="External"/><Relationship Id="rId15" Type="http://schemas.openxmlformats.org/officeDocument/2006/relationships/hyperlink" Target="http://www.curiosikid.com/view/index.asp" TargetMode="External"/><Relationship Id="rId10" Type="http://schemas.openxmlformats.org/officeDocument/2006/relationships/hyperlink" Target="http://sites.google.com/site/casobullyng/home" TargetMode="External"/><Relationship Id="rId4" Type="http://schemas.openxmlformats.org/officeDocument/2006/relationships/hyperlink" Target="http://www.childtopia.com/index.php?module=videos&amp;func=matematicas&amp;idphpx=juegos-educativos-divertidos" TargetMode="External"/><Relationship Id="rId9" Type="http://schemas.openxmlformats.org/officeDocument/2006/relationships/hyperlink" Target="https://sites.google.com/site/ninotriqui/home" TargetMode="External"/><Relationship Id="rId14" Type="http://schemas.openxmlformats.org/officeDocument/2006/relationships/hyperlink" Target="http://lasticparapeques.blogspot.com/"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ed.dgespe.sep.gob.mx/pdi/file.php/6/pdf/m3/acelerar_el_aprendizaje.pdf" TargetMode="External"/><Relationship Id="rId3" Type="http://schemas.openxmlformats.org/officeDocument/2006/relationships/hyperlink" Target="http://aumentatumemoriaya.com/" TargetMode="External"/><Relationship Id="rId7" Type="http://schemas.openxmlformats.org/officeDocument/2006/relationships/hyperlink" Target="http://www.entiendemaslogramas.org/" TargetMode="External"/><Relationship Id="rId2" Type="http://schemas.openxmlformats.org/officeDocument/2006/relationships/hyperlink" Target="http://www.taringa.net/posts/info/847500/77-maneras-de-aprender-mas-rapido_-mas-a-fondo_-y-mejor_.html" TargetMode="External"/><Relationship Id="rId1" Type="http://schemas.openxmlformats.org/officeDocument/2006/relationships/slideLayout" Target="../slideLayouts/slideLayout2.xml"/><Relationship Id="rId6" Type="http://schemas.openxmlformats.org/officeDocument/2006/relationships/hyperlink" Target="http://www.aprendizajeacelerado.com.mx/aprendizaje-acelerado/" TargetMode="External"/><Relationship Id="rId5" Type="http://schemas.openxmlformats.org/officeDocument/2006/relationships/hyperlink" Target="http://www.proyectoespiga.com/gimnasia_cerebral.php" TargetMode="External"/><Relationship Id="rId4" Type="http://schemas.openxmlformats.org/officeDocument/2006/relationships/hyperlink" Target="http://estilos.prodigy.msn.com/articulo.aspx?cp-documentid=30451626" TargetMode="External"/><Relationship Id="rId9" Type="http://schemas.openxmlformats.org/officeDocument/2006/relationships/hyperlink" Target="http://ed.dgespe.sep.gob.mx/pdi/file.php/6/pdf/m3/dianeticos_infiltran_educacion_publica.pdf" TargetMode="External"/></Relationships>
</file>

<file path=ppt/slides/_rels/slide38.xml.rels><?xml version="1.0" encoding="UTF-8" standalone="yes"?>
<Relationships xmlns="http://schemas.openxmlformats.org/package/2006/relationships"><Relationship Id="rId2" Type="http://schemas.openxmlformats.org/officeDocument/2006/relationships/hyperlink" Target="http://ed.dgespe.sep.gob.mx/pdi/file.php/6/pdf/m3/Estrategia_10_preguntas_AnderEgg.pdf"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txBox="1">
            <a:spLocks noGrp="1"/>
          </p:cNvSpPr>
          <p:nvPr>
            <p:ph type="ctrTitle"/>
          </p:nvPr>
        </p:nvSpPr>
        <p:spPr>
          <a:xfrm>
            <a:off x="571472" y="2214554"/>
            <a:ext cx="7851648" cy="1723549"/>
          </a:xfrm>
          <a:prstGeom prst="rect">
            <a:avLst/>
          </a:prstGeom>
          <a:noFill/>
        </p:spPr>
        <p:txBody>
          <a:bodyPr wrap="square" rtlCol="0" anchor="ctr" anchorCtr="0">
            <a:prstTxWarp prst="textInflate">
              <a:avLst/>
            </a:prstTxWarp>
            <a:spAutoFit/>
          </a:bodyPr>
          <a:lstStyle/>
          <a:p>
            <a:pPr algn="ctr"/>
            <a:r>
              <a:rPr lang="es-MX" dirty="0" smtClean="0">
                <a:solidFill>
                  <a:schemeClr val="bg1"/>
                </a:solidFill>
              </a:rPr>
              <a:t>ESCUELA NORMAL DE EDUCACIÓN PREESCOLAR</a:t>
            </a:r>
            <a:endParaRPr lang="es-MX" dirty="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24744"/>
            <a:ext cx="8229600" cy="5199856"/>
          </a:xfrm>
        </p:spPr>
        <p:txBody>
          <a:bodyPr>
            <a:normAutofit/>
          </a:bodyPr>
          <a:lstStyle/>
          <a:p>
            <a:pPr lvl="1" algn="just">
              <a:buNone/>
            </a:pPr>
            <a:r>
              <a:rPr lang="es-ES" sz="3200" dirty="0" smtClean="0"/>
              <a:t>3. Usa las TIC como herramienta de enseñanza y aprendizaje.</a:t>
            </a:r>
          </a:p>
          <a:p>
            <a:pPr lvl="1" algn="just">
              <a:buNone/>
            </a:pPr>
            <a:r>
              <a:rPr lang="es-ES" sz="3200" dirty="0" smtClean="0"/>
              <a:t>4. Propicia y regula espacios de aprendizaje incluyentes para todos los alumnos, con el fin de promover la convivencia, el respeto y la aceptación.</a:t>
            </a:r>
            <a:endParaRPr lang="es-MX"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571472" y="642918"/>
            <a:ext cx="7851648" cy="1571636"/>
          </a:xfrm>
        </p:spPr>
        <p:txBody>
          <a:bodyPr>
            <a:normAutofit fontScale="90000"/>
          </a:bodyPr>
          <a:lstStyle/>
          <a:p>
            <a:pPr algn="ctr"/>
            <a:r>
              <a:rPr lang="es-MX" sz="6000" dirty="0" smtClean="0">
                <a:solidFill>
                  <a:schemeClr val="tx1">
                    <a:lumMod val="75000"/>
                    <a:lumOff val="25000"/>
                  </a:schemeClr>
                </a:solidFill>
              </a:rPr>
              <a:t/>
            </a:r>
            <a:br>
              <a:rPr lang="es-MX" sz="6000" dirty="0" smtClean="0">
                <a:solidFill>
                  <a:schemeClr val="tx1">
                    <a:lumMod val="75000"/>
                    <a:lumOff val="25000"/>
                  </a:schemeClr>
                </a:solidFill>
              </a:rPr>
            </a:br>
            <a:r>
              <a:rPr lang="es-MX" sz="5400" dirty="0" smtClean="0">
                <a:solidFill>
                  <a:schemeClr val="tx1">
                    <a:lumMod val="75000"/>
                    <a:lumOff val="25000"/>
                  </a:schemeClr>
                </a:solidFill>
              </a:rPr>
              <a:t> Competencia general del curso</a:t>
            </a:r>
            <a:endParaRPr lang="es-MX" dirty="0"/>
          </a:p>
        </p:txBody>
      </p:sp>
      <p:sp>
        <p:nvSpPr>
          <p:cNvPr id="5" name="4 Subtítulo"/>
          <p:cNvSpPr>
            <a:spLocks noGrp="1"/>
          </p:cNvSpPr>
          <p:nvPr>
            <p:ph type="subTitle" idx="1"/>
          </p:nvPr>
        </p:nvSpPr>
        <p:spPr>
          <a:xfrm>
            <a:off x="214282" y="2285992"/>
            <a:ext cx="8501122" cy="4357718"/>
          </a:xfrm>
        </p:spPr>
        <p:txBody>
          <a:bodyPr>
            <a:normAutofit fontScale="92500" lnSpcReduction="10000"/>
          </a:bodyPr>
          <a:lstStyle/>
          <a:p>
            <a:pPr algn="just"/>
            <a:r>
              <a:rPr lang="es-ES" sz="2800" dirty="0" smtClean="0"/>
              <a:t>Construye marcos explicativos y propuestas didácticas que le permiten comprender, problematizar e intervenir en la promoción estratégica del aprendizaje escolar de manera ajustada y pertinente a las necesidades de los educandos provenientes de los contextos socioculturales y educativos en donde desarrolla su práctica docente, con la perspectiva de promover en éstos aprendizajes significativos y con sentido, orientados a la adquisición de competencias para la comunicación, la colaboración y la convivencia democrática y el uso responsable y seguro de las tecnologías informáticas.</a:t>
            </a:r>
            <a:endParaRPr lang="es-MX" sz="2800" dirty="0" smtClean="0"/>
          </a:p>
          <a:p>
            <a:endParaRPr lang="es-MX"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3400" y="928670"/>
            <a:ext cx="7851648" cy="1285884"/>
          </a:xfrm>
        </p:spPr>
        <p:txBody>
          <a:bodyPr>
            <a:normAutofit fontScale="90000"/>
          </a:bodyPr>
          <a:lstStyle/>
          <a:p>
            <a:pPr algn="ctr"/>
            <a:r>
              <a:rPr lang="es-MX" dirty="0" smtClean="0"/>
              <a:t>Relación con cursos del mismo semestre</a:t>
            </a:r>
            <a:endParaRPr lang="es-MX" dirty="0"/>
          </a:p>
        </p:txBody>
      </p:sp>
      <p:sp>
        <p:nvSpPr>
          <p:cNvPr id="3" name="2 Subtítulo"/>
          <p:cNvSpPr>
            <a:spLocks noGrp="1"/>
          </p:cNvSpPr>
          <p:nvPr>
            <p:ph type="subTitle" idx="1"/>
          </p:nvPr>
        </p:nvSpPr>
        <p:spPr>
          <a:xfrm>
            <a:off x="285720" y="2214554"/>
            <a:ext cx="8572560" cy="4286280"/>
          </a:xfrm>
        </p:spPr>
        <p:txBody>
          <a:bodyPr>
            <a:normAutofit/>
          </a:bodyPr>
          <a:lstStyle/>
          <a:p>
            <a:pPr algn="ctr"/>
            <a:r>
              <a:rPr lang="es-MX" i="1" dirty="0" smtClean="0"/>
              <a:t>Trayecto  formativo : Psicopedagógico.</a:t>
            </a:r>
          </a:p>
          <a:p>
            <a:pPr algn="just"/>
            <a:endParaRPr lang="es-MX" dirty="0" smtClean="0"/>
          </a:p>
          <a:p>
            <a:pPr algn="just">
              <a:buFont typeface="Wingdings" pitchFamily="2" charset="2"/>
              <a:buChar char="Ø"/>
            </a:pPr>
            <a:r>
              <a:rPr lang="es-MX" dirty="0" smtClean="0"/>
              <a:t>Planeación educativa .</a:t>
            </a:r>
          </a:p>
          <a:p>
            <a:pPr algn="just"/>
            <a:endParaRPr lang="es-MX" dirty="0" smtClean="0"/>
          </a:p>
          <a:p>
            <a:pPr algn="just">
              <a:buFont typeface="Wingdings" pitchFamily="2" charset="2"/>
              <a:buChar char="Ø"/>
            </a:pPr>
            <a:endParaRPr lang="es-MX" dirty="0" smtClean="0"/>
          </a:p>
          <a:p>
            <a:pPr algn="just">
              <a:buFont typeface="Wingdings" pitchFamily="2" charset="2"/>
              <a:buChar char="Ø"/>
            </a:pPr>
            <a:r>
              <a:rPr lang="es-MX" dirty="0" smtClean="0"/>
              <a:t>Panorama  actual  de la educación  básica en México.</a:t>
            </a:r>
          </a:p>
          <a:p>
            <a:pPr algn="just"/>
            <a:endParaRPr lang="es-MX" dirty="0" smtClean="0"/>
          </a:p>
          <a:p>
            <a:pPr algn="just">
              <a:buFont typeface="Wingdings" pitchFamily="2" charset="2"/>
              <a:buChar char="Ø"/>
            </a:pPr>
            <a:r>
              <a:rPr lang="es-MX" dirty="0" smtClean="0"/>
              <a:t>Observación y análisis  de la práctica escolar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928670"/>
            <a:ext cx="7851648" cy="485764"/>
          </a:xfrm>
        </p:spPr>
        <p:txBody>
          <a:bodyPr>
            <a:normAutofit fontScale="90000"/>
          </a:bodyPr>
          <a:lstStyle/>
          <a:p>
            <a:pPr algn="ctr"/>
            <a:r>
              <a:rPr lang="es-MX" dirty="0" smtClean="0"/>
              <a:t>Cursos subsecuentes</a:t>
            </a:r>
            <a:endParaRPr lang="es-MX" dirty="0"/>
          </a:p>
        </p:txBody>
      </p:sp>
      <p:sp>
        <p:nvSpPr>
          <p:cNvPr id="3" name="2 Subtítulo"/>
          <p:cNvSpPr>
            <a:spLocks noGrp="1"/>
          </p:cNvSpPr>
          <p:nvPr>
            <p:ph type="subTitle" idx="1"/>
          </p:nvPr>
        </p:nvSpPr>
        <p:spPr>
          <a:xfrm>
            <a:off x="533400" y="1357298"/>
            <a:ext cx="7854696" cy="5357850"/>
          </a:xfrm>
        </p:spPr>
        <p:txBody>
          <a:bodyPr/>
          <a:lstStyle/>
          <a:p>
            <a:pPr algn="l"/>
            <a:endParaRPr lang="es-MX" dirty="0" smtClean="0"/>
          </a:p>
          <a:p>
            <a:pPr algn="l">
              <a:buFont typeface="Wingdings" pitchFamily="2" charset="2"/>
              <a:buChar char="Ø"/>
            </a:pPr>
            <a:r>
              <a:rPr lang="es-MX" dirty="0" smtClean="0"/>
              <a:t>Ambientes de aprendizaje.</a:t>
            </a:r>
          </a:p>
          <a:p>
            <a:pPr algn="l">
              <a:buFont typeface="Wingdings" pitchFamily="2" charset="2"/>
              <a:buChar char="Ø"/>
            </a:pPr>
            <a:endParaRPr lang="es-MX" dirty="0" smtClean="0"/>
          </a:p>
          <a:p>
            <a:pPr algn="l">
              <a:buFont typeface="Wingdings" pitchFamily="2" charset="2"/>
              <a:buChar char="Ø"/>
            </a:pPr>
            <a:r>
              <a:rPr lang="es-MX" dirty="0" smtClean="0"/>
              <a:t>Evaluación para el aprendizaje.</a:t>
            </a:r>
          </a:p>
          <a:p>
            <a:pPr algn="l">
              <a:buFont typeface="Wingdings" pitchFamily="2" charset="2"/>
              <a:buChar char="Ø"/>
            </a:pPr>
            <a:endParaRPr lang="es-MX" dirty="0" smtClean="0"/>
          </a:p>
          <a:p>
            <a:pPr algn="l">
              <a:buFont typeface="Wingdings" pitchFamily="2" charset="2"/>
              <a:buChar char="Ø"/>
            </a:pPr>
            <a:r>
              <a:rPr lang="es-MX" dirty="0" smtClean="0"/>
              <a:t>Atención a la diversidad.</a:t>
            </a:r>
          </a:p>
          <a:p>
            <a:pPr algn="l">
              <a:buFont typeface="Wingdings" pitchFamily="2" charset="2"/>
              <a:buChar char="Ø"/>
            </a:pPr>
            <a:endParaRPr lang="es-MX" dirty="0" smtClean="0"/>
          </a:p>
          <a:p>
            <a:pPr algn="l">
              <a:buFont typeface="Wingdings" pitchFamily="2" charset="2"/>
              <a:buChar char="Ø"/>
            </a:pPr>
            <a:r>
              <a:rPr lang="es-MX" dirty="0" smtClean="0"/>
              <a:t>Diagnóstico e intervención socioeducativa.</a:t>
            </a:r>
          </a:p>
          <a:p>
            <a:pPr algn="l">
              <a:buFont typeface="Wingdings" pitchFamily="2" charset="2"/>
              <a:buChar char="Ø"/>
            </a:pPr>
            <a:endParaRPr lang="es-MX" dirty="0" smtClean="0"/>
          </a:p>
          <a:p>
            <a:pPr algn="l">
              <a:buFont typeface="Wingdings" pitchFamily="2" charset="2"/>
              <a:buChar char="Ø"/>
            </a:pPr>
            <a:r>
              <a:rPr lang="es-MX" dirty="0" smtClean="0"/>
              <a:t>Atención  educativa para la inclusión.</a:t>
            </a:r>
          </a:p>
          <a:p>
            <a:pPr algn="l">
              <a:buFont typeface="Wingdings" pitchFamily="2" charset="2"/>
              <a:buChar char="Ø"/>
            </a:pPr>
            <a:endParaRPr lang="es-MX" dirty="0" smtClean="0"/>
          </a:p>
          <a:p>
            <a:pPr algn="l">
              <a:buFont typeface="Wingdings" pitchFamily="2" charset="2"/>
              <a:buChar char="Ø"/>
            </a:pPr>
            <a:endParaRPr lang="es-MX" dirty="0" smtClean="0"/>
          </a:p>
          <a:p>
            <a:pPr algn="l">
              <a:buFont typeface="Wingdings" pitchFamily="2" charset="2"/>
              <a:buChar char="Ø"/>
            </a:pPr>
            <a:endParaRPr lang="es-MX"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00034" y="714356"/>
            <a:ext cx="7851648" cy="571504"/>
          </a:xfrm>
        </p:spPr>
        <p:txBody>
          <a:bodyPr>
            <a:normAutofit fontScale="90000"/>
          </a:bodyPr>
          <a:lstStyle/>
          <a:p>
            <a:pPr algn="ctr"/>
            <a:r>
              <a:rPr lang="es-MX" sz="6000" dirty="0" smtClean="0">
                <a:solidFill>
                  <a:schemeClr val="tx1">
                    <a:lumMod val="75000"/>
                    <a:lumOff val="25000"/>
                  </a:schemeClr>
                </a:solidFill>
              </a:rPr>
              <a:t/>
            </a:r>
            <a:br>
              <a:rPr lang="es-MX" sz="6000" dirty="0" smtClean="0">
                <a:solidFill>
                  <a:schemeClr val="tx1">
                    <a:lumMod val="75000"/>
                    <a:lumOff val="25000"/>
                  </a:schemeClr>
                </a:solidFill>
              </a:rPr>
            </a:br>
            <a:r>
              <a:rPr lang="es-MX" sz="5400" dirty="0" smtClean="0">
                <a:solidFill>
                  <a:schemeClr val="tx1">
                    <a:lumMod val="75000"/>
                    <a:lumOff val="25000"/>
                  </a:schemeClr>
                </a:solidFill>
              </a:rPr>
              <a:t> Estructura didáctica del curso</a:t>
            </a:r>
            <a:endParaRPr lang="es-MX" dirty="0"/>
          </a:p>
        </p:txBody>
      </p:sp>
      <p:sp>
        <p:nvSpPr>
          <p:cNvPr id="3" name="2 Subtítulo"/>
          <p:cNvSpPr>
            <a:spLocks noGrp="1"/>
          </p:cNvSpPr>
          <p:nvPr>
            <p:ph type="subTitle" idx="1"/>
          </p:nvPr>
        </p:nvSpPr>
        <p:spPr>
          <a:xfrm>
            <a:off x="500034" y="1357298"/>
            <a:ext cx="8324880" cy="5857892"/>
          </a:xfrm>
        </p:spPr>
        <p:txBody>
          <a:bodyPr>
            <a:normAutofit fontScale="70000" lnSpcReduction="20000"/>
          </a:bodyPr>
          <a:lstStyle/>
          <a:p>
            <a:pPr algn="just"/>
            <a:r>
              <a:rPr lang="es-ES" sz="3400" dirty="0" smtClean="0"/>
              <a:t> </a:t>
            </a:r>
            <a:br>
              <a:rPr lang="es-ES" sz="3400" dirty="0" smtClean="0"/>
            </a:br>
            <a:r>
              <a:rPr lang="es-ES" sz="3400" dirty="0" smtClean="0"/>
              <a:t>Según su enfoque, los cursos correspondientes a la línea psicológica, están orientados al abordaje de una diversidad de saberes complejos vinculados no sólo con aprendizaje de teorías y conceptos propios del campo de la psicología, sino que se enfatizan aquellas experiencias que impliquen a los participantes en el análisis e intervención de una diversidad de situaciones relacionadas con los procesos bajo estudio en sus contextos educativos de práctica. </a:t>
            </a:r>
          </a:p>
          <a:p>
            <a:pPr algn="just"/>
            <a:endParaRPr lang="es-ES" sz="3400" dirty="0" smtClean="0"/>
          </a:p>
          <a:p>
            <a:pPr algn="just"/>
            <a:r>
              <a:rPr lang="es-ES" sz="3400" dirty="0" smtClean="0"/>
              <a:t>Por consiguiente, la metodología de este curso propone un trabajo que combine diversas actividades de seminario, trabajo colaborativo, ejercicios de investigación documental y de campo, conducción de proyectos de intervención, con la finalidad de apoyar la adquisición de las competencias específicas previstas. </a:t>
            </a:r>
            <a:br>
              <a:rPr lang="es-ES" sz="3400" dirty="0" smtClean="0"/>
            </a:br>
            <a:r>
              <a:rPr lang="es-ES" sz="3400" b="1" dirty="0" smtClean="0"/>
              <a:t/>
            </a:r>
            <a:br>
              <a:rPr lang="es-ES" sz="3400" b="1" dirty="0" smtClean="0"/>
            </a:br>
            <a:endParaRPr lang="es-ES" sz="3400" b="1" dirty="0" smtClean="0"/>
          </a:p>
          <a:p>
            <a:endParaRPr lang="es-MX" dirty="0" smtClean="0"/>
          </a:p>
          <a:p>
            <a:endParaRPr lang="es-MX"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5720" y="1533508"/>
            <a:ext cx="8229600" cy="5324492"/>
          </a:xfrm>
        </p:spPr>
        <p:txBody>
          <a:bodyPr>
            <a:normAutofit fontScale="92500" lnSpcReduction="10000"/>
          </a:bodyPr>
          <a:lstStyle/>
          <a:p>
            <a:pPr algn="just">
              <a:buNone/>
            </a:pPr>
            <a:r>
              <a:rPr lang="es-ES" sz="2800" dirty="0" smtClean="0"/>
              <a:t>Hay que enfatizar que todas ellas giran en torno al tema del aprendizaje en contextos escolares y su promoción a través de la acción educativa y la </a:t>
            </a:r>
            <a:r>
              <a:rPr lang="es-ES" dirty="0" smtClean="0"/>
              <a:t>intervención del docente.</a:t>
            </a:r>
          </a:p>
          <a:p>
            <a:pPr algn="just"/>
            <a:endParaRPr lang="es-ES" dirty="0" smtClean="0"/>
          </a:p>
          <a:p>
            <a:pPr algn="just">
              <a:buNone/>
            </a:pPr>
            <a:r>
              <a:rPr lang="es-ES" dirty="0" smtClean="0"/>
              <a:t>Como una toma de postura, y aunque se revisan una diversidad de enfoques teóricos sobre el aprendizaje escolar, el enfoque nodal del curso (en cuanto a su lógica de diseño </a:t>
            </a:r>
            <a:r>
              <a:rPr lang="es-ES" dirty="0" err="1" smtClean="0"/>
              <a:t>instruccional</a:t>
            </a:r>
            <a:r>
              <a:rPr lang="es-ES" dirty="0" smtClean="0"/>
              <a:t> y su enfoque de intervención educativa) privilegia la visión sociocultural y constructivista de una enseñanza situada en contexto y del aprendizaje basado en la experiencia y la reflexión sobre diversos ámbitos de problemática referidos al quehacer docente.</a:t>
            </a:r>
            <a:endParaRPr lang="es-MX" dirty="0" smtClean="0"/>
          </a:p>
          <a:p>
            <a:pPr algn="just"/>
            <a:endParaRPr lang="es-MX"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229600" cy="5487888"/>
          </a:xfrm>
        </p:spPr>
        <p:txBody>
          <a:bodyPr>
            <a:normAutofit fontScale="92500"/>
          </a:bodyPr>
          <a:lstStyle/>
          <a:p>
            <a:pPr algn="just">
              <a:buNone/>
            </a:pPr>
            <a:r>
              <a:rPr lang="es-ES" dirty="0" smtClean="0"/>
              <a:t>La duración de cada unidad está en función de los contenidos y actividades previstos en la programación. Se propone que la unidad uno se desarrolle durante 18 horas clase. La segunda y tercera unidad tendrán una duración de 24 y 30 horas clase respectivamente. En cada una de las unidades, se sugieren actividades variables, según sea pertinente, todas con la finalidad de propiciar la apropiación de las competencias del curso, entre las que se incluyen:</a:t>
            </a:r>
            <a:br>
              <a:rPr lang="es-ES" dirty="0" smtClean="0"/>
            </a:br>
            <a:endParaRPr lang="es-ES" dirty="0" smtClean="0"/>
          </a:p>
          <a:p>
            <a:pPr algn="just"/>
            <a:r>
              <a:rPr lang="es-ES" dirty="0" smtClean="0"/>
              <a:t>Diseño y conducción de un trabajo de indagación empírica en escenarios escolares reales enfocado en el análisis de las concepciones que tienen los docentes de la Escuela Normal (en formación y en ejercicio) en torno al aprendizaje.</a:t>
            </a:r>
            <a:endParaRPr lang="es-MX"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00108"/>
            <a:ext cx="8229600" cy="5324492"/>
          </a:xfrm>
        </p:spPr>
        <p:txBody>
          <a:bodyPr>
            <a:normAutofit/>
          </a:bodyPr>
          <a:lstStyle/>
          <a:p>
            <a:pPr>
              <a:buNone/>
            </a:pPr>
            <a:r>
              <a:rPr lang="es-ES" dirty="0" smtClean="0"/>
              <a:t/>
            </a:r>
            <a:br>
              <a:rPr lang="es-ES" dirty="0" smtClean="0"/>
            </a:br>
            <a:endParaRPr lang="es-ES" dirty="0" smtClean="0"/>
          </a:p>
          <a:p>
            <a:r>
              <a:rPr lang="es-ES" dirty="0" smtClean="0"/>
              <a:t>Sesiones de análisis, discusión y reflexión sobre las diferentes posturas y teorías del aprendizaje a partir de la indagación, lectura crítica y discusión en equipos y en plenaria de los tópicos contenidos en las unidades de trabajo.</a:t>
            </a:r>
          </a:p>
          <a:p>
            <a:endParaRPr lang="es-ES" dirty="0" smtClean="0"/>
          </a:p>
          <a:p>
            <a:r>
              <a:rPr lang="es-ES" dirty="0" smtClean="0"/>
              <a:t>Búsqueda estratégica y análisis crítico de materiales audiovisuales, digitales y de textos diversos relacionados a las actividades y proyectos de trabajo de los participantes.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80728"/>
            <a:ext cx="8229600" cy="5343872"/>
          </a:xfrm>
        </p:spPr>
        <p:txBody>
          <a:bodyPr>
            <a:normAutofit lnSpcReduction="10000"/>
          </a:bodyPr>
          <a:lstStyle/>
          <a:p>
            <a:r>
              <a:rPr lang="es-ES" dirty="0" smtClean="0"/>
              <a:t>Generación de escritos académicos diversos (ensayos, comentarios críticos, análisis de literatura especializada, proyectos, entre otros según sea pertinente).</a:t>
            </a:r>
          </a:p>
          <a:p>
            <a:endParaRPr lang="es-ES" dirty="0" smtClean="0"/>
          </a:p>
          <a:p>
            <a:r>
              <a:rPr lang="es-ES" dirty="0" smtClean="0"/>
              <a:t>Observación directa y recuperación de información o evidencia pertinente en escenarios educativos de nivel básico en los cuales los estudiantes normalistas realizan sus prácticas.</a:t>
            </a:r>
          </a:p>
          <a:p>
            <a:r>
              <a:rPr lang="es-ES" dirty="0" smtClean="0"/>
              <a:t>Sesiones de tutoría o asesoría relacionadas con las actividades de análisis, búsqueda de información o generación de propuestas y proyectos propuestos por los participantes.</a:t>
            </a:r>
          </a:p>
          <a:p>
            <a:endParaRPr lang="es-MX"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71546"/>
            <a:ext cx="8229600" cy="5253054"/>
          </a:xfrm>
        </p:spPr>
        <p:txBody>
          <a:bodyPr>
            <a:normAutofit fontScale="85000" lnSpcReduction="10000"/>
          </a:bodyPr>
          <a:lstStyle/>
          <a:p>
            <a:pPr algn="just"/>
            <a:r>
              <a:rPr lang="es-ES" dirty="0" smtClean="0"/>
              <a:t>Dada la importancia de desarrollar en los estudiantes competencias de alfabetización tecnológica, se recurrirá en todos las unidades al empleo de Tecnologías de la Información y Comunicación (TIC) en su cualidad de instrumentos cognitivos, tecnológicos y comunicativos.</a:t>
            </a:r>
          </a:p>
          <a:p>
            <a:pPr algn="just"/>
            <a:endParaRPr lang="es-ES" dirty="0" smtClean="0"/>
          </a:p>
          <a:p>
            <a:pPr algn="just"/>
            <a:endParaRPr lang="es-ES" dirty="0" smtClean="0"/>
          </a:p>
          <a:p>
            <a:pPr algn="just"/>
            <a:r>
              <a:rPr lang="es-ES" dirty="0" smtClean="0"/>
              <a:t>La promoción de la literacidad académica será atendida en relación a la provisión de distintos recursos de aprendizaje estratégico para apoyar a los estudiantes de este curso (incluyendo estrategias de representación y aprendizaje conceptual-visual, apoyos a la composición escrita, recursos para la autoevaluación y la reflexión sobre el aprendizaje, entre otros). Asimismo, para fortalecer las habilidades de comprensión de un segundo idioma, se recurrirá a la lectura y búsqueda de información tanto en español como en inglés</a:t>
            </a:r>
            <a:endParaRPr lang="es-MX" dirty="0" smtClean="0"/>
          </a:p>
          <a:p>
            <a:endParaRPr lang="es-MX"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Subtítulo"/>
          <p:cNvSpPr txBox="1">
            <a:spLocks/>
          </p:cNvSpPr>
          <p:nvPr/>
        </p:nvSpPr>
        <p:spPr>
          <a:xfrm>
            <a:off x="685800" y="2143116"/>
            <a:ext cx="7854696" cy="2990420"/>
          </a:xfrm>
          <a:prstGeom prst="rect">
            <a:avLst/>
          </a:prstGeom>
        </p:spPr>
        <p:txBody>
          <a:bodyPr vert="horz" lIns="0" rIns="18288" numCol="1">
            <a:prstTxWarp prst="textInflate">
              <a:avLst/>
            </a:prstTxWarp>
            <a:no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lang="es-MX" sz="4000" dirty="0" smtClean="0">
                <a:ln w="18415" cmpd="sng">
                  <a:solidFill>
                    <a:srgbClr val="FFFFFF"/>
                  </a:solidFill>
                  <a:prstDash val="solid"/>
                </a:ln>
                <a:solidFill>
                  <a:srgbClr val="FFFF00"/>
                </a:solidFill>
                <a:effectLst>
                  <a:outerShdw blurRad="63500" dir="3600000" algn="tl" rotWithShape="0">
                    <a:srgbClr val="000000">
                      <a:alpha val="70000"/>
                    </a:srgbClr>
                  </a:outerShdw>
                </a:effectLst>
              </a:rPr>
              <a:t>Bases Psicológicas del Aprendizaje </a:t>
            </a:r>
            <a:endParaRPr kumimoji="0" lang="es-MX" sz="4000" b="0" i="0" u="none" strike="noStrike" kern="1200" cap="none" spc="0" normalizeH="0" baseline="0" noProof="0" dirty="0">
              <a:ln w="18415" cmpd="sng">
                <a:solidFill>
                  <a:srgbClr val="FFFFFF"/>
                </a:solidFill>
                <a:prstDash val="solid"/>
              </a:ln>
              <a:solidFill>
                <a:srgbClr val="FFFF00"/>
              </a:solidFill>
              <a:effectLst>
                <a:outerShdw blurRad="63500" dir="3600000" algn="tl" rotWithShape="0">
                  <a:srgbClr val="000000">
                    <a:alpha val="70000"/>
                  </a:srgbClr>
                </a:outerShdw>
              </a:effectLst>
              <a:uLnTx/>
              <a:uFillTx/>
              <a:latin typeface="+mn-lt"/>
              <a:ea typeface="+mn-ea"/>
              <a:cs typeface="+mn-cs"/>
            </a:endParaRPr>
          </a:p>
        </p:txBody>
      </p:sp>
      <p:sp>
        <p:nvSpPr>
          <p:cNvPr id="5" name="4 CuadroTexto"/>
          <p:cNvSpPr txBox="1"/>
          <p:nvPr/>
        </p:nvSpPr>
        <p:spPr>
          <a:xfrm>
            <a:off x="3929058" y="6000768"/>
            <a:ext cx="4500594" cy="646331"/>
          </a:xfrm>
          <a:prstGeom prst="rect">
            <a:avLst/>
          </a:prstGeom>
          <a:noFill/>
        </p:spPr>
        <p:txBody>
          <a:bodyPr wrap="square" rtlCol="0">
            <a:spAutoFit/>
          </a:bodyPr>
          <a:lstStyle/>
          <a:p>
            <a:r>
              <a:rPr lang="es-MX" i="1" dirty="0" smtClean="0">
                <a:solidFill>
                  <a:schemeClr val="bg1"/>
                </a:solidFill>
              </a:rPr>
              <a:t>DIANA LAURA  RANGEL FERREIRO</a:t>
            </a:r>
          </a:p>
          <a:p>
            <a:r>
              <a:rPr lang="es-MX" i="1" dirty="0" smtClean="0">
                <a:solidFill>
                  <a:schemeClr val="bg1"/>
                </a:solidFill>
              </a:rPr>
              <a:t>Silvia Erika Sagahón Solís</a:t>
            </a:r>
            <a:endParaRPr lang="es-MX" i="1" dirty="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357166"/>
            <a:ext cx="8229600" cy="1143000"/>
          </a:xfrm>
        </p:spPr>
        <p:txBody>
          <a:bodyPr/>
          <a:lstStyle/>
          <a:p>
            <a:pPr algn="ctr"/>
            <a:r>
              <a:rPr lang="es-ES" dirty="0" smtClean="0"/>
              <a:t>Estructura didáctica del curso</a:t>
            </a:r>
            <a:endParaRPr lang="es-MX" dirty="0"/>
          </a:p>
        </p:txBody>
      </p:sp>
      <p:sp>
        <p:nvSpPr>
          <p:cNvPr id="3" name="2 Marcador de contenido"/>
          <p:cNvSpPr>
            <a:spLocks noGrp="1"/>
          </p:cNvSpPr>
          <p:nvPr>
            <p:ph idx="1"/>
          </p:nvPr>
        </p:nvSpPr>
        <p:spPr>
          <a:xfrm>
            <a:off x="428596" y="1571612"/>
            <a:ext cx="8229600" cy="4817748"/>
          </a:xfrm>
        </p:spPr>
        <p:txBody>
          <a:bodyPr>
            <a:normAutofit fontScale="85000" lnSpcReduction="20000"/>
          </a:bodyPr>
          <a:lstStyle/>
          <a:p>
            <a:pPr algn="just">
              <a:buNone/>
            </a:pPr>
            <a:r>
              <a:rPr lang="es-ES" dirty="0" smtClean="0"/>
              <a:t/>
            </a:r>
            <a:br>
              <a:rPr lang="es-ES" dirty="0" smtClean="0"/>
            </a:br>
            <a:r>
              <a:rPr lang="es-ES" dirty="0" smtClean="0"/>
              <a:t>La estructura didáctica del curso contempla 3 unidades de aprendizaje, que implican una progresión en la formación del estudiante que parte de la revisión crítica de las propias concepciones en torno a lo que significa el aprendizaje escolarizado, su contrastación con la investigación sobre las concepciones docentes sobre el aprendizaje y sus implicaciones para la práctica educativa. Posteriormente, y con base en la revisión de las teorías psicológicas contemporáneas de mayor impacto en la educación básica, se propone la construcción de marcos de referencia explicativos, orientados a fundamentar el quehacer pedagógico del futuro docente en las aulas.</a:t>
            </a:r>
            <a:br>
              <a:rPr lang="es-ES" dirty="0" smtClean="0"/>
            </a:br>
            <a:r>
              <a:rPr lang="es-ES" dirty="0" smtClean="0"/>
              <a:t/>
            </a:r>
            <a:br>
              <a:rPr lang="es-ES" dirty="0" smtClean="0"/>
            </a:br>
            <a:r>
              <a:rPr lang="es-ES" dirty="0" smtClean="0"/>
              <a:t>Finalmente, con base en lo anterior, se realizará la revisión de propuestas y modelos educativos enfocados a la comprensión de una diversidad de procesos de aprendizaje en contextos escolarizados.</a:t>
            </a:r>
          </a:p>
          <a:p>
            <a:endParaRPr lang="es-MX"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57232"/>
            <a:ext cx="8229600" cy="5467368"/>
          </a:xfrm>
        </p:spPr>
        <p:txBody>
          <a:bodyPr>
            <a:normAutofit fontScale="92500" lnSpcReduction="10000"/>
          </a:bodyPr>
          <a:lstStyle/>
          <a:p>
            <a:pPr algn="just">
              <a:buNone/>
            </a:pPr>
            <a:r>
              <a:rPr lang="es-ES" dirty="0" smtClean="0"/>
              <a:t/>
            </a:r>
            <a:br>
              <a:rPr lang="es-ES" dirty="0" smtClean="0"/>
            </a:br>
            <a:r>
              <a:rPr lang="es-ES" dirty="0" smtClean="0"/>
              <a:t>La </a:t>
            </a:r>
            <a:r>
              <a:rPr lang="es-ES" b="1" dirty="0" smtClean="0"/>
              <a:t>primera unidad</a:t>
            </a:r>
            <a:r>
              <a:rPr lang="es-ES" dirty="0" smtClean="0"/>
              <a:t> "Las concepciones docentes sobre el aprendizaje escolar", intenta recuperar el análisis de las principales concepciones que tanto docentes como estudiantes de la Escuelas Normales tienen sobre la naturaleza del aprendizaje, tematizarlas explícitamente, contrastarlas con aportes de investigación empírica y valorar su influencia sobre las propias prácticas educativas en el aula de educación básica. </a:t>
            </a:r>
          </a:p>
          <a:p>
            <a:pPr algn="just">
              <a:buNone/>
            </a:pPr>
            <a:r>
              <a:rPr lang="es-ES" dirty="0" smtClean="0"/>
              <a:t>Se busca que el estudiante problematice los alcances y restricciones de las concepciones y prácticas prevalecientes entre los profesores en relación al aprendizaje escolar e identifique la dimensión y dirección de la necesidad del cambio de formas de pensar y actuar de los principales actores de la educación</a:t>
            </a:r>
            <a:endParaRPr lang="es-MX"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642918"/>
            <a:ext cx="7851648" cy="628640"/>
          </a:xfrm>
        </p:spPr>
        <p:txBody>
          <a:bodyPr>
            <a:normAutofit fontScale="90000"/>
          </a:bodyPr>
          <a:lstStyle/>
          <a:p>
            <a:pPr algn="ctr"/>
            <a:r>
              <a:rPr lang="es-MX" dirty="0" smtClean="0"/>
              <a:t>CONTENIDOS</a:t>
            </a:r>
            <a:endParaRPr lang="es-MX" dirty="0"/>
          </a:p>
        </p:txBody>
      </p:sp>
      <p:sp>
        <p:nvSpPr>
          <p:cNvPr id="3" name="2 Subtítulo"/>
          <p:cNvSpPr>
            <a:spLocks noGrp="1"/>
          </p:cNvSpPr>
          <p:nvPr>
            <p:ph type="subTitle" idx="1"/>
          </p:nvPr>
        </p:nvSpPr>
        <p:spPr>
          <a:xfrm>
            <a:off x="214282" y="1000108"/>
            <a:ext cx="8715436" cy="5572164"/>
          </a:xfrm>
        </p:spPr>
        <p:txBody>
          <a:bodyPr>
            <a:noAutofit/>
          </a:bodyPr>
          <a:lstStyle/>
          <a:p>
            <a:pPr algn="just"/>
            <a:r>
              <a:rPr lang="es-ES" sz="1600" b="1" dirty="0" smtClean="0"/>
              <a:t>UNIDAD I</a:t>
            </a:r>
          </a:p>
          <a:p>
            <a:pPr algn="just"/>
            <a:r>
              <a:rPr lang="es-ES" sz="1600" b="1" dirty="0" smtClean="0"/>
              <a:t>.</a:t>
            </a:r>
            <a:br>
              <a:rPr lang="es-ES" sz="1600" b="1" dirty="0" smtClean="0"/>
            </a:br>
            <a:r>
              <a:rPr lang="es-ES" sz="1600" b="1" dirty="0" smtClean="0"/>
              <a:t>LAS CONCEPCIONES DOCENTES SOBRE EL APRENDIZAJE ESCOLAR</a:t>
            </a:r>
            <a:endParaRPr lang="es-ES" sz="1600" dirty="0" smtClean="0"/>
          </a:p>
          <a:p>
            <a:pPr algn="just"/>
            <a:r>
              <a:rPr lang="es-ES" sz="1600" dirty="0" smtClean="0"/>
              <a:t>Comprende el significado y la influencia que tienen en la práctica educativa las concepciones docentes respecto a la naturaleza del aprendizaje escolar, lo que le permite reconocer la necesidad de transformar dichas concepciones y prácticas educativas para lograr la promoción de aprendizajes constructivos, significativos y con sentido en los estudiantes de educación básica en sus contextos de práctica.</a:t>
            </a:r>
          </a:p>
          <a:p>
            <a:pPr algn="just"/>
            <a:endParaRPr lang="es-ES" sz="1600" dirty="0" smtClean="0"/>
          </a:p>
          <a:p>
            <a:pPr algn="just"/>
            <a:r>
              <a:rPr lang="es-ES" sz="1600" b="1" dirty="0" smtClean="0"/>
              <a:t>CONTENIDOS</a:t>
            </a:r>
          </a:p>
          <a:p>
            <a:pPr algn="just"/>
            <a:r>
              <a:rPr lang="es-ES" sz="1600" b="1" dirty="0" smtClean="0"/>
              <a:t>I.1.</a:t>
            </a:r>
            <a:r>
              <a:rPr lang="es-ES" sz="1600" dirty="0" smtClean="0"/>
              <a:t> ¿Qué es el aprendizaje y cómo se aprende?</a:t>
            </a:r>
            <a:br>
              <a:rPr lang="es-ES" sz="1600" dirty="0" smtClean="0"/>
            </a:br>
            <a:r>
              <a:rPr lang="es-ES" sz="1600" b="1" dirty="0" smtClean="0"/>
              <a:t>I.2.</a:t>
            </a:r>
            <a:r>
              <a:rPr lang="es-ES" sz="1600" dirty="0" smtClean="0"/>
              <a:t> Las concepciones de los docentes sobre el aprendizaje y sus efectos en la práctica educativa.</a:t>
            </a:r>
            <a:br>
              <a:rPr lang="es-ES" sz="1600" dirty="0" smtClean="0"/>
            </a:br>
            <a:r>
              <a:rPr lang="es-ES" sz="1600" b="1" dirty="0" smtClean="0"/>
              <a:t>I.3.</a:t>
            </a:r>
            <a:r>
              <a:rPr lang="es-ES" sz="1600" dirty="0" smtClean="0"/>
              <a:t> ¿Qué significa aprender en la escuela? </a:t>
            </a:r>
            <a:r>
              <a:rPr lang="es-ES" sz="1600" dirty="0" err="1" smtClean="0"/>
              <a:t>Educabilidad</a:t>
            </a:r>
            <a:r>
              <a:rPr lang="es-ES" sz="1600" dirty="0" smtClean="0"/>
              <a:t> y aprendizaje en contextos </a:t>
            </a:r>
            <a:r>
              <a:rPr lang="es-ES" sz="1600" dirty="0" err="1" smtClean="0"/>
              <a:t>escolare</a:t>
            </a:r>
            <a:endParaRPr lang="es-ES" sz="1600" dirty="0" smtClean="0"/>
          </a:p>
          <a:p>
            <a:pPr algn="just"/>
            <a:endParaRPr lang="es-ES" sz="1600" dirty="0" smtClean="0"/>
          </a:p>
          <a:p>
            <a:pPr algn="just"/>
            <a:r>
              <a:rPr lang="es-ES" sz="1600" b="1" dirty="0" smtClean="0"/>
              <a:t>METODOLOGÍA</a:t>
            </a:r>
            <a:r>
              <a:rPr lang="es-ES" sz="1600" dirty="0" smtClean="0"/>
              <a:t> Situaciones didácticas </a:t>
            </a:r>
          </a:p>
          <a:p>
            <a:pPr algn="just"/>
            <a:r>
              <a:rPr lang="es-ES" sz="1600" dirty="0" smtClean="0"/>
              <a:t>SITUACIÓN DIDÁCTICA 1. </a:t>
            </a:r>
            <a:r>
              <a:rPr lang="es-ES" sz="1600" dirty="0" smtClean="0">
                <a:hlinkClick r:id="rId2" tooltip="Situación Didáctica 1"/>
              </a:rPr>
              <a:t>¿QUÉ ES EL APRENDIZAJE Y CÓMO SE APRENDE? CÓMO CONCEBIMOS EL APRENDIZAJE LOS ESTUDIANTES DE LAS ESCUELAS NORMALES Y LOS MAESTROS EN EJERCICIO.</a:t>
            </a:r>
            <a:endParaRPr lang="es-ES" sz="1600" dirty="0" smtClean="0"/>
          </a:p>
          <a:p>
            <a:pPr algn="just"/>
            <a:r>
              <a:rPr lang="es-ES" sz="1600" dirty="0" smtClean="0"/>
              <a:t>SITUACIÓN DIDÁCTICA 2. </a:t>
            </a:r>
            <a:r>
              <a:rPr lang="es-ES" sz="1600" dirty="0" smtClean="0">
                <a:hlinkClick r:id="rId3" tooltip="Situación Didáctica 2"/>
              </a:rPr>
              <a:t>EL VALOR DE EDUCAR: EL PAPEL DEL DOCENTE Y LA ESCUELA COMO AGENTES FUNDAMENTALES EN LA PROMOCIÓN DEL APRENDIZAJE.</a:t>
            </a:r>
            <a:endParaRPr lang="es-ES" sz="1600" dirty="0" smtClean="0"/>
          </a:p>
          <a:p>
            <a:pPr algn="just"/>
            <a:endParaRPr lang="es-MX" sz="16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653210"/>
          </a:xfrm>
        </p:spPr>
        <p:txBody>
          <a:bodyPr>
            <a:normAutofit fontScale="90000"/>
          </a:bodyPr>
          <a:lstStyle/>
          <a:p>
            <a:r>
              <a:rPr lang="es-MX" dirty="0" smtClean="0"/>
              <a:t>Bibliografía y materiales de apoyo</a:t>
            </a:r>
            <a:endParaRPr lang="es-MX" dirty="0"/>
          </a:p>
        </p:txBody>
      </p:sp>
      <p:sp>
        <p:nvSpPr>
          <p:cNvPr id="3" name="2 Marcador de contenido"/>
          <p:cNvSpPr>
            <a:spLocks noGrp="1"/>
          </p:cNvSpPr>
          <p:nvPr>
            <p:ph idx="1"/>
          </p:nvPr>
        </p:nvSpPr>
        <p:spPr>
          <a:xfrm>
            <a:off x="457200" y="1500174"/>
            <a:ext cx="8229600" cy="4824426"/>
          </a:xfrm>
        </p:spPr>
        <p:txBody>
          <a:bodyPr>
            <a:normAutofit fontScale="85000" lnSpcReduction="20000"/>
          </a:bodyPr>
          <a:lstStyle/>
          <a:p>
            <a:r>
              <a:rPr lang="es-ES" dirty="0" smtClean="0">
                <a:hlinkClick r:id="rId2" tooltip="Cuestionarios de dilemas"/>
              </a:rPr>
              <a:t>SITUACIÓN DIDÁCTICA 1</a:t>
            </a:r>
          </a:p>
          <a:p>
            <a:pPr>
              <a:buNone/>
            </a:pPr>
            <a:endParaRPr lang="es-ES" dirty="0" smtClean="0">
              <a:hlinkClick r:id="rId2" tooltip="Cuestionarios de dilemas"/>
            </a:endParaRPr>
          </a:p>
          <a:p>
            <a:r>
              <a:rPr lang="es-ES" dirty="0" smtClean="0">
                <a:hlinkClick r:id="rId2" tooltip="Cuestionarios de dilemas"/>
              </a:rPr>
              <a:t>Cuestionario de Dilemas</a:t>
            </a:r>
            <a:r>
              <a:rPr lang="es-ES" dirty="0" smtClean="0"/>
              <a:t> (</a:t>
            </a:r>
            <a:r>
              <a:rPr lang="es-ES" dirty="0" err="1" smtClean="0"/>
              <a:t>Vilanova</a:t>
            </a:r>
            <a:r>
              <a:rPr lang="es-ES" dirty="0" smtClean="0"/>
              <a:t>, García y </a:t>
            </a:r>
            <a:r>
              <a:rPr lang="es-ES" dirty="0" err="1" smtClean="0"/>
              <a:t>Señoriño</a:t>
            </a:r>
            <a:r>
              <a:rPr lang="es-ES" dirty="0" smtClean="0"/>
              <a:t>, 2007). En </a:t>
            </a:r>
            <a:r>
              <a:rPr lang="es-ES" dirty="0" err="1" smtClean="0"/>
              <a:t>Vilanova</a:t>
            </a:r>
            <a:r>
              <a:rPr lang="es-ES" dirty="0" smtClean="0"/>
              <a:t>, S., García M. B. y </a:t>
            </a:r>
            <a:r>
              <a:rPr lang="es-ES" dirty="0" err="1" smtClean="0"/>
              <a:t>Señoriño</a:t>
            </a:r>
            <a:r>
              <a:rPr lang="es-ES" dirty="0" smtClean="0"/>
              <a:t>, O. (2007). Concepciones acerca del aprendizaje: diseño y validación de un cuestionario para profesores en formación. Revista Electrónica de Investigación Educativa, 9 (2). Descargue el </a:t>
            </a:r>
            <a:r>
              <a:rPr lang="es-ES" b="1" dirty="0" smtClean="0"/>
              <a:t>cuestionario de Dilemas </a:t>
            </a:r>
            <a:r>
              <a:rPr lang="es-ES" dirty="0" smtClean="0"/>
              <a:t>haciendo </a:t>
            </a:r>
            <a:r>
              <a:rPr lang="es-ES" dirty="0" smtClean="0">
                <a:hlinkClick r:id="rId3" tooltip="Cuestionario de dilemas"/>
              </a:rPr>
              <a:t>clic aquí</a:t>
            </a:r>
            <a:r>
              <a:rPr lang="es-ES" dirty="0" smtClean="0"/>
              <a:t>.</a:t>
            </a:r>
            <a:br>
              <a:rPr lang="es-ES" dirty="0" smtClean="0"/>
            </a:br>
            <a:r>
              <a:rPr lang="es-ES" dirty="0" smtClean="0"/>
              <a:t/>
            </a:r>
            <a:br>
              <a:rPr lang="es-ES" dirty="0" smtClean="0"/>
            </a:br>
            <a:r>
              <a:rPr lang="es-ES" dirty="0" smtClean="0">
                <a:hlinkClick r:id="rId2" tooltip="tabla propuesta"/>
              </a:rPr>
              <a:t>Tabla propuesta por </a:t>
            </a:r>
            <a:r>
              <a:rPr lang="es-ES" dirty="0" err="1" smtClean="0">
                <a:hlinkClick r:id="rId2" tooltip="tabla propuesta"/>
              </a:rPr>
              <a:t>Vilanova</a:t>
            </a:r>
            <a:r>
              <a:rPr lang="es-ES" dirty="0" smtClean="0">
                <a:hlinkClick r:id="rId2" tooltip="tabla propuesta"/>
              </a:rPr>
              <a:t>, García y </a:t>
            </a:r>
            <a:r>
              <a:rPr lang="es-ES" dirty="0" err="1" smtClean="0">
                <a:hlinkClick r:id="rId2" tooltip="tabla propuesta"/>
              </a:rPr>
              <a:t>Señoriño</a:t>
            </a:r>
            <a:r>
              <a:rPr lang="es-ES" dirty="0" smtClean="0"/>
              <a:t> (</a:t>
            </a:r>
            <a:r>
              <a:rPr lang="es-ES" dirty="0" err="1" smtClean="0"/>
              <a:t>op</a:t>
            </a:r>
            <a:r>
              <a:rPr lang="es-ES" dirty="0" smtClean="0"/>
              <a:t>. cit.), donde se sintetizan los principales supuestos de cada teoría implícita sobre el aprendizaje. En </a:t>
            </a:r>
            <a:r>
              <a:rPr lang="es-ES" dirty="0" err="1" smtClean="0"/>
              <a:t>Vilanova</a:t>
            </a:r>
            <a:r>
              <a:rPr lang="es-ES" dirty="0" smtClean="0"/>
              <a:t>, S., García M. B. y </a:t>
            </a:r>
            <a:r>
              <a:rPr lang="es-ES" dirty="0" err="1" smtClean="0"/>
              <a:t>Señoriño</a:t>
            </a:r>
            <a:r>
              <a:rPr lang="es-ES" dirty="0" smtClean="0"/>
              <a:t>, O. (2007). Concepciones acerca del aprendizaje: diseño y validación de un cuestionario para profesores en formación. Revista Electrónica de Investigación Educativa, 9 (2). </a:t>
            </a:r>
            <a:br>
              <a:rPr lang="es-ES" dirty="0" smtClean="0"/>
            </a:br>
            <a:r>
              <a:rPr lang="es-ES" dirty="0" smtClean="0"/>
              <a:t/>
            </a:r>
            <a:br>
              <a:rPr lang="es-ES" dirty="0" smtClean="0"/>
            </a:br>
            <a:r>
              <a:rPr lang="es-ES" dirty="0" smtClean="0">
                <a:hlinkClick r:id="rId4" tooltip="plantilla de excel"/>
              </a:rPr>
              <a:t>Plantilla de </a:t>
            </a:r>
            <a:r>
              <a:rPr lang="es-ES" dirty="0" err="1" smtClean="0">
                <a:hlinkClick r:id="rId4" tooltip="plantilla de excel"/>
              </a:rPr>
              <a:t>excel</a:t>
            </a:r>
            <a:r>
              <a:rPr lang="es-ES" dirty="0" smtClean="0">
                <a:hlinkClick r:id="rId4" tooltip="plantilla de excel"/>
              </a:rPr>
              <a:t> para el tratamiento estadístico de los datos</a:t>
            </a:r>
            <a:r>
              <a:rPr lang="es-ES" dirty="0" smtClean="0"/>
              <a:t>.</a:t>
            </a:r>
            <a:endParaRPr lang="es-MX"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42984"/>
            <a:ext cx="8229600" cy="5181616"/>
          </a:xfrm>
        </p:spPr>
        <p:txBody>
          <a:bodyPr>
            <a:normAutofit fontScale="92500" lnSpcReduction="10000"/>
          </a:bodyPr>
          <a:lstStyle/>
          <a:p>
            <a:pPr>
              <a:buNone/>
            </a:pPr>
            <a:r>
              <a:rPr lang="es-ES" dirty="0" smtClean="0"/>
              <a:t>SITUACIONDIDÁCTICA 2.</a:t>
            </a:r>
          </a:p>
          <a:p>
            <a:pPr>
              <a:buNone/>
            </a:pPr>
            <a:endParaRPr lang="es-ES" dirty="0" smtClean="0"/>
          </a:p>
          <a:p>
            <a:r>
              <a:rPr lang="es-ES" dirty="0" smtClean="0"/>
              <a:t>Baquero, R. (2006) </a:t>
            </a:r>
            <a:r>
              <a:rPr lang="es-ES" dirty="0" smtClean="0">
                <a:hlinkClick r:id="rId2" tooltip="Sujetos y aprendizaje"/>
              </a:rPr>
              <a:t>Sujetos y aprendizaje</a:t>
            </a:r>
            <a:r>
              <a:rPr lang="es-ES" dirty="0" smtClean="0"/>
              <a:t>. Buenos Aires : Ministerio de Educación, Ciencia y Tecnología de la Nación Argentina.</a:t>
            </a:r>
          </a:p>
          <a:p>
            <a:r>
              <a:rPr lang="es-ES" dirty="0" smtClean="0"/>
              <a:t>Rulfo, J. y </a:t>
            </a:r>
            <a:r>
              <a:rPr lang="es-ES" dirty="0" err="1" smtClean="0"/>
              <a:t>Loret</a:t>
            </a:r>
            <a:r>
              <a:rPr lang="es-ES" dirty="0" smtClean="0"/>
              <a:t>, C. (2012) </a:t>
            </a:r>
            <a:r>
              <a:rPr lang="es-ES" dirty="0" smtClean="0">
                <a:hlinkClick r:id="rId3" tooltip="De panzazo"/>
              </a:rPr>
              <a:t>¡De Panzazo! El drama de la educación en México</a:t>
            </a:r>
            <a:endParaRPr lang="es-ES" dirty="0" smtClean="0"/>
          </a:p>
          <a:p>
            <a:r>
              <a:rPr lang="es-ES" dirty="0" smtClean="0"/>
              <a:t>Díaz, E., Abad, P., Roldán, S., </a:t>
            </a:r>
            <a:r>
              <a:rPr lang="es-ES" dirty="0" err="1" smtClean="0"/>
              <a:t>Ricobelli</a:t>
            </a:r>
            <a:r>
              <a:rPr lang="es-ES" dirty="0" smtClean="0"/>
              <a:t>, B., </a:t>
            </a:r>
            <a:r>
              <a:rPr lang="es-ES" dirty="0" err="1" smtClean="0"/>
              <a:t>Pasalagua</a:t>
            </a:r>
            <a:r>
              <a:rPr lang="es-ES" dirty="0" smtClean="0"/>
              <a:t>, E. </a:t>
            </a:r>
            <a:r>
              <a:rPr lang="es-ES" dirty="0" err="1" smtClean="0"/>
              <a:t>Rossano</a:t>
            </a:r>
            <a:r>
              <a:rPr lang="es-ES" dirty="0" smtClean="0"/>
              <a:t>, L., Benítez, G. y Mazza, E. (2005) </a:t>
            </a:r>
            <a:r>
              <a:rPr lang="es-ES" dirty="0" smtClean="0">
                <a:hlinkClick r:id="rId4" tooltip="como pueden los que no podían"/>
              </a:rPr>
              <a:t>Cómo pueden los que no podían, itinerarios de la lectura</a:t>
            </a:r>
            <a:r>
              <a:rPr lang="es-ES" dirty="0" smtClean="0"/>
              <a:t>. En Experiencias pedagógicas: voces y miradas: Estrategias y materiales pedagógicos para la retención escolar. Buenos Aires: Ministerio de Educación, Ciencia y Tecnología de la Nación. 11-32.</a:t>
            </a:r>
          </a:p>
          <a:p>
            <a:endParaRPr lang="es-MX"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33400" y="1500174"/>
            <a:ext cx="7854696" cy="4714908"/>
          </a:xfrm>
        </p:spPr>
        <p:txBody>
          <a:bodyPr>
            <a:normAutofit fontScale="92500" lnSpcReduction="20000"/>
          </a:bodyPr>
          <a:lstStyle/>
          <a:p>
            <a:pPr algn="just"/>
            <a:r>
              <a:rPr lang="es-ES" dirty="0" smtClean="0"/>
              <a:t>La </a:t>
            </a:r>
            <a:r>
              <a:rPr lang="es-ES" b="1" dirty="0" smtClean="0"/>
              <a:t>segunda unidad </a:t>
            </a:r>
            <a:r>
              <a:rPr lang="es-ES" dirty="0" smtClean="0"/>
              <a:t>"Aportaciones de la psicología al estudio del aprendizaje en contextos escolares", se propone la revisión de algunas de las principales teorías psicológicas del aprendizaje, así como de sus métodos de estudio e intervención, y su metáfora educativa (concepción de aprendizaje, enseñanza, papel del profesor y del alumno).</a:t>
            </a:r>
          </a:p>
          <a:p>
            <a:pPr algn="just"/>
            <a:endParaRPr lang="es-ES" dirty="0" smtClean="0"/>
          </a:p>
          <a:p>
            <a:pPr algn="just"/>
            <a:r>
              <a:rPr lang="es-ES" dirty="0" smtClean="0"/>
              <a:t> Se pretende con esto que los estudiantes puedan fundamentar el quehacer pedagógico sobre la base del conocimiento científico emanado de las diversas teorías que han explicado los procesos de aprendizaje en el contexto escolar, explorando las variables que lo afectan y particularmente las consecuencias de la intervención psicoeducativa.</a:t>
            </a:r>
            <a:br>
              <a:rPr lang="es-ES" dirty="0" smtClean="0"/>
            </a:br>
            <a:endParaRPr lang="es-MX"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642918"/>
            <a:ext cx="7851648" cy="628640"/>
          </a:xfrm>
        </p:spPr>
        <p:txBody>
          <a:bodyPr>
            <a:normAutofit fontScale="90000"/>
          </a:bodyPr>
          <a:lstStyle/>
          <a:p>
            <a:pPr algn="ctr"/>
            <a:r>
              <a:rPr lang="es-MX" dirty="0" smtClean="0"/>
              <a:t>CONTENIDOS</a:t>
            </a:r>
            <a:endParaRPr lang="es-MX" dirty="0"/>
          </a:p>
        </p:txBody>
      </p:sp>
      <p:sp>
        <p:nvSpPr>
          <p:cNvPr id="3" name="2 Subtítulo"/>
          <p:cNvSpPr>
            <a:spLocks noGrp="1"/>
          </p:cNvSpPr>
          <p:nvPr>
            <p:ph type="subTitle" idx="1"/>
          </p:nvPr>
        </p:nvSpPr>
        <p:spPr>
          <a:xfrm>
            <a:off x="571472" y="1142984"/>
            <a:ext cx="7929618" cy="5500726"/>
          </a:xfrm>
        </p:spPr>
        <p:txBody>
          <a:bodyPr>
            <a:normAutofit fontScale="25000" lnSpcReduction="20000"/>
          </a:bodyPr>
          <a:lstStyle/>
          <a:p>
            <a:pPr algn="just"/>
            <a:r>
              <a:rPr lang="es-ES" sz="5600" b="1" dirty="0" smtClean="0"/>
              <a:t>UNIDAD II.</a:t>
            </a:r>
            <a:br>
              <a:rPr lang="es-ES" sz="5600" b="1" dirty="0" smtClean="0"/>
            </a:br>
            <a:r>
              <a:rPr lang="es-ES" sz="5600" b="1" dirty="0" smtClean="0"/>
              <a:t>APORTACIONES DE LA PSICOLOGÍA AL ESTUDIO DEL APRENDIZAJE EN CONTEXTOS ESCOLARES.</a:t>
            </a:r>
            <a:endParaRPr lang="es-ES" sz="5600" dirty="0" smtClean="0"/>
          </a:p>
          <a:p>
            <a:pPr algn="just"/>
            <a:r>
              <a:rPr lang="es-ES" sz="5600" b="1" dirty="0" smtClean="0"/>
              <a:t>COMPETENCIA ESPECÍFICA</a:t>
            </a:r>
            <a:r>
              <a:rPr lang="es-ES" sz="5600" dirty="0" smtClean="0"/>
              <a:t> </a:t>
            </a:r>
          </a:p>
          <a:p>
            <a:pPr algn="just"/>
            <a:r>
              <a:rPr lang="es-ES" sz="7200" dirty="0" smtClean="0"/>
              <a:t>Conforma marcos explicativos sustentados en la revisión crítica de las teorías psicológicas del aprendizaje, que le permiten comprender y problematizar las situaciones y procesos referidos al aprendizaje en el contexto escolar y consecuentemente fundamentar el enfoque psicopedagógico que habrá de guiar su quehacer educativo en determinadas situaciones.</a:t>
            </a:r>
          </a:p>
          <a:p>
            <a:pPr algn="just"/>
            <a:r>
              <a:rPr lang="es-ES" sz="5600" dirty="0" smtClean="0"/>
              <a:t/>
            </a:r>
            <a:br>
              <a:rPr lang="es-ES" sz="5600" dirty="0" smtClean="0"/>
            </a:br>
            <a:r>
              <a:rPr lang="es-ES" sz="5600" b="1" dirty="0" smtClean="0"/>
              <a:t>CONTENIDOS</a:t>
            </a:r>
            <a:r>
              <a:rPr lang="es-ES" sz="5600" dirty="0" smtClean="0"/>
              <a:t> </a:t>
            </a:r>
          </a:p>
          <a:p>
            <a:pPr algn="just"/>
            <a:r>
              <a:rPr lang="es-ES" sz="5600" b="1" dirty="0" smtClean="0"/>
              <a:t>2.1.</a:t>
            </a:r>
            <a:r>
              <a:rPr lang="es-ES" sz="5600" dirty="0" smtClean="0"/>
              <a:t> Lo que sabemos del aprendizaje a través de las miradas de las teorías psicológicas.</a:t>
            </a:r>
            <a:br>
              <a:rPr lang="es-ES" sz="5600" dirty="0" smtClean="0"/>
            </a:br>
            <a:r>
              <a:rPr lang="es-ES" sz="5600" b="1" dirty="0" smtClean="0"/>
              <a:t>2.1.1.</a:t>
            </a:r>
            <a:r>
              <a:rPr lang="es-ES" sz="5600" dirty="0" smtClean="0"/>
              <a:t> Aportaciones de la teoría y la investigación psicológica a la comprensión de los procesos de aprendizaje.</a:t>
            </a:r>
            <a:br>
              <a:rPr lang="es-ES" sz="5600" dirty="0" smtClean="0"/>
            </a:br>
            <a:r>
              <a:rPr lang="es-ES" sz="5600" b="1" dirty="0" smtClean="0"/>
              <a:t>2.1.2.</a:t>
            </a:r>
            <a:r>
              <a:rPr lang="es-ES" sz="5600" dirty="0" smtClean="0"/>
              <a:t> La mirada conductista y el control de la conducta a través del reforzamiento.</a:t>
            </a:r>
            <a:br>
              <a:rPr lang="es-ES" sz="5600" dirty="0" smtClean="0"/>
            </a:br>
            <a:r>
              <a:rPr lang="es-ES" sz="5600" b="1" dirty="0" smtClean="0"/>
              <a:t>2.1.3.</a:t>
            </a:r>
            <a:r>
              <a:rPr lang="es-ES" sz="5600" dirty="0" smtClean="0"/>
              <a:t> La corriente humanista y la promoción del potencial de autorrealización de la persona.</a:t>
            </a:r>
            <a:br>
              <a:rPr lang="es-ES" sz="5600" dirty="0" smtClean="0"/>
            </a:br>
            <a:r>
              <a:rPr lang="es-ES" sz="5600" b="1" dirty="0" smtClean="0"/>
              <a:t>2.1.4.</a:t>
            </a:r>
            <a:r>
              <a:rPr lang="es-ES" sz="5600" dirty="0" smtClean="0"/>
              <a:t> La postura psicogenética piagetiana y el vínculo entre el aprendizaje y el desarrollo cognitivo.</a:t>
            </a:r>
            <a:br>
              <a:rPr lang="es-ES" sz="5600" dirty="0" smtClean="0"/>
            </a:br>
            <a:r>
              <a:rPr lang="es-ES" sz="5600" b="1" dirty="0" smtClean="0"/>
              <a:t>2.1.5.</a:t>
            </a:r>
            <a:r>
              <a:rPr lang="es-ES" sz="5600" dirty="0" smtClean="0"/>
              <a:t> Una mirada cognitiva en la educación: la teoría </a:t>
            </a:r>
            <a:r>
              <a:rPr lang="es-ES" sz="5600" dirty="0" err="1" smtClean="0"/>
              <a:t>ausubeliana</a:t>
            </a:r>
            <a:r>
              <a:rPr lang="es-ES" sz="5600" dirty="0" smtClean="0"/>
              <a:t> del aprendizaje significativo.</a:t>
            </a:r>
            <a:br>
              <a:rPr lang="es-ES" sz="5600" dirty="0" smtClean="0"/>
            </a:br>
            <a:r>
              <a:rPr lang="es-ES" sz="5600" b="1" dirty="0" smtClean="0"/>
              <a:t>2.1.6.</a:t>
            </a:r>
            <a:r>
              <a:rPr lang="es-ES" sz="5600" dirty="0" smtClean="0"/>
              <a:t> El enfoque sociocultural: el aprendizaje como acto social e internalización mediada de la cultura.</a:t>
            </a:r>
            <a:br>
              <a:rPr lang="es-ES" sz="5600" dirty="0" smtClean="0"/>
            </a:br>
            <a:r>
              <a:rPr lang="es-ES" sz="5600" b="1" dirty="0" smtClean="0"/>
              <a:t>2.1.7.</a:t>
            </a:r>
            <a:r>
              <a:rPr lang="es-ES" sz="5600" dirty="0" smtClean="0"/>
              <a:t> Otras aproximaciones teóricas a los procesos de aprendizaje en contextos escolares.</a:t>
            </a:r>
            <a:br>
              <a:rPr lang="es-ES" sz="5600" dirty="0" smtClean="0"/>
            </a:br>
            <a:r>
              <a:rPr lang="es-ES" sz="5600" dirty="0" smtClean="0"/>
              <a:t/>
            </a:r>
            <a:br>
              <a:rPr lang="es-ES" sz="5600" dirty="0" smtClean="0"/>
            </a:br>
            <a:r>
              <a:rPr lang="es-ES" sz="5600" b="1" dirty="0" smtClean="0"/>
              <a:t>2.2.</a:t>
            </a:r>
            <a:r>
              <a:rPr lang="es-ES" sz="5600" dirty="0" smtClean="0"/>
              <a:t> Incorporación de las teorías psicológicas del aprendizaje en el currículo escolar de la educación básica.</a:t>
            </a:r>
            <a:br>
              <a:rPr lang="es-ES" sz="5600" dirty="0" smtClean="0"/>
            </a:br>
            <a:r>
              <a:rPr lang="es-ES" sz="5600" b="1" dirty="0" smtClean="0"/>
              <a:t>2.2.1.</a:t>
            </a:r>
            <a:r>
              <a:rPr lang="es-ES" sz="5600" dirty="0" smtClean="0"/>
              <a:t> Análisis crítico de las innovaciones curriculares y educativas dentro del marco de las teorías psicológicas del aprendizaje escolar: alcances y limitaciones.</a:t>
            </a:r>
            <a:br>
              <a:rPr lang="es-ES" sz="5600" dirty="0" smtClean="0"/>
            </a:br>
            <a:endParaRPr lang="es-ES" sz="5600" dirty="0" smtClean="0"/>
          </a:p>
          <a:p>
            <a:pPr algn="just"/>
            <a:r>
              <a:rPr lang="es-ES" sz="5600" b="1" dirty="0" smtClean="0"/>
              <a:t>2.2.2.</a:t>
            </a:r>
            <a:r>
              <a:rPr lang="es-ES" sz="5600" dirty="0" smtClean="0"/>
              <a:t> El aprendizaje en la sociedad del conocimiento: propuestas y realidades para el aprendizaje y la enseñanza en los contextos global y local.</a:t>
            </a:r>
            <a:br>
              <a:rPr lang="es-ES" sz="5600" dirty="0" smtClean="0"/>
            </a:br>
            <a:endParaRPr lang="es-ES" sz="5600" dirty="0" smtClean="0"/>
          </a:p>
          <a:p>
            <a:r>
              <a:rPr lang="es-ES" b="1" dirty="0" smtClean="0"/>
              <a:t/>
            </a:r>
            <a:br>
              <a:rPr lang="es-ES" b="1" dirty="0" smtClean="0"/>
            </a:br>
            <a:endParaRPr lang="es-ES" dirty="0" smtClean="0"/>
          </a:p>
          <a:p>
            <a:pPr algn="just"/>
            <a:endParaRPr lang="es-MX"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28670"/>
            <a:ext cx="8229600" cy="5929330"/>
          </a:xfrm>
        </p:spPr>
        <p:txBody>
          <a:bodyPr>
            <a:normAutofit fontScale="62500" lnSpcReduction="20000"/>
          </a:bodyPr>
          <a:lstStyle/>
          <a:p>
            <a:pPr>
              <a:buNone/>
            </a:pPr>
            <a:r>
              <a:rPr lang="es-ES" b="1" dirty="0" smtClean="0"/>
              <a:t>SITUACION DIDÁCTICA 1 </a:t>
            </a:r>
          </a:p>
          <a:p>
            <a:pPr>
              <a:buNone/>
            </a:pPr>
            <a:r>
              <a:rPr lang="es-ES" b="1" dirty="0" smtClean="0"/>
              <a:t>Textos de consulta en función del foco de desarrollo de los trabajos previstos:</a:t>
            </a:r>
            <a:r>
              <a:rPr lang="es-ES" dirty="0" smtClean="0"/>
              <a:t/>
            </a:r>
            <a:br>
              <a:rPr lang="es-ES" dirty="0" smtClean="0"/>
            </a:br>
            <a:endParaRPr lang="es-ES" dirty="0" smtClean="0"/>
          </a:p>
          <a:p>
            <a:r>
              <a:rPr lang="es-ES" dirty="0" err="1" smtClean="0"/>
              <a:t>Bransford</a:t>
            </a:r>
            <a:r>
              <a:rPr lang="es-ES" dirty="0" smtClean="0"/>
              <a:t>, Brown y </a:t>
            </a:r>
            <a:r>
              <a:rPr lang="es-ES" dirty="0" err="1" smtClean="0"/>
              <a:t>Cocking</a:t>
            </a:r>
            <a:r>
              <a:rPr lang="es-ES" dirty="0" smtClean="0"/>
              <a:t> (2000) </a:t>
            </a:r>
            <a:r>
              <a:rPr lang="es-ES" dirty="0" smtClean="0">
                <a:hlinkClick r:id="rId2" tooltip="El aprendizaje de especulacion a ciencia"/>
              </a:rPr>
              <a:t>El aprendizaje: de especulación a ciencia. En Cómo aprende la gente: Cerebro, Mente, Experiencia y Escuela</a:t>
            </a:r>
            <a:r>
              <a:rPr lang="es-ES" dirty="0" smtClean="0"/>
              <a:t>. Edición Expandida. Academia Nacional de Ciencias de Estados Unidos.</a:t>
            </a:r>
          </a:p>
          <a:p>
            <a:r>
              <a:rPr lang="es-ES" dirty="0" smtClean="0"/>
              <a:t>Hernández, G. (1998). Paradigmas en psicología de la educación. México: </a:t>
            </a:r>
            <a:r>
              <a:rPr lang="es-ES" dirty="0" err="1" smtClean="0"/>
              <a:t>Paidós</a:t>
            </a:r>
            <a:r>
              <a:rPr lang="es-ES" dirty="0" smtClean="0"/>
              <a:t> Educador.</a:t>
            </a:r>
          </a:p>
          <a:p>
            <a:r>
              <a:rPr lang="es-ES" dirty="0" smtClean="0"/>
              <a:t>Hernández, G. (2006). Miradas constructivistas en Psicología de la Educación. México: </a:t>
            </a:r>
            <a:r>
              <a:rPr lang="es-ES" dirty="0" err="1" smtClean="0"/>
              <a:t>Paidós</a:t>
            </a:r>
            <a:r>
              <a:rPr lang="es-ES" dirty="0" smtClean="0"/>
              <a:t>.</a:t>
            </a:r>
          </a:p>
          <a:p>
            <a:r>
              <a:rPr lang="es-ES" dirty="0" smtClean="0"/>
              <a:t>Pozo, J.I. (2006). Teorías cognitivas del aprendizaje. Madrid: Morata.</a:t>
            </a:r>
          </a:p>
          <a:p>
            <a:r>
              <a:rPr lang="es-ES" dirty="0" smtClean="0"/>
              <a:t>Pozo, J.I. (2008). Aprendices y maestros: La psicología </a:t>
            </a:r>
            <a:r>
              <a:rPr lang="es-ES" dirty="0" err="1" smtClean="0"/>
              <a:t>cogntiva</a:t>
            </a:r>
            <a:r>
              <a:rPr lang="es-ES" dirty="0" smtClean="0"/>
              <a:t> del aprendizaje. Madrid: Alianza.</a:t>
            </a:r>
          </a:p>
          <a:p>
            <a:r>
              <a:rPr lang="es-ES" dirty="0" smtClean="0"/>
              <a:t>Mayer, R.E. (2001). </a:t>
            </a:r>
            <a:r>
              <a:rPr lang="es-ES" dirty="0" err="1" smtClean="0"/>
              <a:t>What</a:t>
            </a:r>
            <a:r>
              <a:rPr lang="es-ES" dirty="0" smtClean="0"/>
              <a:t> </a:t>
            </a:r>
            <a:r>
              <a:rPr lang="es-ES" dirty="0" err="1" smtClean="0"/>
              <a:t>good</a:t>
            </a:r>
            <a:r>
              <a:rPr lang="es-ES" dirty="0" smtClean="0"/>
              <a:t> </a:t>
            </a:r>
            <a:r>
              <a:rPr lang="es-ES" dirty="0" err="1" smtClean="0"/>
              <a:t>is</a:t>
            </a:r>
            <a:r>
              <a:rPr lang="es-ES" dirty="0" smtClean="0"/>
              <a:t> </a:t>
            </a:r>
            <a:r>
              <a:rPr lang="es-ES" dirty="0" err="1" smtClean="0"/>
              <a:t>educational</a:t>
            </a:r>
            <a:r>
              <a:rPr lang="es-ES" dirty="0" smtClean="0"/>
              <a:t> </a:t>
            </a:r>
            <a:r>
              <a:rPr lang="es-ES" dirty="0" err="1" smtClean="0"/>
              <a:t>psychology</a:t>
            </a:r>
            <a:r>
              <a:rPr lang="es-ES" dirty="0" smtClean="0"/>
              <a:t>: </a:t>
            </a:r>
            <a:r>
              <a:rPr lang="es-ES" dirty="0" err="1" smtClean="0"/>
              <a:t>The</a:t>
            </a:r>
            <a:r>
              <a:rPr lang="es-ES" dirty="0" smtClean="0"/>
              <a:t> case of </a:t>
            </a:r>
            <a:r>
              <a:rPr lang="es-ES" dirty="0" err="1" smtClean="0"/>
              <a:t>cognition</a:t>
            </a:r>
            <a:r>
              <a:rPr lang="es-ES" dirty="0" smtClean="0"/>
              <a:t> and </a:t>
            </a:r>
            <a:r>
              <a:rPr lang="es-ES" dirty="0" err="1" smtClean="0"/>
              <a:t>instruction</a:t>
            </a:r>
            <a:r>
              <a:rPr lang="es-ES" dirty="0" smtClean="0"/>
              <a:t>. </a:t>
            </a:r>
            <a:r>
              <a:rPr lang="es-ES" dirty="0" err="1" smtClean="0"/>
              <a:t>Educational</a:t>
            </a:r>
            <a:r>
              <a:rPr lang="es-ES" dirty="0" smtClean="0"/>
              <a:t> </a:t>
            </a:r>
            <a:r>
              <a:rPr lang="es-ES" dirty="0" err="1" smtClean="0"/>
              <a:t>Psychologist</a:t>
            </a:r>
            <a:r>
              <a:rPr lang="es-ES" dirty="0" smtClean="0"/>
              <a:t>, 36 (2), 83-88.</a:t>
            </a:r>
          </a:p>
          <a:p>
            <a:r>
              <a:rPr lang="es-ES" dirty="0" smtClean="0"/>
              <a:t>Mayer, R.E. (1996). </a:t>
            </a:r>
            <a:r>
              <a:rPr lang="es-ES" dirty="0" err="1" smtClean="0">
                <a:hlinkClick r:id="rId3" tooltip="learners and information processors"/>
              </a:rPr>
              <a:t>Learners</a:t>
            </a:r>
            <a:r>
              <a:rPr lang="es-ES" dirty="0" smtClean="0">
                <a:hlinkClick r:id="rId3" tooltip="learners and information processors"/>
              </a:rPr>
              <a:t> and </a:t>
            </a:r>
            <a:r>
              <a:rPr lang="es-ES" dirty="0" err="1" smtClean="0">
                <a:hlinkClick r:id="rId3" tooltip="learners and information processors"/>
              </a:rPr>
              <a:t>information</a:t>
            </a:r>
            <a:r>
              <a:rPr lang="es-ES" dirty="0" smtClean="0">
                <a:hlinkClick r:id="rId3" tooltip="learners and information processors"/>
              </a:rPr>
              <a:t> </a:t>
            </a:r>
            <a:r>
              <a:rPr lang="es-ES" dirty="0" err="1" smtClean="0">
                <a:hlinkClick r:id="rId3" tooltip="learners and information processors"/>
              </a:rPr>
              <a:t>processors</a:t>
            </a:r>
            <a:r>
              <a:rPr lang="es-ES" dirty="0" smtClean="0">
                <a:hlinkClick r:id="rId3" tooltip="learners and information processors"/>
              </a:rPr>
              <a:t>: </a:t>
            </a:r>
            <a:r>
              <a:rPr lang="es-ES" dirty="0" err="1" smtClean="0">
                <a:hlinkClick r:id="rId3" tooltip="learners and information processors"/>
              </a:rPr>
              <a:t>Legacies</a:t>
            </a:r>
            <a:r>
              <a:rPr lang="es-ES" dirty="0" smtClean="0">
                <a:hlinkClick r:id="rId3" tooltip="learners and information processors"/>
              </a:rPr>
              <a:t> and </a:t>
            </a:r>
            <a:r>
              <a:rPr lang="es-ES" dirty="0" err="1" smtClean="0">
                <a:hlinkClick r:id="rId3" tooltip="learners and information processors"/>
              </a:rPr>
              <a:t>limitations</a:t>
            </a:r>
            <a:r>
              <a:rPr lang="es-ES" dirty="0" smtClean="0">
                <a:hlinkClick r:id="rId3" tooltip="learners and information processors"/>
              </a:rPr>
              <a:t> </a:t>
            </a:r>
            <a:r>
              <a:rPr lang="es-ES" dirty="0" err="1" smtClean="0">
                <a:hlinkClick r:id="rId3" tooltip="learners and information processors"/>
              </a:rPr>
              <a:t>from</a:t>
            </a:r>
            <a:r>
              <a:rPr lang="es-ES" dirty="0" smtClean="0">
                <a:hlinkClick r:id="rId3" tooltip="learners and information processors"/>
              </a:rPr>
              <a:t> </a:t>
            </a:r>
            <a:r>
              <a:rPr lang="es-ES" dirty="0" err="1" smtClean="0">
                <a:hlinkClick r:id="rId3" tooltip="learners and information processors"/>
              </a:rPr>
              <a:t>Educational</a:t>
            </a:r>
            <a:r>
              <a:rPr lang="es-ES" dirty="0" smtClean="0">
                <a:hlinkClick r:id="rId3" tooltip="learners and information processors"/>
              </a:rPr>
              <a:t> </a:t>
            </a:r>
            <a:r>
              <a:rPr lang="es-ES" dirty="0" err="1" smtClean="0">
                <a:hlinkClick r:id="rId3" tooltip="learners and information processors"/>
              </a:rPr>
              <a:t>Psychology´s</a:t>
            </a:r>
            <a:r>
              <a:rPr lang="es-ES" dirty="0" smtClean="0">
                <a:hlinkClick r:id="rId3" tooltip="learners and information processors"/>
              </a:rPr>
              <a:t> </a:t>
            </a:r>
            <a:r>
              <a:rPr lang="es-ES" dirty="0" err="1" smtClean="0">
                <a:hlinkClick r:id="rId3" tooltip="learners and information processors"/>
              </a:rPr>
              <a:t>second</a:t>
            </a:r>
            <a:r>
              <a:rPr lang="es-ES" dirty="0" smtClean="0">
                <a:hlinkClick r:id="rId3" tooltip="learners and information processors"/>
              </a:rPr>
              <a:t> </a:t>
            </a:r>
            <a:r>
              <a:rPr lang="es-ES" dirty="0" err="1" smtClean="0">
                <a:hlinkClick r:id="rId3" tooltip="learners and information processors"/>
              </a:rPr>
              <a:t>metaphor</a:t>
            </a:r>
            <a:r>
              <a:rPr lang="es-ES" dirty="0" smtClean="0"/>
              <a:t>. </a:t>
            </a:r>
            <a:r>
              <a:rPr lang="es-ES" dirty="0" err="1" smtClean="0"/>
              <a:t>Educational</a:t>
            </a:r>
            <a:r>
              <a:rPr lang="es-ES" dirty="0" smtClean="0"/>
              <a:t> </a:t>
            </a:r>
            <a:r>
              <a:rPr lang="es-ES" dirty="0" err="1" smtClean="0"/>
              <a:t>Psychologist</a:t>
            </a:r>
            <a:r>
              <a:rPr lang="es-ES" dirty="0" smtClean="0"/>
              <a:t> 31(3/4), 151-161.</a:t>
            </a:r>
          </a:p>
          <a:p>
            <a:r>
              <a:rPr lang="es-ES" dirty="0" smtClean="0"/>
              <a:t/>
            </a:r>
            <a:br>
              <a:rPr lang="es-ES" dirty="0" smtClean="0"/>
            </a:br>
            <a:r>
              <a:rPr lang="es-ES" b="1" dirty="0" smtClean="0"/>
              <a:t>Videos sobre teorías del aprendizaje</a:t>
            </a:r>
            <a:r>
              <a:rPr lang="es-ES" dirty="0" smtClean="0"/>
              <a:t/>
            </a:r>
            <a:br>
              <a:rPr lang="es-ES" dirty="0" smtClean="0"/>
            </a:br>
            <a:endParaRPr lang="es-ES" dirty="0" smtClean="0"/>
          </a:p>
          <a:p>
            <a:r>
              <a:rPr lang="es-ES" dirty="0" err="1" smtClean="0"/>
              <a:t>Piaget</a:t>
            </a:r>
            <a:r>
              <a:rPr lang="es-ES" dirty="0" smtClean="0"/>
              <a:t> </a:t>
            </a:r>
            <a:r>
              <a:rPr lang="es-ES" dirty="0" err="1" smtClean="0"/>
              <a:t>on</a:t>
            </a:r>
            <a:r>
              <a:rPr lang="es-ES" dirty="0" smtClean="0"/>
              <a:t> </a:t>
            </a:r>
            <a:r>
              <a:rPr lang="es-ES" dirty="0" err="1" smtClean="0"/>
              <a:t>Piaget</a:t>
            </a:r>
            <a:r>
              <a:rPr lang="es-ES" dirty="0" smtClean="0"/>
              <a:t> </a:t>
            </a:r>
            <a:r>
              <a:rPr lang="es-ES" dirty="0" smtClean="0">
                <a:hlinkClick r:id="rId4" tooltip="parte 1"/>
              </a:rPr>
              <a:t>Parte 1</a:t>
            </a:r>
            <a:r>
              <a:rPr lang="es-ES" dirty="0" smtClean="0"/>
              <a:t>, </a:t>
            </a:r>
            <a:r>
              <a:rPr lang="es-ES" dirty="0" smtClean="0">
                <a:hlinkClick r:id="rId5" tooltip="parte 2"/>
              </a:rPr>
              <a:t>parte 2 </a:t>
            </a:r>
            <a:r>
              <a:rPr lang="es-ES" dirty="0" smtClean="0"/>
              <a:t>, </a:t>
            </a:r>
            <a:r>
              <a:rPr lang="es-ES" dirty="0" smtClean="0">
                <a:hlinkClick r:id="rId6" tooltip="parte 3"/>
              </a:rPr>
              <a:t>parte 3</a:t>
            </a:r>
            <a:r>
              <a:rPr lang="es-ES" dirty="0" smtClean="0"/>
              <a:t>, </a:t>
            </a:r>
            <a:r>
              <a:rPr lang="es-ES" dirty="0" smtClean="0">
                <a:hlinkClick r:id="rId7" tooltip="parte 4"/>
              </a:rPr>
              <a:t>parte 4</a:t>
            </a:r>
            <a:endParaRPr lang="es-ES" dirty="0" smtClean="0"/>
          </a:p>
          <a:p>
            <a:pPr>
              <a:buNone/>
            </a:pPr>
            <a:r>
              <a:rPr lang="es-ES" dirty="0" smtClean="0"/>
              <a:t/>
            </a:r>
            <a:br>
              <a:rPr lang="es-ES" dirty="0" smtClean="0"/>
            </a:br>
            <a:endParaRPr lang="es-E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57232"/>
            <a:ext cx="8229600" cy="5786478"/>
          </a:xfrm>
        </p:spPr>
        <p:txBody>
          <a:bodyPr>
            <a:normAutofit fontScale="77500" lnSpcReduction="20000"/>
          </a:bodyPr>
          <a:lstStyle/>
          <a:p>
            <a:r>
              <a:rPr lang="es-ES" b="1" dirty="0" smtClean="0"/>
              <a:t>Visión Socio-cultural</a:t>
            </a:r>
            <a:r>
              <a:rPr lang="es-ES" dirty="0" smtClean="0"/>
              <a:t/>
            </a:r>
            <a:br>
              <a:rPr lang="es-ES" dirty="0" smtClean="0"/>
            </a:br>
            <a:endParaRPr lang="es-ES" dirty="0" smtClean="0"/>
          </a:p>
          <a:p>
            <a:r>
              <a:rPr lang="es-ES" dirty="0" smtClean="0">
                <a:hlinkClick r:id="rId2" tooltip="andamiaje"/>
              </a:rPr>
              <a:t>Andamiaje</a:t>
            </a:r>
            <a:endParaRPr lang="es-ES" dirty="0" smtClean="0"/>
          </a:p>
          <a:p>
            <a:r>
              <a:rPr lang="es-ES" dirty="0" smtClean="0">
                <a:hlinkClick r:id="rId3" tooltip="cultural relevant pedagogy"/>
              </a:rPr>
              <a:t>Cultural </a:t>
            </a:r>
            <a:r>
              <a:rPr lang="es-ES" dirty="0" err="1" smtClean="0">
                <a:hlinkClick r:id="rId3" tooltip="cultural relevant pedagogy"/>
              </a:rPr>
              <a:t>Relevant</a:t>
            </a:r>
            <a:r>
              <a:rPr lang="es-ES" dirty="0" smtClean="0">
                <a:hlinkClick r:id="rId3" tooltip="cultural relevant pedagogy"/>
              </a:rPr>
              <a:t> </a:t>
            </a:r>
            <a:r>
              <a:rPr lang="es-ES" dirty="0" err="1" smtClean="0">
                <a:hlinkClick r:id="rId3" tooltip="cultural relevant pedagogy"/>
              </a:rPr>
              <a:t>Pedagogy</a:t>
            </a:r>
            <a:endParaRPr lang="es-ES" dirty="0" smtClean="0"/>
          </a:p>
          <a:p>
            <a:r>
              <a:rPr lang="es-ES" dirty="0" smtClean="0">
                <a:hlinkClick r:id="rId4" tooltip="conociendo a"/>
              </a:rPr>
              <a:t>Conociendo a </a:t>
            </a:r>
            <a:r>
              <a:rPr lang="es-ES" dirty="0" err="1" smtClean="0">
                <a:hlinkClick r:id="rId4" tooltip="conociendo a"/>
              </a:rPr>
              <a:t>Vygotsky</a:t>
            </a:r>
            <a:r>
              <a:rPr lang="es-ES" dirty="0" smtClean="0">
                <a:hlinkClick r:id="rId4" tooltip="conociendo a"/>
              </a:rPr>
              <a:t>, </a:t>
            </a:r>
            <a:r>
              <a:rPr lang="es-ES" dirty="0" err="1" smtClean="0">
                <a:hlinkClick r:id="rId4" tooltip="conociendo a"/>
              </a:rPr>
              <a:t>Piaget</a:t>
            </a:r>
            <a:r>
              <a:rPr lang="es-ES" dirty="0" smtClean="0">
                <a:hlinkClick r:id="rId4" tooltip="conociendo a"/>
              </a:rPr>
              <a:t>, </a:t>
            </a:r>
            <a:r>
              <a:rPr lang="es-ES" dirty="0" err="1" smtClean="0">
                <a:hlinkClick r:id="rId4" tooltip="conociendo a"/>
              </a:rPr>
              <a:t>Ausubel</a:t>
            </a:r>
            <a:r>
              <a:rPr lang="es-ES" dirty="0" smtClean="0">
                <a:hlinkClick r:id="rId4" tooltip="conociendo a"/>
              </a:rPr>
              <a:t> y </a:t>
            </a:r>
            <a:r>
              <a:rPr lang="es-ES" dirty="0" err="1" smtClean="0">
                <a:hlinkClick r:id="rId4" tooltip="conociendo a"/>
              </a:rPr>
              <a:t>Novak</a:t>
            </a:r>
            <a:endParaRPr lang="es-ES" dirty="0" smtClean="0"/>
          </a:p>
          <a:p>
            <a:r>
              <a:rPr lang="es-ES" dirty="0" smtClean="0"/>
              <a:t>Teoría Conductista del Aprendizaje </a:t>
            </a:r>
            <a:r>
              <a:rPr lang="es-ES" dirty="0" smtClean="0">
                <a:hlinkClick r:id="rId5" tooltip="parte 1"/>
              </a:rPr>
              <a:t>Parte 1</a:t>
            </a:r>
            <a:r>
              <a:rPr lang="es-ES" dirty="0" smtClean="0"/>
              <a:t>, </a:t>
            </a:r>
            <a:r>
              <a:rPr lang="es-ES" dirty="0" smtClean="0">
                <a:hlinkClick r:id="rId6" tooltip="parte 2"/>
              </a:rPr>
              <a:t>Parte 2</a:t>
            </a:r>
            <a:r>
              <a:rPr lang="es-ES" dirty="0" smtClean="0"/>
              <a:t>, </a:t>
            </a:r>
            <a:r>
              <a:rPr lang="es-ES" dirty="0" smtClean="0">
                <a:hlinkClick r:id="rId7" tooltip="parte 3"/>
              </a:rPr>
              <a:t>Parte 3</a:t>
            </a:r>
            <a:endParaRPr lang="es-ES" dirty="0" smtClean="0"/>
          </a:p>
          <a:p>
            <a:r>
              <a:rPr lang="es-ES" dirty="0" smtClean="0">
                <a:hlinkClick r:id="rId8" tooltip="Aprendizaje por descubrimiento"/>
              </a:rPr>
              <a:t>El aprendizaje por descubrimiento de </a:t>
            </a:r>
            <a:r>
              <a:rPr lang="es-ES" dirty="0" err="1" smtClean="0">
                <a:hlinkClick r:id="rId8" tooltip="Aprendizaje por descubrimiento"/>
              </a:rPr>
              <a:t>Jerome</a:t>
            </a:r>
            <a:r>
              <a:rPr lang="es-ES" dirty="0" smtClean="0">
                <a:hlinkClick r:id="rId8" tooltip="Aprendizaje por descubrimiento"/>
              </a:rPr>
              <a:t> </a:t>
            </a:r>
            <a:r>
              <a:rPr lang="es-ES" dirty="0" err="1" smtClean="0">
                <a:hlinkClick r:id="rId8" tooltip="Aprendizaje por descubrimiento"/>
              </a:rPr>
              <a:t>Bruner</a:t>
            </a:r>
            <a:endParaRPr lang="es-ES" dirty="0" smtClean="0"/>
          </a:p>
          <a:p>
            <a:r>
              <a:rPr lang="es-ES" dirty="0" err="1" smtClean="0">
                <a:hlinkClick r:id="rId9" tooltip="process of education"/>
              </a:rPr>
              <a:t>The</a:t>
            </a:r>
            <a:r>
              <a:rPr lang="es-ES" dirty="0" smtClean="0">
                <a:hlinkClick r:id="rId9" tooltip="process of education"/>
              </a:rPr>
              <a:t> </a:t>
            </a:r>
            <a:r>
              <a:rPr lang="es-ES" dirty="0" err="1" smtClean="0">
                <a:hlinkClick r:id="rId9" tooltip="process of education"/>
              </a:rPr>
              <a:t>Process</a:t>
            </a:r>
            <a:r>
              <a:rPr lang="es-ES" dirty="0" smtClean="0">
                <a:hlinkClick r:id="rId9" tooltip="process of education"/>
              </a:rPr>
              <a:t> of </a:t>
            </a:r>
            <a:r>
              <a:rPr lang="es-ES" dirty="0" err="1" smtClean="0">
                <a:hlinkClick r:id="rId9" tooltip="process of education"/>
              </a:rPr>
              <a:t>Education</a:t>
            </a:r>
            <a:r>
              <a:rPr lang="es-ES" dirty="0" smtClean="0">
                <a:hlinkClick r:id="rId9" tooltip="process of education"/>
              </a:rPr>
              <a:t> – </a:t>
            </a:r>
            <a:r>
              <a:rPr lang="es-ES" dirty="0" err="1" smtClean="0">
                <a:hlinkClick r:id="rId9" tooltip="process of education"/>
              </a:rPr>
              <a:t>Jerome</a:t>
            </a:r>
            <a:r>
              <a:rPr lang="es-ES" dirty="0" smtClean="0">
                <a:hlinkClick r:id="rId9" tooltip="process of education"/>
              </a:rPr>
              <a:t> </a:t>
            </a:r>
            <a:r>
              <a:rPr lang="es-ES" dirty="0" err="1" smtClean="0">
                <a:hlinkClick r:id="rId9" tooltip="process of education"/>
              </a:rPr>
              <a:t>Bruner</a:t>
            </a:r>
            <a:endParaRPr lang="es-ES" dirty="0" smtClean="0"/>
          </a:p>
          <a:p>
            <a:r>
              <a:rPr lang="es-ES" dirty="0" err="1" smtClean="0">
                <a:hlinkClick r:id="rId10" tooltip="teorias del aprendizaje"/>
              </a:rPr>
              <a:t>Teorias</a:t>
            </a:r>
            <a:r>
              <a:rPr lang="es-ES" dirty="0" smtClean="0">
                <a:hlinkClick r:id="rId10" tooltip="teorias del aprendizaje"/>
              </a:rPr>
              <a:t> del aprendizaje documento audiovisual</a:t>
            </a:r>
            <a:r>
              <a:rPr lang="es-ES" dirty="0" smtClean="0"/>
              <a:t/>
            </a:r>
            <a:br>
              <a:rPr lang="es-ES" dirty="0" smtClean="0"/>
            </a:br>
            <a:endParaRPr lang="es-ES" dirty="0" smtClean="0"/>
          </a:p>
          <a:p>
            <a:r>
              <a:rPr lang="es-ES" dirty="0" smtClean="0"/>
              <a:t/>
            </a:r>
            <a:br>
              <a:rPr lang="es-ES" dirty="0" smtClean="0"/>
            </a:br>
            <a:r>
              <a:rPr lang="es-ES" b="1" dirty="0" smtClean="0"/>
              <a:t>Videos para el análisis de situaciones de aula</a:t>
            </a:r>
            <a:r>
              <a:rPr lang="es-ES" dirty="0" smtClean="0"/>
              <a:t/>
            </a:r>
            <a:br>
              <a:rPr lang="es-ES" dirty="0" smtClean="0"/>
            </a:br>
            <a:endParaRPr lang="es-ES" dirty="0" smtClean="0"/>
          </a:p>
          <a:p>
            <a:r>
              <a:rPr lang="es-ES" dirty="0" smtClean="0"/>
              <a:t>Aula con enfoque constructivista </a:t>
            </a:r>
            <a:r>
              <a:rPr lang="es-ES" dirty="0" smtClean="0">
                <a:hlinkClick r:id="rId11" tooltip="parte 1"/>
              </a:rPr>
              <a:t>Parte 1</a:t>
            </a:r>
            <a:r>
              <a:rPr lang="es-ES" dirty="0" smtClean="0"/>
              <a:t>, </a:t>
            </a:r>
            <a:r>
              <a:rPr lang="es-ES" dirty="0" smtClean="0">
                <a:hlinkClick r:id="rId11" tooltip="parte 2"/>
              </a:rPr>
              <a:t>parte 2</a:t>
            </a:r>
            <a:endParaRPr lang="es-ES" dirty="0" smtClean="0"/>
          </a:p>
          <a:p>
            <a:r>
              <a:rPr lang="es-ES" dirty="0" smtClean="0">
                <a:hlinkClick r:id="rId12" tooltip="aula con enfoque conductista"/>
              </a:rPr>
              <a:t>Aula con enfoque conductista</a:t>
            </a:r>
            <a:endParaRPr lang="es-ES" dirty="0" smtClean="0"/>
          </a:p>
          <a:p>
            <a:r>
              <a:rPr lang="es-ES" dirty="0" smtClean="0">
                <a:hlinkClick r:id="rId13" tooltip="aula con enfoque tradicional"/>
              </a:rPr>
              <a:t>Aula con enfoque tradicional</a:t>
            </a:r>
            <a:endParaRPr lang="es-ES" dirty="0" smtClean="0"/>
          </a:p>
          <a:p>
            <a:r>
              <a:rPr lang="es-ES" dirty="0" smtClean="0">
                <a:hlinkClick r:id="rId14" tooltip="aprendizaje socio emocional"/>
              </a:rPr>
              <a:t>Aprendizaje Socio-emocional y afectivo en el aula</a:t>
            </a:r>
            <a:endParaRPr lang="es-ES" dirty="0" smtClean="0"/>
          </a:p>
          <a:p>
            <a:r>
              <a:rPr lang="es-ES" dirty="0" smtClean="0">
                <a:hlinkClick r:id="rId15" tooltip="aprendizaje en teoria de las inteligencias multiples"/>
              </a:rPr>
              <a:t>Aprendizaje basado en la Teoría de las Inteligencias Múltiples</a:t>
            </a:r>
            <a:endParaRPr lang="es-ES" dirty="0" smtClean="0"/>
          </a:p>
          <a:p>
            <a:r>
              <a:rPr lang="es-ES" dirty="0" smtClean="0"/>
              <a:t>Otros ejemplos de aulas </a:t>
            </a:r>
            <a:r>
              <a:rPr lang="es-ES" dirty="0" smtClean="0">
                <a:hlinkClick r:id="rId16" tooltip="video 1"/>
              </a:rPr>
              <a:t>video 1</a:t>
            </a:r>
            <a:r>
              <a:rPr lang="es-ES" dirty="0" smtClean="0"/>
              <a:t>, </a:t>
            </a:r>
            <a:r>
              <a:rPr lang="es-ES" dirty="0" smtClean="0">
                <a:hlinkClick r:id="rId17" tooltip="video 2"/>
              </a:rPr>
              <a:t>video 2</a:t>
            </a:r>
            <a:endParaRPr lang="es-ES" dirty="0" smtClean="0"/>
          </a:p>
          <a:p>
            <a:endParaRPr lang="es-MX" dirty="0" smtClean="0"/>
          </a:p>
          <a:p>
            <a:endParaRPr lang="es-MX"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85794"/>
            <a:ext cx="8229600" cy="5538806"/>
          </a:xfrm>
        </p:spPr>
        <p:txBody>
          <a:bodyPr>
            <a:normAutofit fontScale="77500" lnSpcReduction="20000"/>
          </a:bodyPr>
          <a:lstStyle/>
          <a:p>
            <a:pPr>
              <a:buNone/>
            </a:pPr>
            <a:r>
              <a:rPr lang="es-ES" b="1" dirty="0" smtClean="0"/>
              <a:t>SITUACION DIDÁCTICA 2 </a:t>
            </a:r>
          </a:p>
          <a:p>
            <a:pPr>
              <a:buNone/>
            </a:pPr>
            <a:r>
              <a:rPr lang="es-ES" b="1" dirty="0" smtClean="0"/>
              <a:t>Textos y materiales de consulta en función de intereses y orientación del análisis:</a:t>
            </a:r>
            <a:r>
              <a:rPr lang="es-ES" dirty="0" smtClean="0"/>
              <a:t/>
            </a:r>
            <a:br>
              <a:rPr lang="es-ES" dirty="0" smtClean="0"/>
            </a:br>
            <a:endParaRPr lang="es-ES" dirty="0" smtClean="0"/>
          </a:p>
          <a:p>
            <a:r>
              <a:rPr lang="es-ES" dirty="0" err="1" smtClean="0"/>
              <a:t>Coll</a:t>
            </a:r>
            <a:r>
              <a:rPr lang="es-ES" dirty="0" smtClean="0"/>
              <a:t>, C. (2006, agosto). Cada vez que ha habido cambio curricular, ha sido como resultado de un debate ideológico y no del análisis de las evaluaciones. Entrevista a César </a:t>
            </a:r>
            <a:r>
              <a:rPr lang="es-ES" dirty="0" err="1" smtClean="0"/>
              <a:t>Coll</a:t>
            </a:r>
            <a:r>
              <a:rPr lang="es-ES" dirty="0" smtClean="0"/>
              <a:t>. Docencia, 29, 30-39.</a:t>
            </a:r>
          </a:p>
          <a:p>
            <a:r>
              <a:rPr lang="es-ES" dirty="0" smtClean="0"/>
              <a:t>Díaz Barriga, A. (1996). El currículo escolar. Buenos Aires: </a:t>
            </a:r>
            <a:r>
              <a:rPr lang="es-ES" dirty="0" err="1" smtClean="0"/>
              <a:t>Aiqué</a:t>
            </a:r>
            <a:r>
              <a:rPr lang="es-ES" dirty="0" smtClean="0"/>
              <a:t>.</a:t>
            </a:r>
          </a:p>
          <a:p>
            <a:r>
              <a:rPr lang="es-ES" dirty="0" smtClean="0"/>
              <a:t>Díaz Barriga, A. (2006). </a:t>
            </a:r>
            <a:r>
              <a:rPr lang="es-ES" dirty="0" smtClean="0">
                <a:hlinkClick r:id="rId2" tooltip="Enfoque de competencias en la educación"/>
              </a:rPr>
              <a:t>El enfoque de competencias en la educación ¿Una alternativa o un disfraz de cambio?</a:t>
            </a:r>
            <a:r>
              <a:rPr lang="es-ES" dirty="0" smtClean="0"/>
              <a:t> Perfiles Educativos, 28 (111), 7-36.</a:t>
            </a:r>
          </a:p>
          <a:p>
            <a:r>
              <a:rPr lang="es-ES" dirty="0" smtClean="0"/>
              <a:t>Díaz Barriga, F. (2005). </a:t>
            </a:r>
            <a:r>
              <a:rPr lang="es-ES" dirty="0" smtClean="0">
                <a:hlinkClick r:id="rId3" tooltip="Desarrollo del curriculo e innovación"/>
              </a:rPr>
              <a:t>Desarrollo del currículo e innovación. Modelos e investigación en los noventa</a:t>
            </a:r>
            <a:r>
              <a:rPr lang="es-ES" dirty="0" smtClean="0"/>
              <a:t>. Perfiles Educativos, 27 (107), 57-84.</a:t>
            </a:r>
          </a:p>
          <a:p>
            <a:r>
              <a:rPr lang="es-ES" dirty="0" smtClean="0"/>
              <a:t>Díaz Barriga, F. (2010). </a:t>
            </a:r>
            <a:r>
              <a:rPr lang="es-ES" dirty="0" smtClean="0">
                <a:hlinkClick r:id="rId4" tooltip="los profesores ante las innovaciones curriculares"/>
              </a:rPr>
              <a:t>Los profesores ante las innovaciones curriculares</a:t>
            </a:r>
            <a:r>
              <a:rPr lang="es-ES" dirty="0" smtClean="0"/>
              <a:t>. Revista Iberoamericana de Educación Superior (RIES), </a:t>
            </a:r>
            <a:r>
              <a:rPr lang="es-ES" dirty="0" err="1" smtClean="0"/>
              <a:t>Universia</a:t>
            </a:r>
            <a:r>
              <a:rPr lang="es-ES" dirty="0" smtClean="0"/>
              <a:t>/IISUE, 1 (1), 37-57. </a:t>
            </a:r>
          </a:p>
          <a:p>
            <a:r>
              <a:rPr lang="es-ES" dirty="0" smtClean="0"/>
              <a:t>Miranda </a:t>
            </a:r>
            <a:r>
              <a:rPr lang="es-ES" dirty="0" err="1" smtClean="0"/>
              <a:t>Lopez</a:t>
            </a:r>
            <a:r>
              <a:rPr lang="es-ES" dirty="0" smtClean="0"/>
              <a:t>, F. (2010). </a:t>
            </a:r>
            <a:r>
              <a:rPr lang="es-ES" dirty="0" smtClean="0">
                <a:hlinkClick r:id="rId5" tooltip="la reforma curricular de la educación básica"/>
              </a:rPr>
              <a:t>La reforma curricular de la educación básica</a:t>
            </a:r>
            <a:r>
              <a:rPr lang="es-ES" dirty="0" smtClean="0"/>
              <a:t>. En </a:t>
            </a:r>
            <a:r>
              <a:rPr lang="es-ES" dirty="0" err="1" smtClean="0"/>
              <a:t>Arnaut</a:t>
            </a:r>
            <a:r>
              <a:rPr lang="es-ES" dirty="0" smtClean="0"/>
              <a:t>, A. y </a:t>
            </a:r>
            <a:r>
              <a:rPr lang="es-ES" dirty="0" err="1" smtClean="0"/>
              <a:t>Giorguli</a:t>
            </a:r>
            <a:r>
              <a:rPr lang="es-ES" dirty="0" smtClean="0"/>
              <a:t>, S. (</a:t>
            </a:r>
            <a:r>
              <a:rPr lang="es-ES" dirty="0" err="1" smtClean="0"/>
              <a:t>coords</a:t>
            </a:r>
            <a:r>
              <a:rPr lang="es-ES" dirty="0" smtClean="0"/>
              <a:t>.): Los Grandes Problemas de México, Vol. II: Educación. Cap.1, pp. 36-57. México: El Colegio de México.</a:t>
            </a:r>
          </a:p>
          <a:p>
            <a:endParaRPr lang="es-MX"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71538" y="642918"/>
            <a:ext cx="7851648" cy="1057268"/>
          </a:xfrm>
        </p:spPr>
        <p:txBody>
          <a:bodyPr/>
          <a:lstStyle/>
          <a:p>
            <a:r>
              <a:rPr lang="es-MX" dirty="0" smtClean="0">
                <a:solidFill>
                  <a:schemeClr val="bg1"/>
                </a:solidFill>
              </a:rPr>
              <a:t>ENFOQUE</a:t>
            </a:r>
            <a:endParaRPr lang="es-MX" dirty="0">
              <a:solidFill>
                <a:schemeClr val="bg1"/>
              </a:solidFill>
            </a:endParaRPr>
          </a:p>
        </p:txBody>
      </p:sp>
      <p:sp>
        <p:nvSpPr>
          <p:cNvPr id="3" name="2 Subtítulo"/>
          <p:cNvSpPr>
            <a:spLocks noGrp="1"/>
          </p:cNvSpPr>
          <p:nvPr>
            <p:ph type="subTitle" idx="1"/>
          </p:nvPr>
        </p:nvSpPr>
        <p:spPr>
          <a:xfrm>
            <a:off x="214282" y="1857364"/>
            <a:ext cx="8929718" cy="4714908"/>
          </a:xfrm>
        </p:spPr>
        <p:txBody>
          <a:bodyPr>
            <a:normAutofit fontScale="25000" lnSpcReduction="20000"/>
          </a:bodyPr>
          <a:lstStyle/>
          <a:p>
            <a:pPr algn="just"/>
            <a:r>
              <a:rPr lang="es-ES" sz="9600" dirty="0" smtClean="0"/>
              <a:t>La metáfora educativa del estudiante de la sociedad de conocimiento plantea que éste requiere ser un aprendiz autónomo, automotivado, capaz de autorregularse  y con habilidades para el estudio independiente y permanente.</a:t>
            </a:r>
          </a:p>
          <a:p>
            <a:pPr algn="just"/>
            <a:r>
              <a:rPr lang="es-ES" sz="9600" dirty="0" smtClean="0"/>
              <a:t> Requiere asimismo aprender a tomar decisiones y solucionar problemas en condiciones de conflicto e incertidumbre, así  como a buscar y analizar información en diversas fuentes para transformarla en aras de construir y reconstruir el conocimiento en colaboración con otros. </a:t>
            </a:r>
          </a:p>
          <a:p>
            <a:pPr algn="just"/>
            <a:r>
              <a:rPr lang="es-ES" sz="9600" dirty="0" smtClean="0"/>
              <a:t>Implica  que lo relevante del aprendizaje es poder transformar “lo que se sabe” y no únicamente poder “decir lo se sabe” como en el caso de la educación centrada en la adquisición de saberes declarativos inmutables. </a:t>
            </a:r>
          </a:p>
          <a:p>
            <a:pPr algn="just"/>
            <a:r>
              <a:rPr lang="es-ES" sz="9600" dirty="0" smtClean="0"/>
              <a:t>La principal responsabilidad en torno a dicho ideal suele recaer en </a:t>
            </a:r>
            <a:r>
              <a:rPr lang="es-ES" sz="9600" smtClean="0"/>
              <a:t>la tarea docente</a:t>
            </a:r>
            <a:r>
              <a:rPr lang="es-ES" sz="9600" dirty="0" smtClean="0"/>
              <a:t>.</a:t>
            </a:r>
            <a:r>
              <a:rPr lang="es-ES" sz="8000" dirty="0" smtClean="0"/>
              <a:t> </a:t>
            </a:r>
            <a:endParaRPr lang="es-ES" sz="6400" dirty="0" smtClean="0"/>
          </a:p>
          <a:p>
            <a:pPr algn="just"/>
            <a:endParaRPr lang="es-ES" sz="4800" dirty="0" smtClean="0"/>
          </a:p>
          <a:p>
            <a:pPr algn="just"/>
            <a:endParaRPr lang="es-ES" sz="4800" dirty="0" smtClean="0"/>
          </a:p>
          <a:p>
            <a:pPr algn="just"/>
            <a:endParaRPr lang="es-ES" sz="4800" dirty="0" smtClean="0"/>
          </a:p>
          <a:p>
            <a:pPr algn="just"/>
            <a:endParaRPr lang="es-ES" sz="4800" dirty="0" smtClean="0"/>
          </a:p>
          <a:p>
            <a:pPr algn="just"/>
            <a:r>
              <a:rPr lang="es-ES" sz="5600" dirty="0" smtClean="0"/>
              <a:t>. </a:t>
            </a:r>
            <a:endParaRPr lang="es-MX"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71546"/>
            <a:ext cx="8229600" cy="5500726"/>
          </a:xfrm>
        </p:spPr>
        <p:txBody>
          <a:bodyPr>
            <a:normAutofit fontScale="85000" lnSpcReduction="20000"/>
          </a:bodyPr>
          <a:lstStyle/>
          <a:p>
            <a:r>
              <a:rPr lang="es-ES" dirty="0" smtClean="0"/>
              <a:t>Davies, S. y </a:t>
            </a:r>
            <a:r>
              <a:rPr lang="es-ES" dirty="0" err="1" smtClean="0"/>
              <a:t>Guppy</a:t>
            </a:r>
            <a:r>
              <a:rPr lang="es-ES" dirty="0" smtClean="0"/>
              <a:t>, N. (1997). </a:t>
            </a:r>
            <a:r>
              <a:rPr lang="es-ES" dirty="0" err="1" smtClean="0"/>
              <a:t>Globalization</a:t>
            </a:r>
            <a:r>
              <a:rPr lang="es-ES" dirty="0" smtClean="0"/>
              <a:t> and </a:t>
            </a:r>
            <a:r>
              <a:rPr lang="es-ES" dirty="0" err="1" smtClean="0"/>
              <a:t>Educational</a:t>
            </a:r>
            <a:r>
              <a:rPr lang="es-ES" dirty="0" smtClean="0"/>
              <a:t> </a:t>
            </a:r>
            <a:r>
              <a:rPr lang="es-ES" dirty="0" err="1" smtClean="0"/>
              <a:t>Reforms</a:t>
            </a:r>
            <a:r>
              <a:rPr lang="es-ES" dirty="0" smtClean="0"/>
              <a:t> in Anglo-American </a:t>
            </a:r>
            <a:r>
              <a:rPr lang="es-ES" dirty="0" err="1" smtClean="0"/>
              <a:t>Democracies</a:t>
            </a:r>
            <a:r>
              <a:rPr lang="es-ES" dirty="0" smtClean="0"/>
              <a:t>. </a:t>
            </a:r>
            <a:r>
              <a:rPr lang="es-ES" dirty="0" err="1" smtClean="0"/>
              <a:t>Comparative</a:t>
            </a:r>
            <a:r>
              <a:rPr lang="es-ES" dirty="0" smtClean="0"/>
              <a:t> </a:t>
            </a:r>
            <a:r>
              <a:rPr lang="es-ES" dirty="0" err="1" smtClean="0"/>
              <a:t>Educational</a:t>
            </a:r>
            <a:r>
              <a:rPr lang="es-ES" dirty="0" smtClean="0"/>
              <a:t> </a:t>
            </a:r>
            <a:r>
              <a:rPr lang="es-ES" dirty="0" err="1" smtClean="0"/>
              <a:t>Review</a:t>
            </a:r>
            <a:r>
              <a:rPr lang="es-ES" dirty="0" smtClean="0"/>
              <a:t>, 41 (4), 435-459.</a:t>
            </a:r>
          </a:p>
          <a:p>
            <a:r>
              <a:rPr lang="es-ES" dirty="0" smtClean="0"/>
              <a:t>Romero, C. (2008). El cambio educativo: entre la inseguridad y la comunidad. Entrevista a Andy </a:t>
            </a:r>
            <a:r>
              <a:rPr lang="es-ES" dirty="0" err="1" smtClean="0"/>
              <a:t>Hargreaves</a:t>
            </a:r>
            <a:r>
              <a:rPr lang="es-ES" dirty="0" smtClean="0"/>
              <a:t>. Propuesta Educativa, 27, junio, 63-69.</a:t>
            </a:r>
          </a:p>
          <a:p>
            <a:r>
              <a:rPr lang="es-ES" dirty="0" smtClean="0"/>
              <a:t>UNESCO (2005). </a:t>
            </a:r>
            <a:r>
              <a:rPr lang="es-ES" dirty="0" smtClean="0">
                <a:hlinkClick r:id="rId2" tooltip="Hacia las sociedades del conocimiento"/>
              </a:rPr>
              <a:t>Hacia las sociedades del conocimiento</a:t>
            </a:r>
            <a:r>
              <a:rPr lang="es-ES" dirty="0" smtClean="0"/>
              <a:t>. Informe mundial. París: Organización de las Naciones Unidas para la Educación, la Ciencia y la Cultura.</a:t>
            </a:r>
          </a:p>
          <a:p>
            <a:r>
              <a:rPr lang="es-ES" dirty="0" smtClean="0"/>
              <a:t>Plan de Estudios 2011, </a:t>
            </a:r>
            <a:r>
              <a:rPr lang="es-ES" dirty="0" smtClean="0">
                <a:hlinkClick r:id="rId3" tooltip="educación básica"/>
              </a:rPr>
              <a:t>Educación Básica</a:t>
            </a:r>
            <a:r>
              <a:rPr lang="es-ES" dirty="0" smtClean="0"/>
              <a:t>, Secretaría de Educación Pública, México</a:t>
            </a:r>
          </a:p>
          <a:p>
            <a:r>
              <a:rPr lang="es-ES" dirty="0" err="1" smtClean="0"/>
              <a:t>McKinsey</a:t>
            </a:r>
            <a:r>
              <a:rPr lang="es-ES" dirty="0" smtClean="0"/>
              <a:t> &amp; </a:t>
            </a:r>
            <a:r>
              <a:rPr lang="es-ES" dirty="0" err="1" smtClean="0"/>
              <a:t>Company</a:t>
            </a:r>
            <a:r>
              <a:rPr lang="es-ES" dirty="0" smtClean="0"/>
              <a:t>, (2007). </a:t>
            </a:r>
            <a:r>
              <a:rPr lang="es-ES" dirty="0" smtClean="0">
                <a:hlinkClick r:id="rId4" tooltip="sistemas educativos"/>
              </a:rPr>
              <a:t>¿Cómo hicieron los sistemas educativos con mejor desempeño del mundo para alcanzar sus objetivos?</a:t>
            </a:r>
            <a:endParaRPr lang="es-ES" dirty="0" smtClean="0"/>
          </a:p>
          <a:p>
            <a:r>
              <a:rPr lang="es-ES" dirty="0" err="1" smtClean="0"/>
              <a:t>McKinsey</a:t>
            </a:r>
            <a:r>
              <a:rPr lang="es-ES" dirty="0" smtClean="0"/>
              <a:t> &amp; </a:t>
            </a:r>
            <a:r>
              <a:rPr lang="es-ES" dirty="0" err="1" smtClean="0"/>
              <a:t>Company</a:t>
            </a:r>
            <a:r>
              <a:rPr lang="es-ES" dirty="0" smtClean="0"/>
              <a:t> (2010). </a:t>
            </a:r>
            <a:r>
              <a:rPr lang="es-ES" dirty="0" smtClean="0">
                <a:hlinkClick r:id="rId5" tooltip="mejoras en el sistema educativo"/>
              </a:rPr>
              <a:t>¿Cómo continúan mejorando los mejores sistemas educativos del mundo? </a:t>
            </a:r>
            <a:endParaRPr lang="es-ES" dirty="0" smtClean="0"/>
          </a:p>
          <a:p>
            <a:r>
              <a:rPr lang="es-ES" dirty="0" err="1" smtClean="0"/>
              <a:t>Aguerrondo</a:t>
            </a:r>
            <a:r>
              <a:rPr lang="es-ES" dirty="0" smtClean="0"/>
              <a:t>, I. </a:t>
            </a:r>
            <a:r>
              <a:rPr lang="es-ES" dirty="0" smtClean="0">
                <a:hlinkClick r:id="rId6" tooltip="la calidad de la educación"/>
              </a:rPr>
              <a:t>La calidad de la educación: Ejes para su definición y evaluación</a:t>
            </a:r>
            <a:r>
              <a:rPr lang="es-ES" dirty="0" smtClean="0"/>
              <a:t>. Calidad y equidad en la educación, OIE.</a:t>
            </a:r>
          </a:p>
          <a:p>
            <a:endParaRPr lang="es-MX"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285860"/>
            <a:ext cx="8229600" cy="5038740"/>
          </a:xfrm>
        </p:spPr>
        <p:txBody>
          <a:bodyPr>
            <a:normAutofit fontScale="92500" lnSpcReduction="20000"/>
          </a:bodyPr>
          <a:lstStyle/>
          <a:p>
            <a:pPr algn="just"/>
            <a:r>
              <a:rPr lang="es-ES" dirty="0" smtClean="0"/>
              <a:t>La </a:t>
            </a:r>
            <a:r>
              <a:rPr lang="es-ES" b="1" dirty="0" smtClean="0"/>
              <a:t>tercera unidad </a:t>
            </a:r>
            <a:r>
              <a:rPr lang="es-ES" dirty="0" smtClean="0"/>
              <a:t>"Procesos de intervención psicoeducativa y acción docente para promover el aprendizaje estratégico de los alumnos en contextos escolares", permitirá al futuro docente el manejo de elementos de análisis y diseño educativo de situaciones y propuestas que propicien el aprendizaje estratégico en la educación básica, así como la capacidad de convertirse en usuarios estratégicos de modelos educativos y materiales didácticos soportados en las tecnologías que apoyan dicho aprendizaje. </a:t>
            </a:r>
          </a:p>
          <a:p>
            <a:pPr algn="just"/>
            <a:r>
              <a:rPr lang="es-ES" dirty="0" smtClean="0"/>
              <a:t>Por otro lado, se plantea la necesidad de promover una mirada crítica del profesor en formación en torno a propuestas educativas poco sólidas y con fundamentos endebles respecto a los procesos de aprendizaje que suelen ofertarse en el ámbito de la educación básica. </a:t>
            </a:r>
            <a:br>
              <a:rPr lang="es-ES" dirty="0" smtClean="0"/>
            </a:br>
            <a:endParaRPr lang="es-MX"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642918"/>
            <a:ext cx="7851648" cy="628640"/>
          </a:xfrm>
        </p:spPr>
        <p:txBody>
          <a:bodyPr>
            <a:normAutofit fontScale="90000"/>
          </a:bodyPr>
          <a:lstStyle/>
          <a:p>
            <a:pPr algn="ctr"/>
            <a:r>
              <a:rPr lang="es-MX" dirty="0" smtClean="0"/>
              <a:t>CONTENIDOS</a:t>
            </a:r>
            <a:endParaRPr lang="es-MX" dirty="0"/>
          </a:p>
        </p:txBody>
      </p:sp>
      <p:sp>
        <p:nvSpPr>
          <p:cNvPr id="3" name="2 Subtítulo"/>
          <p:cNvSpPr>
            <a:spLocks noGrp="1"/>
          </p:cNvSpPr>
          <p:nvPr>
            <p:ph type="subTitle" idx="1"/>
          </p:nvPr>
        </p:nvSpPr>
        <p:spPr>
          <a:xfrm>
            <a:off x="571472" y="1500174"/>
            <a:ext cx="7929618" cy="5072098"/>
          </a:xfrm>
        </p:spPr>
        <p:txBody>
          <a:bodyPr>
            <a:normAutofit fontScale="55000" lnSpcReduction="20000"/>
          </a:bodyPr>
          <a:lstStyle/>
          <a:p>
            <a:pPr algn="just"/>
            <a:r>
              <a:rPr lang="es-ES" sz="2900" b="1" dirty="0" smtClean="0"/>
              <a:t>UNIDAD III.</a:t>
            </a:r>
            <a:br>
              <a:rPr lang="es-ES" sz="2900" b="1" dirty="0" smtClean="0"/>
            </a:br>
            <a:r>
              <a:rPr lang="es-ES" sz="2900" b="1" dirty="0" smtClean="0"/>
              <a:t>PROCESOS DE INTERVENCIÓN PSICOEDUCATIVA Y ACCIÓN DOCENTE PARA PROMOVER EL APRENDIZAJE ESTRATÉGICO DE LOS ALUMNOS EN CONTEXTOS ESCOLARES</a:t>
            </a:r>
          </a:p>
          <a:p>
            <a:pPr algn="just"/>
            <a:endParaRPr lang="es-ES" sz="2900" dirty="0" smtClean="0"/>
          </a:p>
          <a:p>
            <a:pPr algn="just"/>
            <a:r>
              <a:rPr lang="es-ES" sz="2900" b="1" dirty="0" smtClean="0"/>
              <a:t>COMPETENCIA ESPECÍFICA</a:t>
            </a:r>
            <a:r>
              <a:rPr lang="es-ES" sz="2900" dirty="0" smtClean="0"/>
              <a:t> </a:t>
            </a:r>
          </a:p>
          <a:p>
            <a:pPr algn="just"/>
            <a:r>
              <a:rPr lang="es-ES" sz="2900" dirty="0" smtClean="0"/>
              <a:t>A partir de la observación y el análisis del contexto educativo donde se ubica y con apoyo en una diversidad de modelos, propuestas y estrategias de intervención pertinentes y fundamentadas, promueve el aprendizaje estratégico de todos sus alumnos con base en la comprensión profunda y sistemática de los procesos psicológicos asociados a éste.</a:t>
            </a:r>
            <a:br>
              <a:rPr lang="es-ES" sz="2900" dirty="0" smtClean="0"/>
            </a:br>
            <a:endParaRPr lang="es-ES" sz="2900" dirty="0" smtClean="0"/>
          </a:p>
          <a:p>
            <a:pPr algn="just"/>
            <a:r>
              <a:rPr lang="es-ES" sz="2900" dirty="0" smtClean="0"/>
              <a:t/>
            </a:r>
            <a:br>
              <a:rPr lang="es-ES" sz="2900" dirty="0" smtClean="0"/>
            </a:br>
            <a:r>
              <a:rPr lang="es-ES" sz="2900" dirty="0" smtClean="0"/>
              <a:t/>
            </a:r>
            <a:br>
              <a:rPr lang="es-ES" sz="2900" dirty="0" smtClean="0"/>
            </a:br>
            <a:r>
              <a:rPr lang="es-ES" sz="2900" b="1" dirty="0" smtClean="0"/>
              <a:t>CONTENIDOS</a:t>
            </a:r>
            <a:r>
              <a:rPr lang="es-ES" sz="2900" dirty="0" smtClean="0"/>
              <a:t> </a:t>
            </a:r>
          </a:p>
          <a:p>
            <a:pPr algn="just"/>
            <a:r>
              <a:rPr lang="es-ES" sz="2900" b="1" dirty="0" smtClean="0"/>
              <a:t>3.1.</a:t>
            </a:r>
            <a:r>
              <a:rPr lang="es-ES" sz="2900" dirty="0" smtClean="0"/>
              <a:t> El aprendizaje estratégico y la actividad escolar del estudiante: un problema de querer, saber y poder.</a:t>
            </a:r>
            <a:br>
              <a:rPr lang="es-ES" sz="2900" dirty="0" smtClean="0"/>
            </a:br>
            <a:r>
              <a:rPr lang="es-ES" sz="2900" b="1" dirty="0" smtClean="0"/>
              <a:t>3.2.</a:t>
            </a:r>
            <a:r>
              <a:rPr lang="es-ES" sz="2900" dirty="0" smtClean="0"/>
              <a:t> Aprender a comunicarse y a (inter) pensar de forma oral y escrita.</a:t>
            </a:r>
            <a:br>
              <a:rPr lang="es-ES" sz="2900" dirty="0" smtClean="0"/>
            </a:br>
            <a:r>
              <a:rPr lang="es-ES" sz="2900" b="1" dirty="0" smtClean="0"/>
              <a:t>3.3.</a:t>
            </a:r>
            <a:r>
              <a:rPr lang="es-ES" sz="2900" dirty="0" smtClean="0"/>
              <a:t> Aprender a colaborar, convivir y a construir el conocimiento con los otros.</a:t>
            </a:r>
            <a:br>
              <a:rPr lang="es-ES" sz="2900" dirty="0" smtClean="0"/>
            </a:br>
            <a:r>
              <a:rPr lang="es-ES" sz="2900" b="1" dirty="0" smtClean="0"/>
              <a:t>3.4.</a:t>
            </a:r>
            <a:r>
              <a:rPr lang="es-ES" sz="2900" dirty="0" smtClean="0"/>
              <a:t> Aprender nuevos motivos para aprender y a </a:t>
            </a:r>
            <a:r>
              <a:rPr lang="es-ES" sz="2900" dirty="0" err="1" smtClean="0"/>
              <a:t>autorregular</a:t>
            </a:r>
            <a:r>
              <a:rPr lang="es-ES" sz="2900" dirty="0" smtClean="0"/>
              <a:t> el propio aprendizaje.</a:t>
            </a:r>
            <a:br>
              <a:rPr lang="es-ES" sz="2900" dirty="0" smtClean="0"/>
            </a:br>
            <a:r>
              <a:rPr lang="es-ES" sz="2900" b="1" dirty="0" smtClean="0"/>
              <a:t>3.5.</a:t>
            </a:r>
            <a:r>
              <a:rPr lang="es-ES" sz="2900" dirty="0" smtClean="0"/>
              <a:t> Aprender a aprender con apoyo de Internet y otras tecnologías de la información y comunicación</a:t>
            </a:r>
          </a:p>
          <a:p>
            <a:pPr algn="just"/>
            <a:endParaRPr lang="es-MX"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33400" y="980728"/>
            <a:ext cx="7854696" cy="5520106"/>
          </a:xfrm>
        </p:spPr>
        <p:txBody>
          <a:bodyPr>
            <a:normAutofit/>
          </a:bodyPr>
          <a:lstStyle/>
          <a:p>
            <a:pPr algn="just"/>
            <a:r>
              <a:rPr lang="es-ES" dirty="0" smtClean="0"/>
              <a:t>Debido a la índole de las actividades previstas en torno a las situaciones didácticas que se trabajarán en los distintos módulos, no se considera conveniente contar con un único libro de texto. </a:t>
            </a:r>
          </a:p>
          <a:p>
            <a:pPr algn="just"/>
            <a:r>
              <a:rPr lang="es-ES" dirty="0" smtClean="0"/>
              <a:t>En función de las actividades y proyectos de trabajo de los estudiantes, se hace la </a:t>
            </a:r>
            <a:r>
              <a:rPr lang="es-MX" dirty="0" smtClean="0"/>
              <a:t>sugerencia de distintas obras (capítulos de libros, artículos de revista y </a:t>
            </a:r>
            <a:r>
              <a:rPr lang="es-MX" dirty="0" err="1" smtClean="0"/>
              <a:t>hemerográficos</a:t>
            </a:r>
            <a:r>
              <a:rPr lang="es-MX" dirty="0" smtClean="0"/>
              <a:t>, </a:t>
            </a:r>
            <a:r>
              <a:rPr lang="es-ES" dirty="0" smtClean="0"/>
              <a:t>textos digitales, sitios web, videos, entre otros) y se da la pauta a la búsqueda de materiales complementarios o alternativos en algunas de las actividades. (Ver los materiales básicos</a:t>
            </a:r>
          </a:p>
          <a:p>
            <a:pPr algn="just"/>
            <a:r>
              <a:rPr lang="es-MX" dirty="0" smtClean="0"/>
              <a:t>indicados en cada módulo).</a:t>
            </a:r>
          </a:p>
          <a:p>
            <a:endParaRPr lang="es-MX"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71546"/>
            <a:ext cx="8229600" cy="5253054"/>
          </a:xfrm>
        </p:spPr>
        <p:txBody>
          <a:bodyPr>
            <a:normAutofit fontScale="85000" lnSpcReduction="10000"/>
          </a:bodyPr>
          <a:lstStyle/>
          <a:p>
            <a:pPr>
              <a:buNone/>
            </a:pPr>
            <a:r>
              <a:rPr lang="es-ES" dirty="0" smtClean="0"/>
              <a:t>SITUACIÓN DIDÁCTICA 1</a:t>
            </a:r>
          </a:p>
          <a:p>
            <a:pPr>
              <a:buNone/>
            </a:pPr>
            <a:r>
              <a:rPr lang="es-ES" dirty="0" smtClean="0"/>
              <a:t>Con el propósito de orientar la planeación y realización de la actividad de observación o indagación que realizarán los estudiantes, y en adición a los materiales que ya han consultado en el curso, se sugiere la consulta selectiva según sus intereses y encuadre de los siguientes textos:</a:t>
            </a:r>
            <a:br>
              <a:rPr lang="es-ES" dirty="0" smtClean="0"/>
            </a:br>
            <a:endParaRPr lang="es-ES" dirty="0" smtClean="0"/>
          </a:p>
          <a:p>
            <a:r>
              <a:rPr lang="es-ES" dirty="0" smtClean="0"/>
              <a:t>Fierro, C., Fortoul, B. y Rosas, L. (1999).Transformando la práctica docente: Una propuesta basada en la investigación-acción. México: </a:t>
            </a:r>
            <a:r>
              <a:rPr lang="es-ES" dirty="0" err="1" smtClean="0"/>
              <a:t>Paidós</a:t>
            </a:r>
            <a:r>
              <a:rPr lang="es-ES" dirty="0" smtClean="0"/>
              <a:t>, Col. Maestros y Enseñanza, no. 3.</a:t>
            </a:r>
          </a:p>
          <a:p>
            <a:r>
              <a:rPr lang="es-ES" dirty="0" smtClean="0"/>
              <a:t>Marra </a:t>
            </a:r>
            <a:r>
              <a:rPr lang="es-ES" dirty="0" err="1" smtClean="0"/>
              <a:t>Pelletier</a:t>
            </a:r>
            <a:r>
              <a:rPr lang="es-ES" dirty="0" smtClean="0"/>
              <a:t>, C. (1998). Formación de docentes practicantes. Manual de técnicas y estrategias. Buenos Aires: Troquel.</a:t>
            </a:r>
          </a:p>
          <a:p>
            <a:r>
              <a:rPr lang="es-ES" dirty="0" smtClean="0"/>
              <a:t>Reed, A.J.S. y </a:t>
            </a:r>
            <a:r>
              <a:rPr lang="es-ES" dirty="0" err="1" smtClean="0"/>
              <a:t>Bergemann</a:t>
            </a:r>
            <a:r>
              <a:rPr lang="es-ES" dirty="0" smtClean="0"/>
              <a:t>, V.E. (2004). A guide </a:t>
            </a:r>
            <a:r>
              <a:rPr lang="es-ES" dirty="0" err="1" smtClean="0"/>
              <a:t>to</a:t>
            </a:r>
            <a:r>
              <a:rPr lang="es-ES" dirty="0" smtClean="0"/>
              <a:t> </a:t>
            </a:r>
            <a:r>
              <a:rPr lang="es-ES" dirty="0" err="1" smtClean="0"/>
              <a:t>observation</a:t>
            </a:r>
            <a:r>
              <a:rPr lang="es-ES" dirty="0" smtClean="0"/>
              <a:t>, </a:t>
            </a:r>
            <a:r>
              <a:rPr lang="es-ES" dirty="0" err="1" smtClean="0"/>
              <a:t>participation</a:t>
            </a:r>
            <a:r>
              <a:rPr lang="es-ES" dirty="0" smtClean="0"/>
              <a:t> and </a:t>
            </a:r>
            <a:r>
              <a:rPr lang="es-ES" dirty="0" err="1" smtClean="0"/>
              <a:t>reflection</a:t>
            </a:r>
            <a:r>
              <a:rPr lang="es-ES" dirty="0" smtClean="0"/>
              <a:t> in </a:t>
            </a:r>
            <a:r>
              <a:rPr lang="es-ES" dirty="0" err="1" smtClean="0"/>
              <a:t>the</a:t>
            </a:r>
            <a:r>
              <a:rPr lang="es-ES" dirty="0" smtClean="0"/>
              <a:t> </a:t>
            </a:r>
            <a:r>
              <a:rPr lang="es-ES" dirty="0" err="1" smtClean="0"/>
              <a:t>classroom</a:t>
            </a:r>
            <a:r>
              <a:rPr lang="es-ES" dirty="0" smtClean="0"/>
              <a:t>. Boston: </a:t>
            </a:r>
            <a:r>
              <a:rPr lang="es-ES" dirty="0" err="1" smtClean="0"/>
              <a:t>McGraw</a:t>
            </a:r>
            <a:r>
              <a:rPr lang="es-ES" dirty="0" smtClean="0"/>
              <a:t> Hill.</a:t>
            </a:r>
          </a:p>
          <a:p>
            <a:endParaRPr lang="es-MX"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85794"/>
            <a:ext cx="8229600" cy="5538806"/>
          </a:xfrm>
        </p:spPr>
        <p:txBody>
          <a:bodyPr>
            <a:normAutofit fontScale="62500" lnSpcReduction="20000"/>
          </a:bodyPr>
          <a:lstStyle/>
          <a:p>
            <a:pPr>
              <a:buNone/>
            </a:pPr>
            <a:r>
              <a:rPr lang="es-ES" b="1" dirty="0" smtClean="0"/>
              <a:t>SITUACIÓN  DIDÁCTICA 2.</a:t>
            </a:r>
          </a:p>
          <a:p>
            <a:pPr>
              <a:buNone/>
            </a:pPr>
            <a:r>
              <a:rPr lang="es-ES" b="1" dirty="0" smtClean="0"/>
              <a:t>Material de lectura y consulta:</a:t>
            </a:r>
            <a:r>
              <a:rPr lang="es-ES" dirty="0" smtClean="0"/>
              <a:t/>
            </a:r>
            <a:br>
              <a:rPr lang="es-ES" dirty="0" smtClean="0"/>
            </a:br>
            <a:endParaRPr lang="es-ES" dirty="0" smtClean="0"/>
          </a:p>
          <a:p>
            <a:r>
              <a:rPr lang="es-ES" dirty="0" smtClean="0"/>
              <a:t>Díaz Barriga, F. y Hernández, G. (2010). Estrategias docentes para un aprendizaje significativo. México: </a:t>
            </a:r>
            <a:r>
              <a:rPr lang="es-ES" dirty="0" err="1" smtClean="0"/>
              <a:t>McGraw</a:t>
            </a:r>
            <a:r>
              <a:rPr lang="es-ES" dirty="0" smtClean="0"/>
              <a:t> Hill, tercera edición, cap. 6, p.p. 175-222.</a:t>
            </a:r>
          </a:p>
          <a:p>
            <a:r>
              <a:rPr lang="es-ES" dirty="0" err="1" smtClean="0"/>
              <a:t>Monereo</a:t>
            </a:r>
            <a:r>
              <a:rPr lang="es-ES" dirty="0" smtClean="0"/>
              <a:t>, C. (Coord.). (2005). Internet y competencias básicas. Aprender a colaborar, a comunicarse, a participar, a aprender. Barcelona: GRAÓ.</a:t>
            </a:r>
          </a:p>
          <a:p>
            <a:r>
              <a:rPr lang="es-ES" dirty="0" err="1" smtClean="0"/>
              <a:t>Monereo</a:t>
            </a:r>
            <a:r>
              <a:rPr lang="es-ES" dirty="0" smtClean="0"/>
              <a:t>, C. (2007). </a:t>
            </a:r>
            <a:r>
              <a:rPr lang="es-ES" dirty="0" smtClean="0">
                <a:hlinkClick r:id="rId2" tooltip="Hacia un nuevo paradigma"/>
              </a:rPr>
              <a:t>Hacia un nuevo paradigma del aprendizaje estratégico: El papel de la mediación social, del </a:t>
            </a:r>
            <a:r>
              <a:rPr lang="es-ES" dirty="0" err="1" smtClean="0">
                <a:hlinkClick r:id="rId2" tooltip="Hacia un nuevo paradigma"/>
              </a:rPr>
              <a:t>self</a:t>
            </a:r>
            <a:r>
              <a:rPr lang="es-ES" dirty="0" smtClean="0">
                <a:hlinkClick r:id="rId2" tooltip="Hacia un nuevo paradigma"/>
              </a:rPr>
              <a:t> y de las emociones</a:t>
            </a:r>
            <a:r>
              <a:rPr lang="es-ES" dirty="0" smtClean="0"/>
              <a:t>. Revista Electrónica de Investigación Psicoeducativa, 5 (3), 497-534, </a:t>
            </a:r>
          </a:p>
          <a:p>
            <a:r>
              <a:rPr lang="es-ES" dirty="0" smtClean="0"/>
              <a:t>Pozo, J.I. y </a:t>
            </a:r>
            <a:r>
              <a:rPr lang="es-ES" dirty="0" err="1" smtClean="0"/>
              <a:t>Monereo</a:t>
            </a:r>
            <a:r>
              <a:rPr lang="es-ES" dirty="0" smtClean="0"/>
              <a:t>, C. (</a:t>
            </a:r>
            <a:r>
              <a:rPr lang="es-ES" dirty="0" err="1" smtClean="0"/>
              <a:t>Coords</a:t>
            </a:r>
            <a:r>
              <a:rPr lang="es-ES" dirty="0" smtClean="0"/>
              <a:t>.). (1999). El aprendizaje estratégico. Enseñar a aprender desde el currículo. Madrid: Aula XXI Santillana, p.p. 9-32.</a:t>
            </a:r>
          </a:p>
          <a:p>
            <a:r>
              <a:rPr lang="es-ES" dirty="0" smtClean="0"/>
              <a:t/>
            </a:r>
            <a:br>
              <a:rPr lang="es-ES" dirty="0" smtClean="0"/>
            </a:br>
            <a:r>
              <a:rPr lang="es-ES" dirty="0" smtClean="0"/>
              <a:t>Video de la conferencia impartida por el Dr. Carles </a:t>
            </a:r>
            <a:r>
              <a:rPr lang="es-ES" dirty="0" err="1" smtClean="0"/>
              <a:t>Monereo</a:t>
            </a:r>
            <a:r>
              <a:rPr lang="es-ES" dirty="0" smtClean="0"/>
              <a:t> en la UNAM sobre </a:t>
            </a:r>
            <a:r>
              <a:rPr lang="es-ES" dirty="0" smtClean="0">
                <a:hlinkClick r:id="rId3" tooltip="Estrategias, competencias y TIC en la universidad"/>
              </a:rPr>
              <a:t>Estrategias, competencias, y TIC en la universidad</a:t>
            </a:r>
            <a:r>
              <a:rPr lang="es-ES" dirty="0" smtClean="0"/>
              <a:t> junio de 2010</a:t>
            </a:r>
            <a:br>
              <a:rPr lang="es-ES" dirty="0" smtClean="0"/>
            </a:br>
            <a:r>
              <a:rPr lang="es-ES" dirty="0" smtClean="0"/>
              <a:t/>
            </a:r>
            <a:br>
              <a:rPr lang="es-ES" dirty="0" smtClean="0"/>
            </a:br>
            <a:r>
              <a:rPr lang="es-ES" dirty="0" smtClean="0"/>
              <a:t>Direcciones de sitios web con modelos y experiencias educativas para promover el aprendizaje estratégico que serán objeto de análisis en el taller. Los sitios sugeridos están organizados en una serie de ámbitos relacionados con el aprendizaje estratégico de competencias fundamentales en la educación básica. Son sitios sugeridos, el docente y los participantes pueden proponer otros más en función de sus intereses y sobre todo, de los ámbitos de problemática detectados en la situación didáctica 1 de este módulo:</a:t>
            </a:r>
            <a:br>
              <a:rPr lang="es-ES" dirty="0" smtClean="0"/>
            </a:br>
            <a:r>
              <a:rPr lang="es-ES" dirty="0" smtClean="0"/>
              <a:t/>
            </a:r>
            <a:br>
              <a:rPr lang="es-ES" dirty="0" smtClean="0"/>
            </a:br>
            <a:r>
              <a:rPr lang="es-ES" b="1" dirty="0" smtClean="0"/>
              <a:t>Ámbito 1: Aprendizaje estratégico y actividad escolar en torno a contenidos curriculares en educación básica</a:t>
            </a:r>
            <a:r>
              <a:rPr lang="es-ES" dirty="0" smtClean="0"/>
              <a:t/>
            </a:r>
            <a:br>
              <a:rPr lang="es-ES" dirty="0" smtClean="0"/>
            </a:br>
            <a:endParaRPr lang="es-ES" dirty="0" smtClean="0"/>
          </a:p>
          <a:p>
            <a:endParaRPr lang="es-MX"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962004"/>
            <a:ext cx="8229600" cy="5895996"/>
          </a:xfrm>
        </p:spPr>
        <p:txBody>
          <a:bodyPr>
            <a:normAutofit fontScale="47500" lnSpcReduction="20000"/>
          </a:bodyPr>
          <a:lstStyle/>
          <a:p>
            <a:r>
              <a:rPr lang="es-ES" dirty="0" smtClean="0">
                <a:hlinkClick r:id="rId2" tooltip="EDUTEKA"/>
              </a:rPr>
              <a:t>Módulo de proyectos clase de EDUTEKA organizado por materias curriculares</a:t>
            </a:r>
            <a:endParaRPr lang="es-ES" dirty="0" smtClean="0"/>
          </a:p>
          <a:p>
            <a:r>
              <a:rPr lang="es-ES" dirty="0" smtClean="0">
                <a:hlinkClick r:id="rId3" tooltip="Resolución de problemas"/>
              </a:rPr>
              <a:t>Resolución de problemas</a:t>
            </a:r>
            <a:r>
              <a:rPr lang="es-ES" dirty="0" smtClean="0"/>
              <a:t> (</a:t>
            </a:r>
            <a:r>
              <a:rPr lang="es-ES" dirty="0" err="1" smtClean="0"/>
              <a:t>Metamodelos</a:t>
            </a:r>
            <a:r>
              <a:rPr lang="es-ES" dirty="0" smtClean="0"/>
              <a:t> TIC)</a:t>
            </a:r>
          </a:p>
          <a:p>
            <a:r>
              <a:rPr lang="es-ES" dirty="0" smtClean="0">
                <a:hlinkClick r:id="rId4" tooltip="Videos de matemáticas"/>
              </a:rPr>
              <a:t>Videos de matemáticas</a:t>
            </a:r>
            <a:r>
              <a:rPr lang="es-ES" dirty="0" smtClean="0"/>
              <a:t> (</a:t>
            </a:r>
            <a:r>
              <a:rPr lang="es-ES" dirty="0" err="1" smtClean="0"/>
              <a:t>Childtopia</a:t>
            </a:r>
            <a:r>
              <a:rPr lang="es-ES" dirty="0" smtClean="0"/>
              <a:t>)</a:t>
            </a:r>
            <a:br>
              <a:rPr lang="es-ES" dirty="0" smtClean="0"/>
            </a:br>
            <a:endParaRPr lang="es-ES" dirty="0" smtClean="0"/>
          </a:p>
          <a:p>
            <a:r>
              <a:rPr lang="es-ES" dirty="0" smtClean="0"/>
              <a:t/>
            </a:r>
            <a:br>
              <a:rPr lang="es-ES" dirty="0" smtClean="0"/>
            </a:br>
            <a:r>
              <a:rPr lang="es-ES" b="1" dirty="0" smtClean="0"/>
              <a:t>Ámbito 2: Aprender a comunicarse y a (inter) pensar de forma oral y escrita.</a:t>
            </a:r>
            <a:r>
              <a:rPr lang="es-ES" dirty="0" smtClean="0"/>
              <a:t/>
            </a:r>
            <a:br>
              <a:rPr lang="es-ES" dirty="0" smtClean="0"/>
            </a:br>
            <a:endParaRPr lang="es-ES" dirty="0" smtClean="0"/>
          </a:p>
          <a:p>
            <a:r>
              <a:rPr lang="es-ES" dirty="0" smtClean="0">
                <a:hlinkClick r:id="rId5" tooltip="Cuentos interactivos para niños"/>
              </a:rPr>
              <a:t>Cuentos interactivos para niños</a:t>
            </a:r>
            <a:endParaRPr lang="es-ES" dirty="0" smtClean="0"/>
          </a:p>
          <a:p>
            <a:r>
              <a:rPr lang="es-ES" dirty="0" smtClean="0">
                <a:hlinkClick r:id="rId6" tooltip="Comprensión oral y escrita"/>
              </a:rPr>
              <a:t>Comprensión oral y escrita</a:t>
            </a:r>
            <a:endParaRPr lang="es-ES" dirty="0" smtClean="0"/>
          </a:p>
          <a:p>
            <a:r>
              <a:rPr lang="es-ES" dirty="0" err="1" smtClean="0">
                <a:hlinkClick r:id="rId7" tooltip="Tips ortográficos"/>
              </a:rPr>
              <a:t>Tips</a:t>
            </a:r>
            <a:r>
              <a:rPr lang="es-ES" dirty="0" smtClean="0">
                <a:hlinkClick r:id="rId7" tooltip="Tips ortográficos"/>
              </a:rPr>
              <a:t> ortográficos</a:t>
            </a:r>
            <a:endParaRPr lang="es-ES" dirty="0" smtClean="0"/>
          </a:p>
          <a:p>
            <a:r>
              <a:rPr lang="es-ES" dirty="0" smtClean="0"/>
              <a:t/>
            </a:r>
            <a:br>
              <a:rPr lang="es-ES" dirty="0" smtClean="0"/>
            </a:br>
            <a:r>
              <a:rPr lang="es-ES" b="1" dirty="0" smtClean="0"/>
              <a:t>Ámbito 3: Aprender a colaborar, a convivir y a construir el conocimiento con los otros.</a:t>
            </a:r>
            <a:r>
              <a:rPr lang="es-ES" dirty="0" smtClean="0"/>
              <a:t/>
            </a:r>
            <a:br>
              <a:rPr lang="es-ES" dirty="0" smtClean="0"/>
            </a:br>
            <a:endParaRPr lang="es-ES" dirty="0" smtClean="0"/>
          </a:p>
          <a:p>
            <a:r>
              <a:rPr lang="es-ES" dirty="0" smtClean="0">
                <a:hlinkClick r:id="rId8" tooltip="resolucion de conflictos en el aula"/>
              </a:rPr>
              <a:t>Simulador: Resolución de conflictos en el aula de educación inicial</a:t>
            </a:r>
            <a:r>
              <a:rPr lang="es-ES" dirty="0" smtClean="0"/>
              <a:t> (formación docente) </a:t>
            </a:r>
          </a:p>
          <a:p>
            <a:r>
              <a:rPr lang="es-ES" dirty="0" smtClean="0">
                <a:hlinkClick r:id="rId9" tooltip="El caso de Juan, el niño triqui"/>
              </a:rPr>
              <a:t>El caso de Juan el niño </a:t>
            </a:r>
            <a:r>
              <a:rPr lang="es-ES" dirty="0" err="1" smtClean="0">
                <a:hlinkClick r:id="rId9" tooltip="El caso de Juan, el niño triqui"/>
              </a:rPr>
              <a:t>triqui</a:t>
            </a:r>
            <a:r>
              <a:rPr lang="es-ES" dirty="0" smtClean="0"/>
              <a:t>, método de casos para la educación intercultural en el nivel preescolar</a:t>
            </a:r>
          </a:p>
          <a:p>
            <a:r>
              <a:rPr lang="es-ES" dirty="0" smtClean="0"/>
              <a:t>Caso </a:t>
            </a:r>
            <a:r>
              <a:rPr lang="es-ES" dirty="0" err="1" smtClean="0"/>
              <a:t>bullying</a:t>
            </a:r>
            <a:r>
              <a:rPr lang="es-ES" dirty="0" smtClean="0"/>
              <a:t>: </a:t>
            </a:r>
            <a:r>
              <a:rPr lang="es-ES" dirty="0" smtClean="0">
                <a:hlinkClick r:id="rId10" tooltip="Ignacio no tiene amigos"/>
              </a:rPr>
              <a:t>Ignacio no tiene amigos</a:t>
            </a:r>
            <a:endParaRPr lang="es-ES" dirty="0" smtClean="0"/>
          </a:p>
          <a:p>
            <a:r>
              <a:rPr lang="es-ES" dirty="0" smtClean="0"/>
              <a:t/>
            </a:r>
            <a:br>
              <a:rPr lang="es-ES" dirty="0" smtClean="0"/>
            </a:br>
            <a:r>
              <a:rPr lang="es-ES" b="1" dirty="0" smtClean="0"/>
              <a:t>Ámbito 4: Aprender nuevos motivos para aprender y a </a:t>
            </a:r>
            <a:r>
              <a:rPr lang="es-ES" b="1" dirty="0" err="1" smtClean="0"/>
              <a:t>autorregular</a:t>
            </a:r>
            <a:r>
              <a:rPr lang="es-ES" b="1" dirty="0" smtClean="0"/>
              <a:t> el propio aprendizaje.</a:t>
            </a:r>
            <a:r>
              <a:rPr lang="es-ES" dirty="0" smtClean="0"/>
              <a:t/>
            </a:r>
            <a:br>
              <a:rPr lang="es-ES" dirty="0" smtClean="0"/>
            </a:br>
            <a:endParaRPr lang="es-ES" dirty="0" smtClean="0"/>
          </a:p>
          <a:p>
            <a:r>
              <a:rPr lang="es-ES" dirty="0" err="1" smtClean="0">
                <a:hlinkClick r:id="rId11" tooltip="tastam"/>
              </a:rPr>
              <a:t>Tasta'm</a:t>
            </a:r>
            <a:r>
              <a:rPr lang="es-ES" dirty="0" smtClean="0">
                <a:hlinkClick r:id="rId11" tooltip="tastam"/>
              </a:rPr>
              <a:t>! - Portal Web educativo</a:t>
            </a:r>
            <a:endParaRPr lang="es-ES" dirty="0" smtClean="0"/>
          </a:p>
          <a:p>
            <a:r>
              <a:rPr lang="es-ES" dirty="0" smtClean="0">
                <a:hlinkClick r:id="rId12" tooltip="Brujula didáctica"/>
              </a:rPr>
              <a:t>Brújula didáctica</a:t>
            </a:r>
            <a:endParaRPr lang="es-ES" dirty="0" smtClean="0"/>
          </a:p>
          <a:p>
            <a:r>
              <a:rPr lang="es-ES" dirty="0" smtClean="0"/>
              <a:t/>
            </a:r>
            <a:br>
              <a:rPr lang="es-ES" dirty="0" smtClean="0"/>
            </a:br>
            <a:r>
              <a:rPr lang="es-ES" b="1" dirty="0" smtClean="0"/>
              <a:t>Ámbito 5: Aprender a aprender con apoyo de Internet y otras tecnologías de la información y comunicación.</a:t>
            </a:r>
            <a:r>
              <a:rPr lang="es-ES" dirty="0" smtClean="0"/>
              <a:t/>
            </a:r>
            <a:br>
              <a:rPr lang="es-ES" dirty="0" smtClean="0"/>
            </a:br>
            <a:endParaRPr lang="es-ES" dirty="0" smtClean="0"/>
          </a:p>
          <a:p>
            <a:r>
              <a:rPr lang="es-ES" dirty="0" smtClean="0">
                <a:hlinkClick r:id="rId13" tooltip="la SEP para los niños"/>
              </a:rPr>
              <a:t>La SEP para los niños</a:t>
            </a:r>
            <a:endParaRPr lang="es-ES" dirty="0" smtClean="0"/>
          </a:p>
          <a:p>
            <a:r>
              <a:rPr lang="es-ES" dirty="0" smtClean="0">
                <a:hlinkClick r:id="rId14" tooltip="las TIC para los peques"/>
              </a:rPr>
              <a:t>Las TIC para peques</a:t>
            </a:r>
            <a:endParaRPr lang="es-ES" dirty="0" smtClean="0"/>
          </a:p>
          <a:p>
            <a:r>
              <a:rPr lang="es-ES" dirty="0" err="1" smtClean="0">
                <a:hlinkClick r:id="rId15" tooltip="curiosikid"/>
              </a:rPr>
              <a:t>Curiosikid</a:t>
            </a:r>
            <a:endParaRPr lang="es-ES" dirty="0" smtClean="0"/>
          </a:p>
          <a:p>
            <a:r>
              <a:rPr lang="es-ES" dirty="0" smtClean="0">
                <a:hlinkClick r:id="rId16" tooltip="Alto a los desastres"/>
              </a:rPr>
              <a:t>Alto a los desastres</a:t>
            </a:r>
            <a:r>
              <a:rPr lang="es-ES" dirty="0" smtClean="0"/>
              <a:t>. Juego de simulación para prevenir desastres de las Naciones Unidas</a:t>
            </a:r>
          </a:p>
          <a:p>
            <a:r>
              <a:rPr lang="es-ES" dirty="0" smtClean="0">
                <a:hlinkClick r:id="rId17" tooltip="Habilidades digitales para todos"/>
              </a:rPr>
              <a:t>Habilidades digitales para todos</a:t>
            </a:r>
            <a:r>
              <a:rPr lang="es-ES" dirty="0" smtClean="0"/>
              <a:t> (SEP, México)</a:t>
            </a:r>
          </a:p>
          <a:p>
            <a:r>
              <a:rPr lang="es-ES" dirty="0" err="1" smtClean="0">
                <a:hlinkClick r:id="rId18" tooltip="Ciberhábitat"/>
              </a:rPr>
              <a:t>Ciberhábitat</a:t>
            </a:r>
            <a:r>
              <a:rPr lang="es-ES" dirty="0" smtClean="0">
                <a:hlinkClick r:id="rId18" tooltip="Ciberhábitat"/>
              </a:rPr>
              <a:t>. Ciudad de la Informática</a:t>
            </a:r>
            <a:r>
              <a:rPr lang="es-ES" dirty="0" smtClean="0"/>
              <a:t>. Sección juegos sobre México</a:t>
            </a:r>
          </a:p>
          <a:p>
            <a:endParaRPr lang="es-MX"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14356"/>
            <a:ext cx="8229600" cy="5610244"/>
          </a:xfrm>
        </p:spPr>
        <p:txBody>
          <a:bodyPr>
            <a:normAutofit fontScale="70000" lnSpcReduction="20000"/>
          </a:bodyPr>
          <a:lstStyle/>
          <a:p>
            <a:pPr>
              <a:buNone/>
            </a:pPr>
            <a:r>
              <a:rPr lang="es-ES" dirty="0" smtClean="0"/>
              <a:t>SITUACION DIDÁCTICA 3 </a:t>
            </a:r>
          </a:p>
          <a:p>
            <a:pPr>
              <a:buNone/>
            </a:pPr>
            <a:r>
              <a:rPr lang="es-ES" dirty="0" smtClean="0"/>
              <a:t>Se requiere que se proceda a la detección de materiales, propuestas y sitios web para la realización de esta actividad, como referente, se sugieren los siguientes:</a:t>
            </a:r>
            <a:br>
              <a:rPr lang="es-ES" dirty="0" smtClean="0"/>
            </a:br>
            <a:r>
              <a:rPr lang="es-ES" dirty="0" smtClean="0"/>
              <a:t/>
            </a:r>
            <a:br>
              <a:rPr lang="es-ES" dirty="0" smtClean="0"/>
            </a:br>
            <a:r>
              <a:rPr lang="es-ES" b="1" dirty="0" smtClean="0"/>
              <a:t>Sitios web</a:t>
            </a:r>
            <a:r>
              <a:rPr lang="es-ES" dirty="0" smtClean="0"/>
              <a:t/>
            </a:r>
            <a:br>
              <a:rPr lang="es-ES" dirty="0" smtClean="0"/>
            </a:br>
            <a:endParaRPr lang="es-ES" dirty="0" smtClean="0"/>
          </a:p>
          <a:p>
            <a:r>
              <a:rPr lang="es-ES" dirty="0" smtClean="0">
                <a:hlinkClick r:id="rId2" tooltip="77 maneras de aprender mas rápido"/>
              </a:rPr>
              <a:t>77 maneras de aprender más rápido, más a fondo, y mejor!</a:t>
            </a:r>
            <a:endParaRPr lang="es-ES" dirty="0" smtClean="0"/>
          </a:p>
          <a:p>
            <a:r>
              <a:rPr lang="es-ES" dirty="0" smtClean="0">
                <a:hlinkClick r:id="rId3" tooltip="aumenta tu memoria"/>
              </a:rPr>
              <a:t>Aumenta tu memoria</a:t>
            </a:r>
            <a:r>
              <a:rPr lang="es-ES" dirty="0" smtClean="0"/>
              <a:t> </a:t>
            </a:r>
          </a:p>
          <a:p>
            <a:r>
              <a:rPr lang="es-ES" dirty="0" smtClean="0">
                <a:hlinkClick r:id="rId4" tooltip="Estudia y apréndete todo"/>
              </a:rPr>
              <a:t>¡Estudia y apréndete todo!</a:t>
            </a:r>
            <a:endParaRPr lang="es-ES" dirty="0" smtClean="0"/>
          </a:p>
          <a:p>
            <a:r>
              <a:rPr lang="es-ES" dirty="0" smtClean="0">
                <a:hlinkClick r:id="rId5" tooltip="gimnasia cerebral"/>
              </a:rPr>
              <a:t>Gimnasia Cerebral</a:t>
            </a:r>
            <a:endParaRPr lang="es-ES" dirty="0" smtClean="0"/>
          </a:p>
          <a:p>
            <a:r>
              <a:rPr lang="es-ES" dirty="0" smtClean="0">
                <a:hlinkClick r:id="rId6" tooltip="aprendizaje acelerado"/>
              </a:rPr>
              <a:t>Aprendizaje acelerado</a:t>
            </a:r>
            <a:endParaRPr lang="es-ES" dirty="0" smtClean="0"/>
          </a:p>
          <a:p>
            <a:r>
              <a:rPr lang="es-ES" dirty="0" smtClean="0">
                <a:hlinkClick r:id="rId7" tooltip="Fundación entiende mas logra mas"/>
              </a:rPr>
              <a:t>Fundación Entiende más logra más</a:t>
            </a:r>
            <a:r>
              <a:rPr lang="es-ES" dirty="0" smtClean="0"/>
              <a:t/>
            </a:r>
            <a:br>
              <a:rPr lang="es-ES" dirty="0" smtClean="0"/>
            </a:br>
            <a:endParaRPr lang="es-ES" dirty="0" smtClean="0"/>
          </a:p>
          <a:p>
            <a:r>
              <a:rPr lang="es-ES" dirty="0" smtClean="0"/>
              <a:t/>
            </a:r>
            <a:br>
              <a:rPr lang="es-ES" dirty="0" smtClean="0"/>
            </a:br>
            <a:r>
              <a:rPr lang="es-ES" b="1" dirty="0" smtClean="0"/>
              <a:t>Lecturas</a:t>
            </a:r>
            <a:r>
              <a:rPr lang="es-ES" dirty="0" smtClean="0"/>
              <a:t/>
            </a:r>
            <a:br>
              <a:rPr lang="es-ES" dirty="0" smtClean="0"/>
            </a:br>
            <a:endParaRPr lang="es-ES" dirty="0" smtClean="0"/>
          </a:p>
          <a:p>
            <a:r>
              <a:rPr lang="es-ES" dirty="0" smtClean="0"/>
              <a:t>Hernández, G. (2004, marzo). </a:t>
            </a:r>
            <a:r>
              <a:rPr lang="es-ES" dirty="0" smtClean="0">
                <a:hlinkClick r:id="rId8" tooltip="Acelerar el aprendizaje"/>
              </a:rPr>
              <a:t>¿Acelerar el aprendizaje? Un problema mal planteado e ingenuamente resuelto</a:t>
            </a:r>
            <a:r>
              <a:rPr lang="es-ES" dirty="0" smtClean="0"/>
              <a:t>. Educación 2001, 106, 23-30.</a:t>
            </a:r>
          </a:p>
          <a:p>
            <a:r>
              <a:rPr lang="es-ES" dirty="0" smtClean="0"/>
              <a:t>Proal, J. P. (2011, octubre). </a:t>
            </a:r>
            <a:r>
              <a:rPr lang="es-ES" dirty="0" smtClean="0">
                <a:hlinkClick r:id="rId9" tooltip="Los dianéticos infiltran la educación pública"/>
              </a:rPr>
              <a:t>Los “</a:t>
            </a:r>
            <a:r>
              <a:rPr lang="es-ES" dirty="0" err="1" smtClean="0">
                <a:hlinkClick r:id="rId9" tooltip="Los dianéticos infiltran la educación pública"/>
              </a:rPr>
              <a:t>dianéticos</a:t>
            </a:r>
            <a:r>
              <a:rPr lang="es-ES" dirty="0" smtClean="0">
                <a:hlinkClick r:id="rId9" tooltip="Los dianéticos infiltran la educación pública"/>
              </a:rPr>
              <a:t>” infiltran la educación pública</a:t>
            </a:r>
            <a:r>
              <a:rPr lang="es-ES" dirty="0" smtClean="0"/>
              <a:t>. Proceso, 1822, 32-34.</a:t>
            </a:r>
          </a:p>
          <a:p>
            <a:endParaRPr lang="es-MX"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57232"/>
            <a:ext cx="8229600" cy="5467368"/>
          </a:xfrm>
        </p:spPr>
        <p:txBody>
          <a:bodyPr>
            <a:normAutofit fontScale="77500" lnSpcReduction="20000"/>
          </a:bodyPr>
          <a:lstStyle/>
          <a:p>
            <a:pPr>
              <a:buNone/>
            </a:pPr>
            <a:r>
              <a:rPr lang="es-ES" dirty="0" smtClean="0"/>
              <a:t>SITUACIÓN DIDÁCTICA 4</a:t>
            </a:r>
          </a:p>
          <a:p>
            <a:pPr>
              <a:buNone/>
            </a:pPr>
            <a:r>
              <a:rPr lang="es-ES" dirty="0" smtClean="0"/>
              <a:t>En función del ámbito de intervención elegido y la problemática o necesidad detectada, se podrá recurrir selectivamente a los diversos materiales revisados a lo largo del curso y a otros que a juicio del docente y los participantes sean de interés.</a:t>
            </a:r>
          </a:p>
          <a:p>
            <a:pPr>
              <a:buNone/>
            </a:pPr>
            <a:r>
              <a:rPr lang="es-ES" dirty="0" smtClean="0"/>
              <a:t>Para conformar la esquema metodológico de la propuesta de intervención, se puede recurrir a la </a:t>
            </a:r>
            <a:r>
              <a:rPr lang="es-ES" dirty="0" smtClean="0">
                <a:hlinkClick r:id="rId2" tooltip="Estrategia 10 preguntas"/>
              </a:rPr>
              <a:t>estrategia de las 10 preguntas de </a:t>
            </a:r>
            <a:r>
              <a:rPr lang="es-ES" dirty="0" err="1" smtClean="0">
                <a:hlinkClick r:id="rId2" tooltip="Estrategia 10 preguntas"/>
              </a:rPr>
              <a:t>Ander-Egg</a:t>
            </a:r>
            <a:r>
              <a:rPr lang="es-ES" dirty="0" smtClean="0">
                <a:hlinkClick r:id="rId2" tooltip="Estrategia 10 preguntas"/>
              </a:rPr>
              <a:t> y Aguilar</a:t>
            </a:r>
            <a:r>
              <a:rPr lang="es-ES" dirty="0" smtClean="0"/>
              <a:t> que ya han empleado en el módulo 4 del curso de primer semestre “Psicología del desarrollo infantil (0-12 años).</a:t>
            </a:r>
            <a:br>
              <a:rPr lang="es-ES" dirty="0" smtClean="0"/>
            </a:br>
            <a:r>
              <a:rPr lang="es-ES" dirty="0" smtClean="0"/>
              <a:t/>
            </a:r>
            <a:br>
              <a:rPr lang="es-ES" dirty="0" smtClean="0"/>
            </a:br>
            <a:endParaRPr lang="es-ES" dirty="0" smtClean="0"/>
          </a:p>
          <a:p>
            <a:r>
              <a:rPr lang="es-ES" dirty="0" err="1" smtClean="0"/>
              <a:t>Ander</a:t>
            </a:r>
            <a:r>
              <a:rPr lang="es-ES" dirty="0" smtClean="0"/>
              <a:t> </a:t>
            </a:r>
            <a:r>
              <a:rPr lang="es-ES" dirty="0" err="1" smtClean="0"/>
              <a:t>Egg</a:t>
            </a:r>
            <a:r>
              <a:rPr lang="es-ES" dirty="0" smtClean="0"/>
              <a:t>, E. y Aguilar, M.J. (1998). Cómo elaborar un proyecto. Guía para diseñar proyectos sociales y culturales. Buenos Aires: Lumen/</a:t>
            </a:r>
            <a:r>
              <a:rPr lang="es-ES" dirty="0" err="1" smtClean="0"/>
              <a:t>Humanitas</a:t>
            </a:r>
            <a:r>
              <a:rPr lang="es-ES" dirty="0" smtClean="0"/>
              <a:t>, 14ª edición.</a:t>
            </a:r>
          </a:p>
          <a:p>
            <a:r>
              <a:rPr lang="es-ES" dirty="0" smtClean="0"/>
              <a:t>El docente a cargo del grupo apoyará a los participantes en la elaboración del esquema del proyecto y en la conducción del mismo, pudiendo acordar de manera conjunta la estructura, enfoques teóricos y modelos de intervención en el aprendizaje más convenientes en función de la problemática, población y escenario de interés. Se sugiere que el proyecto se desarrolle de manera colaborativa (equipos de 4-5 participantes).</a:t>
            </a:r>
          </a:p>
          <a:p>
            <a:endParaRPr lang="es-MX"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28596" y="428604"/>
            <a:ext cx="7851648" cy="857256"/>
          </a:xfrm>
        </p:spPr>
        <p:txBody>
          <a:bodyPr>
            <a:normAutofit/>
          </a:bodyPr>
          <a:lstStyle/>
          <a:p>
            <a:pPr algn="ctr"/>
            <a:r>
              <a:rPr lang="es-ES" sz="4800" dirty="0" smtClean="0"/>
              <a:t>Sugerencias de evaluación</a:t>
            </a:r>
            <a:endParaRPr lang="es-MX" sz="4800" dirty="0"/>
          </a:p>
        </p:txBody>
      </p:sp>
      <p:sp>
        <p:nvSpPr>
          <p:cNvPr id="3" name="2 Subtítulo"/>
          <p:cNvSpPr>
            <a:spLocks noGrp="1"/>
          </p:cNvSpPr>
          <p:nvPr>
            <p:ph type="subTitle" idx="1"/>
          </p:nvPr>
        </p:nvSpPr>
        <p:spPr>
          <a:xfrm>
            <a:off x="533400" y="1428736"/>
            <a:ext cx="7854696" cy="4857784"/>
          </a:xfrm>
        </p:spPr>
        <p:txBody>
          <a:bodyPr>
            <a:normAutofit fontScale="92500" lnSpcReduction="20000"/>
          </a:bodyPr>
          <a:lstStyle/>
          <a:p>
            <a:pPr algn="just"/>
            <a:r>
              <a:rPr lang="es-ES" dirty="0" smtClean="0"/>
              <a:t/>
            </a:r>
            <a:br>
              <a:rPr lang="es-ES" dirty="0" smtClean="0"/>
            </a:br>
            <a:r>
              <a:rPr lang="es-ES" dirty="0" smtClean="0"/>
              <a:t>Dado el enfoque y propósitos formativos del curso, se tiene contemplada la realización de un </a:t>
            </a:r>
            <a:r>
              <a:rPr lang="es-ES" i="1" dirty="0" smtClean="0"/>
              <a:t>portafolio de aprendizaje </a:t>
            </a:r>
            <a:r>
              <a:rPr lang="es-ES" dirty="0" smtClean="0"/>
              <a:t>que se conformará con las producciones académicas más relevantes realizadas durante el curso, las cuales constituirán las distintas evidencias de aprendizaje generadas en cada unidad. </a:t>
            </a:r>
          </a:p>
          <a:p>
            <a:pPr algn="just"/>
            <a:r>
              <a:rPr lang="es-ES" dirty="0" smtClean="0"/>
              <a:t>Se trabajará desde un enfoque de evaluación auténtica, en donde se valorarán las producciones del estudiante, pero asimismo sus reflexiones y aportes al proceso de construcción de conocimiento y colaboración con sus pares, y se dará un peso importante a la autoevaluación, la participación y compromiso, así como al logro de las estrategias académicas y digitales previstas.</a:t>
            </a:r>
            <a:br>
              <a:rPr lang="es-ES" dirty="0" smtClean="0"/>
            </a:br>
            <a:r>
              <a:rPr lang="es-ES" dirty="0" smtClean="0"/>
              <a:t/>
            </a:r>
            <a:br>
              <a:rPr lang="es-ES" dirty="0" smtClean="0"/>
            </a:br>
            <a:r>
              <a:rPr lang="es-ES" dirty="0" smtClean="0"/>
              <a:t>.</a:t>
            </a:r>
          </a:p>
          <a:p>
            <a:pPr algn="just"/>
            <a:endParaRPr lang="es-MX"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dirty="0" smtClean="0">
                <a:solidFill>
                  <a:schemeClr val="bg1"/>
                </a:solidFill>
              </a:rPr>
              <a:t>ENFOQUE</a:t>
            </a:r>
            <a:r>
              <a:rPr lang="es-MX" sz="5600" b="1" dirty="0" smtClean="0">
                <a:solidFill>
                  <a:prstClr val="black"/>
                </a:solidFill>
                <a:effectLst>
                  <a:outerShdw blurRad="38100" dist="25400" dir="5400000" algn="tl" rotWithShape="0">
                    <a:srgbClr val="000000">
                      <a:alpha val="43000"/>
                    </a:srgbClr>
                  </a:outerShdw>
                </a:effectLst>
              </a:rPr>
              <a:t>ENFOQUE</a:t>
            </a:r>
            <a:endParaRPr lang="es-MX" dirty="0"/>
          </a:p>
        </p:txBody>
      </p:sp>
      <p:sp>
        <p:nvSpPr>
          <p:cNvPr id="3" name="2 Marcador de contenido"/>
          <p:cNvSpPr>
            <a:spLocks noGrp="1"/>
          </p:cNvSpPr>
          <p:nvPr>
            <p:ph idx="1"/>
          </p:nvPr>
        </p:nvSpPr>
        <p:spPr/>
        <p:txBody>
          <a:bodyPr/>
          <a:lstStyle/>
          <a:p>
            <a:pPr algn="just">
              <a:buNone/>
            </a:pPr>
            <a:r>
              <a:rPr lang="es-ES" sz="2800" dirty="0" smtClean="0"/>
              <a:t>El profesor, como agente mediador de los procesos que conducen a los estudiantes a la construcción del conocimiento y a la adquisición de las capacidades mencionadas, requiere no sólo dominar éstas, sino apropiarse de nuevas competencias para enseñar y cambiar sus propias concepciones en torno a lo significa aprender en contextos escolares.</a:t>
            </a:r>
          </a:p>
          <a:p>
            <a:pPr>
              <a:buNone/>
            </a:pPr>
            <a:endParaRPr lang="es-MX"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Sugerencias de evaluación</a:t>
            </a:r>
            <a:endParaRPr lang="es-MX" dirty="0"/>
          </a:p>
        </p:txBody>
      </p:sp>
      <p:sp>
        <p:nvSpPr>
          <p:cNvPr id="3" name="2 Marcador de contenido"/>
          <p:cNvSpPr>
            <a:spLocks noGrp="1"/>
          </p:cNvSpPr>
          <p:nvPr>
            <p:ph idx="1"/>
          </p:nvPr>
        </p:nvSpPr>
        <p:spPr/>
        <p:txBody>
          <a:bodyPr>
            <a:normAutofit fontScale="92500" lnSpcReduction="20000"/>
          </a:bodyPr>
          <a:lstStyle/>
          <a:p>
            <a:r>
              <a:rPr lang="es-ES" dirty="0" smtClean="0"/>
              <a:t>Para apoyar tanto el diseño o modelado de las producciones académicas y para proceder a la evaluación de las evidencias de aprendizaje, se utilizarán diversos formatos e instrumentos específicos de reflexión y evaluación, incluyendo diversas rúbricas o matrices de verificación, pautas de seguimiento y bitácoras de reflexión de los aprendizajes logrados. </a:t>
            </a:r>
          </a:p>
          <a:p>
            <a:r>
              <a:rPr lang="es-ES" dirty="0" smtClean="0"/>
              <a:t>Se valorarán tanto los productos generados como los procesos y se tomará como un referente importante la autoevaluación del estudiante de su trabajo, implicación y producciones, la reflexión sobre los aprendizajes logrados y en las actividades de índole colaborativa, se articulará la </a:t>
            </a:r>
            <a:r>
              <a:rPr lang="es-ES" dirty="0" err="1" smtClean="0"/>
              <a:t>coevaluación</a:t>
            </a:r>
            <a:r>
              <a:rPr lang="es-ES" dirty="0" smtClean="0"/>
              <a:t> entre pares. </a:t>
            </a:r>
            <a:endParaRPr lang="es-MX"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Sugerencias de evaluación</a:t>
            </a:r>
            <a:endParaRPr lang="es-MX" dirty="0"/>
          </a:p>
        </p:txBody>
      </p:sp>
      <p:sp>
        <p:nvSpPr>
          <p:cNvPr id="3" name="2 Marcador de contenido"/>
          <p:cNvSpPr>
            <a:spLocks noGrp="1"/>
          </p:cNvSpPr>
          <p:nvPr>
            <p:ph idx="1"/>
          </p:nvPr>
        </p:nvSpPr>
        <p:spPr>
          <a:xfrm>
            <a:off x="457200" y="2857496"/>
            <a:ext cx="8229600" cy="3467104"/>
          </a:xfrm>
        </p:spPr>
        <p:txBody>
          <a:bodyPr/>
          <a:lstStyle/>
          <a:p>
            <a:r>
              <a:rPr lang="es-ES" dirty="0" smtClean="0"/>
              <a:t>En cada unidad de aprendizaje se indicarán los criterios e instrumentos de evaluación pertinentes; no obstante, el docente y los participantes podrán ajustar, adaptar o cambiar los mismos, así como los materiales de trabajo, cuando ello sea pertinente</a:t>
            </a:r>
            <a:endParaRPr lang="es-MX"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71472" y="1785926"/>
            <a:ext cx="7816624" cy="4857784"/>
          </a:xfrm>
        </p:spPr>
        <p:txBody>
          <a:bodyPr>
            <a:normAutofit lnSpcReduction="10000"/>
          </a:bodyPr>
          <a:lstStyle/>
          <a:p>
            <a:pPr algn="just">
              <a:buFont typeface="Wingdings" pitchFamily="2" charset="2"/>
              <a:buChar char="v"/>
            </a:pPr>
            <a:r>
              <a:rPr lang="es-MX" dirty="0" smtClean="0"/>
              <a:t>    Exámenes</a:t>
            </a:r>
            <a:r>
              <a:rPr lang="es-MX" dirty="0" smtClean="0"/>
              <a:t>.                              30%                       </a:t>
            </a:r>
            <a:endParaRPr lang="es-MX" dirty="0" smtClean="0"/>
          </a:p>
          <a:p>
            <a:pPr algn="just">
              <a:buFont typeface="Wingdings" pitchFamily="2" charset="2"/>
              <a:buChar char="v"/>
            </a:pPr>
            <a:endParaRPr lang="es-MX" dirty="0" smtClean="0"/>
          </a:p>
          <a:p>
            <a:pPr algn="just">
              <a:buFont typeface="Wingdings" pitchFamily="2" charset="2"/>
              <a:buChar char="v"/>
            </a:pPr>
            <a:r>
              <a:rPr lang="es-MX" dirty="0" smtClean="0"/>
              <a:t>    Trabajos escritos </a:t>
            </a:r>
            <a:r>
              <a:rPr lang="es-MX" dirty="0" smtClean="0"/>
              <a:t>                    40%             </a:t>
            </a:r>
            <a:endParaRPr lang="es-MX" dirty="0" smtClean="0"/>
          </a:p>
          <a:p>
            <a:pPr algn="just">
              <a:buFont typeface="Wingdings" pitchFamily="2" charset="2"/>
              <a:buChar char="v"/>
            </a:pPr>
            <a:endParaRPr lang="es-MX" dirty="0" smtClean="0"/>
          </a:p>
          <a:p>
            <a:pPr algn="just">
              <a:buFont typeface="Wingdings" pitchFamily="2" charset="2"/>
              <a:buChar char="v"/>
            </a:pPr>
            <a:r>
              <a:rPr lang="es-MX" dirty="0" smtClean="0"/>
              <a:t>     Participaciones,         </a:t>
            </a:r>
          </a:p>
          <a:p>
            <a:pPr algn="just">
              <a:buFont typeface="Wingdings" pitchFamily="2" charset="2"/>
              <a:buChar char="v"/>
            </a:pPr>
            <a:r>
              <a:rPr lang="es-MX" dirty="0" smtClean="0"/>
              <a:t>    exposiciones  y </a:t>
            </a:r>
          </a:p>
          <a:p>
            <a:pPr algn="just"/>
            <a:r>
              <a:rPr lang="es-MX" dirty="0" smtClean="0"/>
              <a:t>          manejo de material </a:t>
            </a:r>
            <a:r>
              <a:rPr lang="es-MX" dirty="0" smtClean="0"/>
              <a:t>.             30%</a:t>
            </a:r>
            <a:endParaRPr lang="es-MX" dirty="0" smtClean="0"/>
          </a:p>
          <a:p>
            <a:pPr algn="just"/>
            <a:r>
              <a:rPr lang="es-MX" dirty="0" smtClean="0"/>
              <a:t>Producto final:  Elaboración de proyecto.</a:t>
            </a:r>
          </a:p>
          <a:p>
            <a:pPr algn="just"/>
            <a:r>
              <a:rPr lang="es-MX" dirty="0" smtClean="0"/>
              <a:t>Actividad de  cierre : presentación de proyecto.</a:t>
            </a:r>
          </a:p>
          <a:p>
            <a:pPr algn="just"/>
            <a:endParaRPr lang="es-MX" dirty="0" smtClean="0"/>
          </a:p>
          <a:p>
            <a:pPr algn="just"/>
            <a:r>
              <a:rPr lang="es-MX" dirty="0" smtClean="0"/>
              <a:t>  </a:t>
            </a:r>
            <a:endParaRPr lang="es-MX"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571472" y="705547"/>
          <a:ext cx="8072494" cy="5659662"/>
        </p:xfrm>
        <a:graphic>
          <a:graphicData uri="http://schemas.openxmlformats.org/drawingml/2006/table">
            <a:tbl>
              <a:tblPr firstRow="1" bandRow="1">
                <a:tableStyleId>{5C22544A-7EE6-4342-B048-85BDC9FD1C3A}</a:tableStyleId>
              </a:tblPr>
              <a:tblGrid>
                <a:gridCol w="851402"/>
                <a:gridCol w="4530261"/>
                <a:gridCol w="2690831"/>
              </a:tblGrid>
              <a:tr h="609455">
                <a:tc>
                  <a:txBody>
                    <a:bodyPr/>
                    <a:lstStyle/>
                    <a:p>
                      <a:endParaRPr lang="es-MX"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b="1" dirty="0" smtClean="0"/>
                        <a:t>Criterios de evaluación</a:t>
                      </a:r>
                      <a:endParaRPr lang="en-US" dirty="0" smtClean="0"/>
                    </a:p>
                    <a:p>
                      <a:endParaRPr lang="es-MX"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b="1" dirty="0" smtClean="0"/>
                        <a:t>Porcentaje</a:t>
                      </a:r>
                      <a:endParaRPr lang="en-US" dirty="0" smtClean="0"/>
                    </a:p>
                    <a:p>
                      <a:endParaRPr lang="es-MX" dirty="0"/>
                    </a:p>
                  </a:txBody>
                  <a:tcPr/>
                </a:tc>
              </a:tr>
              <a:tr h="1131847">
                <a:tc>
                  <a:txBody>
                    <a:bodyPr/>
                    <a:lstStyle/>
                    <a:p>
                      <a:r>
                        <a:rPr lang="es-MX" dirty="0" smtClean="0"/>
                        <a:t>1</a:t>
                      </a:r>
                      <a:endParaRPr lang="es-MX" dirty="0"/>
                    </a:p>
                  </a:txBody>
                  <a:tcPr/>
                </a:tc>
                <a:tc>
                  <a:txBody>
                    <a:bodyPr/>
                    <a:lstStyle/>
                    <a:p>
                      <a:r>
                        <a:rPr lang="es-MX" dirty="0" smtClean="0"/>
                        <a:t>Exámenes</a:t>
                      </a:r>
                    </a:p>
                    <a:p>
                      <a:r>
                        <a:rPr lang="es-MX" dirty="0" smtClean="0"/>
                        <a:t>1,2, y 3 examen parcial 10% y 20% institucional</a:t>
                      </a:r>
                    </a:p>
                    <a:p>
                      <a:r>
                        <a:rPr lang="es-MX" dirty="0" smtClean="0"/>
                        <a:t>portafolio</a:t>
                      </a:r>
                      <a:endParaRPr lang="es-MX" dirty="0"/>
                    </a:p>
                  </a:txBody>
                  <a:tcPr/>
                </a:tc>
                <a:tc>
                  <a:txBody>
                    <a:bodyPr/>
                    <a:lstStyle/>
                    <a:p>
                      <a:r>
                        <a:rPr lang="es-MX" dirty="0" smtClean="0"/>
                        <a:t>30%</a:t>
                      </a:r>
                      <a:endParaRPr lang="es-MX" dirty="0"/>
                    </a:p>
                  </a:txBody>
                  <a:tcPr/>
                </a:tc>
              </a:tr>
              <a:tr h="1915431">
                <a:tc>
                  <a:txBody>
                    <a:bodyPr/>
                    <a:lstStyle/>
                    <a:p>
                      <a:r>
                        <a:rPr lang="es-MX" dirty="0" smtClean="0"/>
                        <a:t>2</a:t>
                      </a:r>
                      <a:endParaRPr lang="es-MX" dirty="0"/>
                    </a:p>
                  </a:txBody>
                  <a:tcPr/>
                </a:tc>
                <a:tc>
                  <a:txBody>
                    <a:bodyPr/>
                    <a:lstStyle/>
                    <a:p>
                      <a:r>
                        <a:rPr lang="es-MX" dirty="0" smtClean="0"/>
                        <a:t>Trabajos escritos 1º 2º y 3º bimestre</a:t>
                      </a:r>
                    </a:p>
                    <a:p>
                      <a:r>
                        <a:rPr lang="es-MX" dirty="0" smtClean="0"/>
                        <a:t>Evidencias de aprendizaje 25%</a:t>
                      </a:r>
                    </a:p>
                    <a:p>
                      <a:r>
                        <a:rPr lang="es-MX" dirty="0" smtClean="0"/>
                        <a:t>Trabajos escritos 10%</a:t>
                      </a:r>
                    </a:p>
                    <a:p>
                      <a:r>
                        <a:rPr lang="es-MX" dirty="0" smtClean="0"/>
                        <a:t>Portafolio semestral 5%</a:t>
                      </a:r>
                      <a:endParaRPr lang="es-MX" dirty="0"/>
                    </a:p>
                  </a:txBody>
                  <a:tcPr/>
                </a:tc>
                <a:tc>
                  <a:txBody>
                    <a:bodyPr/>
                    <a:lstStyle/>
                    <a:p>
                      <a:r>
                        <a:rPr lang="es-MX" dirty="0" smtClean="0"/>
                        <a:t>40%</a:t>
                      </a:r>
                      <a:endParaRPr lang="es-MX" dirty="0"/>
                    </a:p>
                  </a:txBody>
                  <a:tcPr/>
                </a:tc>
              </a:tr>
              <a:tr h="1915431">
                <a:tc>
                  <a:txBody>
                    <a:bodyPr/>
                    <a:lstStyle/>
                    <a:p>
                      <a:r>
                        <a:rPr lang="es-MX" dirty="0" smtClean="0"/>
                        <a:t>3</a:t>
                      </a:r>
                      <a:endParaRPr lang="es-MX" dirty="0"/>
                    </a:p>
                  </a:txBody>
                  <a:tcPr/>
                </a:tc>
                <a:tc>
                  <a:txBody>
                    <a:bodyPr/>
                    <a:lstStyle/>
                    <a:p>
                      <a:r>
                        <a:rPr lang="es-MX" dirty="0" smtClean="0"/>
                        <a:t>Participaciones y manejo de </a:t>
                      </a:r>
                      <a:r>
                        <a:rPr lang="es-MX" baseline="0" dirty="0" smtClean="0"/>
                        <a:t>  material</a:t>
                      </a:r>
                    </a:p>
                    <a:p>
                      <a:r>
                        <a:rPr lang="es-MX" baseline="0" dirty="0" smtClean="0"/>
                        <a:t>Participaciones 10%</a:t>
                      </a:r>
                    </a:p>
                    <a:p>
                      <a:r>
                        <a:rPr lang="es-MX" baseline="0" dirty="0" smtClean="0"/>
                        <a:t>Exposiciones 10%</a:t>
                      </a:r>
                    </a:p>
                    <a:p>
                      <a:r>
                        <a:rPr lang="es-MX" baseline="0" dirty="0" smtClean="0"/>
                        <a:t>Manejo de material y tics 10%</a:t>
                      </a:r>
                    </a:p>
                    <a:p>
                      <a:endParaRPr lang="es-MX" dirty="0"/>
                    </a:p>
                  </a:txBody>
                  <a:tcPr/>
                </a:tc>
                <a:tc>
                  <a:txBody>
                    <a:bodyPr/>
                    <a:lstStyle/>
                    <a:p>
                      <a:r>
                        <a:rPr lang="es-MX" dirty="0" smtClean="0"/>
                        <a:t>30%</a:t>
                      </a:r>
                      <a:endParaRPr lang="es-MX" dirty="0"/>
                    </a:p>
                  </a:txBody>
                  <a:tcPr/>
                </a:tc>
              </a:tr>
            </a:tbl>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00034" y="1285860"/>
            <a:ext cx="7851648" cy="571504"/>
          </a:xfrm>
        </p:spPr>
        <p:txBody>
          <a:bodyPr>
            <a:normAutofit fontScale="90000"/>
          </a:bodyPr>
          <a:lstStyle/>
          <a:p>
            <a:pPr algn="ctr"/>
            <a:r>
              <a:rPr lang="es-MX" dirty="0" smtClean="0"/>
              <a:t>Visita a Jardines de Niños</a:t>
            </a:r>
            <a:endParaRPr lang="es-MX" dirty="0"/>
          </a:p>
        </p:txBody>
      </p:sp>
      <p:sp>
        <p:nvSpPr>
          <p:cNvPr id="3" name="2 Subtítulo"/>
          <p:cNvSpPr>
            <a:spLocks noGrp="1"/>
          </p:cNvSpPr>
          <p:nvPr>
            <p:ph type="subTitle" idx="1"/>
          </p:nvPr>
        </p:nvSpPr>
        <p:spPr>
          <a:xfrm>
            <a:off x="571472" y="2714620"/>
            <a:ext cx="7854696" cy="2980896"/>
          </a:xfrm>
        </p:spPr>
        <p:txBody>
          <a:bodyPr/>
          <a:lstStyle/>
          <a:p>
            <a:pPr algn="just"/>
            <a:r>
              <a:rPr lang="es-MX" dirty="0" smtClean="0"/>
              <a:t> Calendarización  a partir de indicaciones en el curso de inducción por DEGESPE.</a:t>
            </a:r>
            <a:endParaRPr lang="es-MX"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214290"/>
            <a:ext cx="7851648" cy="1000132"/>
          </a:xfrm>
        </p:spPr>
        <p:txBody>
          <a:bodyPr>
            <a:normAutofit fontScale="90000"/>
          </a:bodyPr>
          <a:lstStyle/>
          <a:p>
            <a:pPr algn="ctr"/>
            <a:r>
              <a:rPr lang="es-MX" sz="4800" dirty="0" smtClean="0">
                <a:solidFill>
                  <a:srgbClr val="08B7BF"/>
                </a:solidFill>
              </a:rPr>
              <a:t>Reglamento y Acuerdos internos </a:t>
            </a:r>
            <a:endParaRPr lang="es-MX" sz="4800" dirty="0"/>
          </a:p>
        </p:txBody>
      </p:sp>
      <p:sp>
        <p:nvSpPr>
          <p:cNvPr id="3" name="2 Subtítulo"/>
          <p:cNvSpPr>
            <a:spLocks noGrp="1"/>
          </p:cNvSpPr>
          <p:nvPr>
            <p:ph type="subTitle" idx="1"/>
          </p:nvPr>
        </p:nvSpPr>
        <p:spPr>
          <a:xfrm>
            <a:off x="214282" y="1428736"/>
            <a:ext cx="8715436" cy="5000660"/>
          </a:xfrm>
        </p:spPr>
        <p:txBody>
          <a:bodyPr>
            <a:normAutofit fontScale="70000" lnSpcReduction="20000"/>
          </a:bodyPr>
          <a:lstStyle/>
          <a:p>
            <a:pPr algn="just">
              <a:buFont typeface="Wingdings" pitchFamily="2" charset="2"/>
              <a:buChar char="ü"/>
            </a:pPr>
            <a:r>
              <a:rPr lang="es-ES" sz="3100" dirty="0" smtClean="0"/>
              <a:t>Total de asistencias para acreditación  por bimestre</a:t>
            </a:r>
          </a:p>
          <a:p>
            <a:pPr algn="just"/>
            <a:r>
              <a:rPr lang="es-ES" sz="3100" dirty="0" smtClean="0"/>
              <a:t>       85% de acuerdo a la normatividad vigente.</a:t>
            </a:r>
          </a:p>
          <a:p>
            <a:pPr algn="just">
              <a:buFont typeface="Wingdings" pitchFamily="2" charset="2"/>
              <a:buChar char="ü"/>
            </a:pPr>
            <a:r>
              <a:rPr lang="es-ES" sz="3100" dirty="0" smtClean="0"/>
              <a:t>   Presentación de  evidencias de trabajo en el           cuaderno, así como los materiales y productos generados  materiales.</a:t>
            </a:r>
          </a:p>
          <a:p>
            <a:pPr algn="just">
              <a:buFont typeface="Wingdings" pitchFamily="2" charset="2"/>
              <a:buChar char="ü"/>
            </a:pPr>
            <a:r>
              <a:rPr lang="es-ES" sz="3100" dirty="0" smtClean="0"/>
              <a:t>La revisión se realiza con base a rúbricas .</a:t>
            </a:r>
          </a:p>
          <a:p>
            <a:pPr algn="just">
              <a:buFont typeface="Wingdings" pitchFamily="2" charset="2"/>
              <a:buChar char="ü"/>
            </a:pPr>
            <a:r>
              <a:rPr lang="es-ES" sz="3100" dirty="0" smtClean="0"/>
              <a:t>La permanencia en el aula a la hora de  las sesiones es imprescindible   por lo que no se permiten salidas constantes del salón.</a:t>
            </a:r>
          </a:p>
          <a:p>
            <a:pPr algn="just">
              <a:buFont typeface="Wingdings" pitchFamily="2" charset="2"/>
              <a:buChar char="ü"/>
            </a:pPr>
            <a:r>
              <a:rPr lang="es-ES" sz="3100" dirty="0" smtClean="0"/>
              <a:t>El uso de celulares solo para emergencias y de forma esporádica.</a:t>
            </a:r>
          </a:p>
          <a:p>
            <a:pPr algn="just">
              <a:buFont typeface="Wingdings" pitchFamily="2" charset="2"/>
              <a:buChar char="ü"/>
            </a:pPr>
            <a:r>
              <a:rPr lang="es-ES" sz="3100" dirty="0" smtClean="0"/>
              <a:t>El uso de computadora personal se realizara solo si las actividades planteadas para la sesión lo ameritan.</a:t>
            </a:r>
          </a:p>
          <a:p>
            <a:pPr algn="just">
              <a:buFont typeface="Wingdings" pitchFamily="2" charset="2"/>
              <a:buChar char="ü"/>
            </a:pPr>
            <a:r>
              <a:rPr lang="es-ES" sz="3100" dirty="0" smtClean="0"/>
              <a:t>Las sesiones están planeadas para abordar las temáticas  de la materia , por lo que es necesario dedicar el tiempo para el trabajo programado , por ello se evitara realizar actividades correspondientes a otras materias de no ser así los cuadernos, trabajos etc. que no correspondan   se recogerán y se entregan al termino del bimestre. </a:t>
            </a:r>
          </a:p>
          <a:p>
            <a:endParaRPr lang="es-MX"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214282" y="1214422"/>
            <a:ext cx="8715436" cy="5357850"/>
          </a:xfrm>
        </p:spPr>
        <p:txBody>
          <a:bodyPr>
            <a:normAutofit/>
          </a:bodyPr>
          <a:lstStyle/>
          <a:p>
            <a:pPr algn="just">
              <a:buFont typeface="Wingdings" pitchFamily="2" charset="2"/>
              <a:buChar char="ü"/>
            </a:pPr>
            <a:r>
              <a:rPr lang="es-MX" dirty="0" smtClean="0"/>
              <a:t>Es requisito para poder obtener la calificación  correspondiente una  actitud positiva,  propositiva y de respeto con todos los miembros de la comunidad escolar (docentes, compañeras, </a:t>
            </a:r>
            <a:r>
              <a:rPr lang="es-MX" dirty="0" err="1" smtClean="0"/>
              <a:t>etc</a:t>
            </a:r>
            <a:r>
              <a:rPr lang="es-MX" dirty="0" smtClean="0"/>
              <a:t>) de lo contrario la calificación en el bimestre correspondiente  será reprobatoria (5)</a:t>
            </a:r>
          </a:p>
          <a:p>
            <a:pPr algn="just">
              <a:buFont typeface="Wingdings" pitchFamily="2" charset="2"/>
              <a:buChar char="ü"/>
            </a:pPr>
            <a:r>
              <a:rPr lang="es-MX" dirty="0" smtClean="0"/>
              <a:t>Los maestros aplicadores de los exámenes  institucionales están facultados para suspender el proceso en el momento  o durante la sesión programada para tal fin si en su consideración se presentan anomalías que así lo ameriten quedando anulada la calificación y oportunidad para presentar el examen , la calificación automáticamente será de cero y esto se promediara en el período correspondiente..</a:t>
            </a:r>
          </a:p>
          <a:p>
            <a:endParaRPr lang="es-MX"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33400" y="1142984"/>
            <a:ext cx="8324880" cy="5286412"/>
          </a:xfrm>
        </p:spPr>
        <p:txBody>
          <a:bodyPr/>
          <a:lstStyle/>
          <a:p>
            <a:pPr algn="just">
              <a:buFont typeface="Wingdings" pitchFamily="2" charset="2"/>
              <a:buChar char="ü"/>
            </a:pPr>
            <a:r>
              <a:rPr lang="es-MX" dirty="0" smtClean="0"/>
              <a:t>Es requisito indispensable que para la optimización del tiempo y mejor desempeño  presentarse con las actividades previas(tareas, lecturas, actividades etc.) permitiendo con ello la participación, el dialogo e intercambio  durante las mismas .</a:t>
            </a:r>
          </a:p>
          <a:p>
            <a:pPr algn="just">
              <a:buFont typeface="Wingdings" pitchFamily="2" charset="2"/>
              <a:buChar char="ü"/>
            </a:pPr>
            <a:r>
              <a:rPr lang="es-MX" dirty="0" smtClean="0"/>
              <a:t>La entrega de productos se realizara en las fechas acordadas en la sesión y no habrá prorroga para ello, solo en casos excepcionales  y que ameriten consideración</a:t>
            </a:r>
          </a:p>
          <a:p>
            <a:pPr algn="just">
              <a:buFont typeface="Wingdings" pitchFamily="2" charset="2"/>
              <a:buChar char="ü"/>
            </a:pPr>
            <a:r>
              <a:rPr lang="es-MX" dirty="0" smtClean="0"/>
              <a:t>Todas las sugerencias, inconformidades y quejas se podrán discutir al interior del grupo y con la titular de la materia en un clima de respeto para la toma de acuerdos.</a:t>
            </a:r>
            <a:endParaRPr lang="es-MX"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sz="5600" b="1" dirty="0" smtClean="0">
                <a:solidFill>
                  <a:prstClr val="black"/>
                </a:solidFill>
                <a:effectLst>
                  <a:outerShdw blurRad="38100" dist="25400" dir="5400000" algn="tl" rotWithShape="0">
                    <a:srgbClr val="000000">
                      <a:alpha val="43000"/>
                    </a:srgbClr>
                  </a:outerShdw>
                </a:effectLst>
              </a:rPr>
              <a:t>ENFOQUE</a:t>
            </a:r>
            <a:endParaRPr lang="es-MX" dirty="0"/>
          </a:p>
        </p:txBody>
      </p:sp>
      <p:sp>
        <p:nvSpPr>
          <p:cNvPr id="3" name="2 Marcador de contenido"/>
          <p:cNvSpPr>
            <a:spLocks noGrp="1"/>
          </p:cNvSpPr>
          <p:nvPr>
            <p:ph idx="1"/>
          </p:nvPr>
        </p:nvSpPr>
        <p:spPr/>
        <p:txBody>
          <a:bodyPr>
            <a:normAutofit fontScale="92500"/>
          </a:bodyPr>
          <a:lstStyle/>
          <a:p>
            <a:pPr algn="just"/>
            <a:endParaRPr lang="es-ES" sz="2800" dirty="0" smtClean="0"/>
          </a:p>
          <a:p>
            <a:pPr algn="just">
              <a:buNone/>
            </a:pPr>
            <a:r>
              <a:rPr lang="es-ES" sz="2800" dirty="0" smtClean="0"/>
              <a:t>No obstante, los problemas o dificultades que enfrentan los alumnos estudiantes de educación preescolar y primaria para apropiarse del conocimiento en el sentido antes mencionado prevalecen, o aún más, se acentúan en una escuela que como institución   privilegia el paradigma centrado en la enseñanza repetitiva, de corte </a:t>
            </a:r>
            <a:r>
              <a:rPr lang="es-ES" sz="2800" dirty="0" err="1" smtClean="0"/>
              <a:t>transmisivo</a:t>
            </a:r>
            <a:r>
              <a:rPr lang="es-ES" sz="2800" dirty="0" smtClean="0"/>
              <a:t>-receptivo, que prioriza la adquisición de información declarativa, inerte y descontextualizada.</a:t>
            </a:r>
            <a:endParaRPr lang="es-MX"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28596" y="928670"/>
            <a:ext cx="7851648" cy="1128706"/>
          </a:xfrm>
        </p:spPr>
        <p:txBody>
          <a:bodyPr/>
          <a:lstStyle/>
          <a:p>
            <a:r>
              <a:rPr lang="es-MX" dirty="0" smtClean="0"/>
              <a:t>Propósitos del Curso </a:t>
            </a:r>
            <a:endParaRPr lang="es-MX" dirty="0"/>
          </a:p>
        </p:txBody>
      </p:sp>
      <p:sp>
        <p:nvSpPr>
          <p:cNvPr id="3" name="2 Subtítulo"/>
          <p:cNvSpPr>
            <a:spLocks noGrp="1"/>
          </p:cNvSpPr>
          <p:nvPr>
            <p:ph type="subTitle" idx="1"/>
          </p:nvPr>
        </p:nvSpPr>
        <p:spPr>
          <a:xfrm>
            <a:off x="533400" y="2357430"/>
            <a:ext cx="8110566" cy="4286280"/>
          </a:xfrm>
        </p:spPr>
        <p:txBody>
          <a:bodyPr>
            <a:normAutofit/>
          </a:bodyPr>
          <a:lstStyle/>
          <a:p>
            <a:pPr algn="just"/>
            <a:r>
              <a:rPr lang="es-ES" dirty="0" smtClean="0"/>
              <a:t>1. Identificar y analizar las ideas implícitas de los docentes y estudiantes de las Escuelas Normales en torno a ¿qué es el aprendizaje y cómo se aprende?, a fin de tematizar explícitamente dichas concepciones, contrastarlas con las explicaciones o modelos reportados por la investigación y asumir una postura crítica que les permita transferir este conocimiento a las prácticas e interacciones pedagógicas en sus contextos de influencia.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33400" y="1142984"/>
            <a:ext cx="7854696" cy="5286412"/>
          </a:xfrm>
        </p:spPr>
        <p:txBody>
          <a:bodyPr>
            <a:normAutofit fontScale="85000" lnSpcReduction="20000"/>
          </a:bodyPr>
          <a:lstStyle/>
          <a:p>
            <a:pPr algn="just"/>
            <a:r>
              <a:rPr lang="es-ES" sz="2800" dirty="0" smtClean="0"/>
              <a:t>2. Desarrollar una actitud crítica y una toma de postura en relación con los saberes, valores y prácticas que promueven la escuela como institución social en torno al proceso de aprendizaje escolar de los alumnos, valorando especialmente el papel del docente como agente fundamental en la adquisición de formas de aprender más significativas, complejas, estratégicas y colaborativas, a la par que más ajustadas a las necesidades y diversidad de intereses y capacidades de éstos...</a:t>
            </a:r>
          </a:p>
          <a:p>
            <a:pPr algn="just"/>
            <a:endParaRPr lang="es-ES" sz="2800" dirty="0" smtClean="0"/>
          </a:p>
          <a:p>
            <a:pPr algn="just"/>
            <a:r>
              <a:rPr lang="es-ES" sz="2800" dirty="0" smtClean="0"/>
              <a:t>3. Valorar la influencia de los factores más relevantes propios de diversos contextos en los que ocurre el proceso educativo en las instituciones escolares y con base en ello, detectar las necesidades y problemas referidos a los procesos de aprendizaje de sus alumnos.</a:t>
            </a:r>
          </a:p>
          <a:p>
            <a:r>
              <a:rPr lang="es-ES" sz="2800" dirty="0" smtClean="0"/>
              <a:t>.</a:t>
            </a:r>
          </a:p>
          <a:p>
            <a:pPr algn="just"/>
            <a:endParaRPr lang="es-MX" sz="2800" dirty="0" smtClean="0"/>
          </a:p>
          <a:p>
            <a:pPr algn="just"/>
            <a:endParaRPr lang="es-MX" sz="28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3400" y="1371600"/>
            <a:ext cx="7851648" cy="4629168"/>
          </a:xfrm>
        </p:spPr>
        <p:txBody>
          <a:bodyPr>
            <a:normAutofit/>
          </a:bodyPr>
          <a:lstStyle/>
          <a:p>
            <a:pPr algn="just"/>
            <a:r>
              <a:rPr lang="es-ES" sz="6000" dirty="0" smtClean="0"/>
              <a:t/>
            </a:r>
            <a:br>
              <a:rPr lang="es-ES" sz="6000" dirty="0" smtClean="0"/>
            </a:br>
            <a:endParaRPr lang="es-MX" dirty="0"/>
          </a:p>
        </p:txBody>
      </p:sp>
      <p:sp>
        <p:nvSpPr>
          <p:cNvPr id="3" name="2 Rectángulo"/>
          <p:cNvSpPr/>
          <p:nvPr/>
        </p:nvSpPr>
        <p:spPr>
          <a:xfrm>
            <a:off x="357158" y="1785926"/>
            <a:ext cx="8572560" cy="5816977"/>
          </a:xfrm>
          <a:prstGeom prst="rect">
            <a:avLst/>
          </a:prstGeom>
        </p:spPr>
        <p:txBody>
          <a:bodyPr wrap="square">
            <a:spAutoFit/>
          </a:bodyPr>
          <a:lstStyle/>
          <a:p>
            <a:r>
              <a:rPr lang="es-ES" sz="2000" dirty="0" smtClean="0"/>
              <a:t>4. Fundamentar el quehacer pedagógico del futuro docente a través del análisis y entendimiento de las diversas teorías psicológicas que examinan el aprendizaje, de la comprensión de los modelos explicativos derivados de éstas, sus constructos clave y métodos de indagación, y sus implicaciones en la proyección cultural de la escuela y las prácticas pedagógicas. </a:t>
            </a:r>
          </a:p>
          <a:p>
            <a:endParaRPr lang="es-ES" sz="2000" dirty="0" smtClean="0"/>
          </a:p>
          <a:p>
            <a:r>
              <a:rPr lang="es-ES" sz="2000" dirty="0" smtClean="0"/>
              <a:t>5. Analizar críticamente el sustento teórico en torno al aprendizaje que tiene como base a los enfoques psicoeducativos que se han incorporado en las reformas curriculares en la educación básica en nuestro país en los últimos años.</a:t>
            </a:r>
          </a:p>
          <a:p>
            <a:endParaRPr lang="es-ES" sz="2000" dirty="0" smtClean="0"/>
          </a:p>
          <a:p>
            <a:r>
              <a:rPr lang="es-ES" sz="2000" dirty="0" smtClean="0"/>
              <a:t>6. Comprender los procesos de intervención del docente para promover el aprendizaje estratégico de sus alumnos en contextos específicos y a partir de ellos, conducir el análisis y propuesta de modelos de intervención en diversos ámbitos relacionados con el aprendizaje escolar en educación básica                        </a:t>
            </a:r>
          </a:p>
          <a:p>
            <a:endParaRPr lang="es-ES" dirty="0" smtClean="0"/>
          </a:p>
          <a:p>
            <a:endParaRPr lang="es-ES" dirty="0" smtClean="0"/>
          </a:p>
          <a:p>
            <a:endParaRPr lang="es-ES" dirty="0" smtClean="0"/>
          </a:p>
          <a:p>
            <a:endParaRPr lang="es-MX"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500034" y="642918"/>
            <a:ext cx="7851648" cy="1828800"/>
          </a:xfrm>
        </p:spPr>
        <p:txBody>
          <a:bodyPr>
            <a:normAutofit/>
          </a:bodyPr>
          <a:lstStyle/>
          <a:p>
            <a:pPr algn="ctr"/>
            <a:r>
              <a:rPr lang="es-MX" sz="3600" dirty="0" smtClean="0"/>
              <a:t>COMPETENCIAS  PROFESIONALES DEL </a:t>
            </a:r>
            <a:r>
              <a:rPr lang="es-MX" sz="3200" dirty="0" smtClean="0"/>
              <a:t>PERFIL </a:t>
            </a:r>
            <a:r>
              <a:rPr lang="es-MX" sz="3600" dirty="0" smtClean="0"/>
              <a:t>DE EGRESO A LAS QUE CONTRIBUYE  EL CURSO</a:t>
            </a:r>
            <a:endParaRPr lang="es-MX" sz="3600" dirty="0"/>
          </a:p>
        </p:txBody>
      </p:sp>
      <p:sp>
        <p:nvSpPr>
          <p:cNvPr id="5" name="4 Subtítulo"/>
          <p:cNvSpPr>
            <a:spLocks noGrp="1"/>
          </p:cNvSpPr>
          <p:nvPr>
            <p:ph type="subTitle" idx="1"/>
          </p:nvPr>
        </p:nvSpPr>
        <p:spPr>
          <a:xfrm>
            <a:off x="142844" y="2786058"/>
            <a:ext cx="8786874" cy="4071942"/>
          </a:xfrm>
        </p:spPr>
        <p:txBody>
          <a:bodyPr>
            <a:normAutofit/>
          </a:bodyPr>
          <a:lstStyle/>
          <a:p>
            <a:pPr lvl="1" algn="just"/>
            <a:r>
              <a:rPr lang="es-ES" dirty="0" smtClean="0"/>
              <a:t>1. Diseña planeaciones didácticas aplicando sus conocimientos pedagógicos y disciplinares para responder a las necesidades del contexto en el marco de los planes y programas de educación básica.</a:t>
            </a:r>
          </a:p>
          <a:p>
            <a:pPr lvl="1" algn="just"/>
            <a:r>
              <a:rPr lang="es-ES" dirty="0" smtClean="0"/>
              <a:t>2. Genera ambientes formativos para propiciar la autonomía y promover el desarrollo de conocimientos, habilidades, actitudes y valores en los alumnos.</a:t>
            </a:r>
          </a:p>
          <a:p>
            <a:pPr lvl="1" algn="just"/>
            <a:r>
              <a:rPr lang="es-ES" dirty="0" smtClean="0"/>
              <a:t>.</a:t>
            </a:r>
          </a:p>
          <a:p>
            <a:pPr lvl="1" algn="just"/>
            <a:endParaRPr lang="es-E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644</TotalTime>
  <Words>2880</Words>
  <Application>Microsoft Office PowerPoint</Application>
  <PresentationFormat>Presentación en pantalla (4:3)</PresentationFormat>
  <Paragraphs>276</Paragraphs>
  <Slides>47</Slides>
  <Notes>1</Notes>
  <HiddenSlides>0</HiddenSlides>
  <MMClips>0</MMClips>
  <ScaleCrop>false</ScaleCrop>
  <HeadingPairs>
    <vt:vector size="4" baseType="variant">
      <vt:variant>
        <vt:lpstr>Tema</vt:lpstr>
      </vt:variant>
      <vt:variant>
        <vt:i4>1</vt:i4>
      </vt:variant>
      <vt:variant>
        <vt:lpstr>Títulos de diapositiva</vt:lpstr>
      </vt:variant>
      <vt:variant>
        <vt:i4>47</vt:i4>
      </vt:variant>
    </vt:vector>
  </HeadingPairs>
  <TitlesOfParts>
    <vt:vector size="48" baseType="lpstr">
      <vt:lpstr>Flujo</vt:lpstr>
      <vt:lpstr>ESCUELA NORMAL DE EDUCACIÓN PREESCOLAR</vt:lpstr>
      <vt:lpstr>Diapositiva 2</vt:lpstr>
      <vt:lpstr>ENFOQUE</vt:lpstr>
      <vt:lpstr>ENFOQUEENFOQUE</vt:lpstr>
      <vt:lpstr>ENFOQUE</vt:lpstr>
      <vt:lpstr>Propósitos del Curso </vt:lpstr>
      <vt:lpstr>Diapositiva 7</vt:lpstr>
      <vt:lpstr> </vt:lpstr>
      <vt:lpstr>COMPETENCIAS  PROFESIONALES DEL PERFIL DE EGRESO A LAS QUE CONTRIBUYE  EL CURSO</vt:lpstr>
      <vt:lpstr>Diapositiva 10</vt:lpstr>
      <vt:lpstr>  Competencia general del curso</vt:lpstr>
      <vt:lpstr>Relación con cursos del mismo semestre</vt:lpstr>
      <vt:lpstr>Cursos subsecuentes</vt:lpstr>
      <vt:lpstr>  Estructura didáctica del curso</vt:lpstr>
      <vt:lpstr>Diapositiva 15</vt:lpstr>
      <vt:lpstr>Diapositiva 16</vt:lpstr>
      <vt:lpstr>Diapositiva 17</vt:lpstr>
      <vt:lpstr>Diapositiva 18</vt:lpstr>
      <vt:lpstr>Diapositiva 19</vt:lpstr>
      <vt:lpstr>Estructura didáctica del curso</vt:lpstr>
      <vt:lpstr>Diapositiva 21</vt:lpstr>
      <vt:lpstr>CONTENIDOS</vt:lpstr>
      <vt:lpstr>Bibliografía y materiales de apoyo</vt:lpstr>
      <vt:lpstr>Diapositiva 24</vt:lpstr>
      <vt:lpstr>Diapositiva 25</vt:lpstr>
      <vt:lpstr>CONTENIDOS</vt:lpstr>
      <vt:lpstr>Diapositiva 27</vt:lpstr>
      <vt:lpstr>Diapositiva 28</vt:lpstr>
      <vt:lpstr>Diapositiva 29</vt:lpstr>
      <vt:lpstr>Diapositiva 30</vt:lpstr>
      <vt:lpstr>Diapositiva 31</vt:lpstr>
      <vt:lpstr>CONTENIDOS</vt:lpstr>
      <vt:lpstr>Diapositiva 33</vt:lpstr>
      <vt:lpstr>Diapositiva 34</vt:lpstr>
      <vt:lpstr>Diapositiva 35</vt:lpstr>
      <vt:lpstr>Diapositiva 36</vt:lpstr>
      <vt:lpstr>Diapositiva 37</vt:lpstr>
      <vt:lpstr>Diapositiva 38</vt:lpstr>
      <vt:lpstr>Sugerencias de evaluación</vt:lpstr>
      <vt:lpstr>Sugerencias de evaluación</vt:lpstr>
      <vt:lpstr>Sugerencias de evaluación</vt:lpstr>
      <vt:lpstr>Diapositiva 42</vt:lpstr>
      <vt:lpstr>Diapositiva 43</vt:lpstr>
      <vt:lpstr>Visita a Jardines de Niños</vt:lpstr>
      <vt:lpstr>Reglamento y Acuerdos internos </vt:lpstr>
      <vt:lpstr>Diapositiva 46</vt:lpstr>
      <vt:lpstr>Diapositiva 47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PSICOLOGÍA DEL DESARROLLO INFANTIL</dc:title>
  <dc:creator>Dell</dc:creator>
  <cp:lastModifiedBy>Usuario</cp:lastModifiedBy>
  <cp:revision>76</cp:revision>
  <dcterms:created xsi:type="dcterms:W3CDTF">2012-08-17T03:51:28Z</dcterms:created>
  <dcterms:modified xsi:type="dcterms:W3CDTF">2013-03-13T17:10:34Z</dcterms:modified>
</cp:coreProperties>
</file>