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996" r:id="rId2"/>
    <p:sldMasterId id="2147484068" r:id="rId3"/>
    <p:sldMasterId id="2147484080" r:id="rId4"/>
    <p:sldMasterId id="2147484152" r:id="rId5"/>
    <p:sldMasterId id="2147484164" r:id="rId6"/>
    <p:sldMasterId id="2147484176" r:id="rId7"/>
    <p:sldMasterId id="2147484188" r:id="rId8"/>
    <p:sldMasterId id="2147484200" r:id="rId9"/>
    <p:sldMasterId id="2147484212" r:id="rId10"/>
    <p:sldMasterId id="2147484224" r:id="rId11"/>
    <p:sldMasterId id="2147484236" r:id="rId12"/>
    <p:sldMasterId id="2147484260" r:id="rId13"/>
    <p:sldMasterId id="2147484284" r:id="rId14"/>
  </p:sldMasterIdLst>
  <p:notesMasterIdLst>
    <p:notesMasterId r:id="rId42"/>
  </p:notesMasterIdLst>
  <p:sldIdLst>
    <p:sldId id="256" r:id="rId15"/>
    <p:sldId id="286" r:id="rId16"/>
    <p:sldId id="287" r:id="rId17"/>
    <p:sldId id="272" r:id="rId18"/>
    <p:sldId id="276" r:id="rId19"/>
    <p:sldId id="292" r:id="rId20"/>
    <p:sldId id="293" r:id="rId21"/>
    <p:sldId id="278" r:id="rId22"/>
    <p:sldId id="280" r:id="rId23"/>
    <p:sldId id="279" r:id="rId24"/>
    <p:sldId id="281" r:id="rId25"/>
    <p:sldId id="295" r:id="rId26"/>
    <p:sldId id="285" r:id="rId27"/>
    <p:sldId id="283" r:id="rId28"/>
    <p:sldId id="297" r:id="rId29"/>
    <p:sldId id="296" r:id="rId30"/>
    <p:sldId id="284" r:id="rId31"/>
    <p:sldId id="294" r:id="rId32"/>
    <p:sldId id="299" r:id="rId33"/>
    <p:sldId id="300" r:id="rId34"/>
    <p:sldId id="291" r:id="rId35"/>
    <p:sldId id="269" r:id="rId36"/>
    <p:sldId id="298" r:id="rId37"/>
    <p:sldId id="290" r:id="rId38"/>
    <p:sldId id="270" r:id="rId39"/>
    <p:sldId id="271" r:id="rId40"/>
    <p:sldId id="288" r:id="rId41"/>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Palatino Linotype" pitchFamily="18" charset="0"/>
        <a:ea typeface="+mn-ea"/>
        <a:cs typeface="+mn-cs"/>
      </a:defRPr>
    </a:lvl1pPr>
    <a:lvl2pPr marL="457200" algn="l" rtl="0" fontAlgn="base">
      <a:spcBef>
        <a:spcPct val="0"/>
      </a:spcBef>
      <a:spcAft>
        <a:spcPct val="0"/>
      </a:spcAft>
      <a:defRPr kern="1200">
        <a:solidFill>
          <a:schemeClr val="tx1"/>
        </a:solidFill>
        <a:latin typeface="Palatino Linotype" pitchFamily="18" charset="0"/>
        <a:ea typeface="+mn-ea"/>
        <a:cs typeface="+mn-cs"/>
      </a:defRPr>
    </a:lvl2pPr>
    <a:lvl3pPr marL="914400" algn="l" rtl="0" fontAlgn="base">
      <a:spcBef>
        <a:spcPct val="0"/>
      </a:spcBef>
      <a:spcAft>
        <a:spcPct val="0"/>
      </a:spcAft>
      <a:defRPr kern="1200">
        <a:solidFill>
          <a:schemeClr val="tx1"/>
        </a:solidFill>
        <a:latin typeface="Palatino Linotype" pitchFamily="18" charset="0"/>
        <a:ea typeface="+mn-ea"/>
        <a:cs typeface="+mn-cs"/>
      </a:defRPr>
    </a:lvl3pPr>
    <a:lvl4pPr marL="1371600" algn="l" rtl="0" fontAlgn="base">
      <a:spcBef>
        <a:spcPct val="0"/>
      </a:spcBef>
      <a:spcAft>
        <a:spcPct val="0"/>
      </a:spcAft>
      <a:defRPr kern="1200">
        <a:solidFill>
          <a:schemeClr val="tx1"/>
        </a:solidFill>
        <a:latin typeface="Palatino Linotype" pitchFamily="18" charset="0"/>
        <a:ea typeface="+mn-ea"/>
        <a:cs typeface="+mn-cs"/>
      </a:defRPr>
    </a:lvl4pPr>
    <a:lvl5pPr marL="1828800" algn="l" rtl="0" fontAlgn="base">
      <a:spcBef>
        <a:spcPct val="0"/>
      </a:spcBef>
      <a:spcAft>
        <a:spcPct val="0"/>
      </a:spcAft>
      <a:defRPr kern="1200">
        <a:solidFill>
          <a:schemeClr val="tx1"/>
        </a:solidFill>
        <a:latin typeface="Palatino Linotype" pitchFamily="18" charset="0"/>
        <a:ea typeface="+mn-ea"/>
        <a:cs typeface="+mn-cs"/>
      </a:defRPr>
    </a:lvl5pPr>
    <a:lvl6pPr marL="2286000" algn="l" defTabSz="914400" rtl="0" eaLnBrk="1" latinLnBrk="0" hangingPunct="1">
      <a:defRPr kern="1200">
        <a:solidFill>
          <a:schemeClr val="tx1"/>
        </a:solidFill>
        <a:latin typeface="Palatino Linotype" pitchFamily="18" charset="0"/>
        <a:ea typeface="+mn-ea"/>
        <a:cs typeface="+mn-cs"/>
      </a:defRPr>
    </a:lvl6pPr>
    <a:lvl7pPr marL="2743200" algn="l" defTabSz="914400" rtl="0" eaLnBrk="1" latinLnBrk="0" hangingPunct="1">
      <a:defRPr kern="1200">
        <a:solidFill>
          <a:schemeClr val="tx1"/>
        </a:solidFill>
        <a:latin typeface="Palatino Linotype" pitchFamily="18" charset="0"/>
        <a:ea typeface="+mn-ea"/>
        <a:cs typeface="+mn-cs"/>
      </a:defRPr>
    </a:lvl7pPr>
    <a:lvl8pPr marL="3200400" algn="l" defTabSz="914400" rtl="0" eaLnBrk="1" latinLnBrk="0" hangingPunct="1">
      <a:defRPr kern="1200">
        <a:solidFill>
          <a:schemeClr val="tx1"/>
        </a:solidFill>
        <a:latin typeface="Palatino Linotype" pitchFamily="18" charset="0"/>
        <a:ea typeface="+mn-ea"/>
        <a:cs typeface="+mn-cs"/>
      </a:defRPr>
    </a:lvl8pPr>
    <a:lvl9pPr marL="3657600" algn="l" defTabSz="914400" rtl="0" eaLnBrk="1" latinLnBrk="0" hangingPunct="1">
      <a:defRPr kern="1200">
        <a:solidFill>
          <a:schemeClr val="tx1"/>
        </a:solidFill>
        <a:latin typeface="Palatino Linotype" pitchFamily="18" charset="0"/>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37" autoAdjust="0"/>
  </p:normalViewPr>
  <p:slideViewPr>
    <p:cSldViewPr showGuides="1">
      <p:cViewPr varScale="1">
        <p:scale>
          <a:sx n="75" d="100"/>
          <a:sy n="75" d="100"/>
        </p:scale>
        <p:origin x="1014" y="54"/>
      </p:cViewPr>
      <p:guideLst>
        <p:guide orient="horz" pos="2115"/>
        <p:guide pos="2880"/>
      </p:guideLst>
    </p:cSldViewPr>
  </p:slideViewPr>
  <p:outlineViewPr>
    <p:cViewPr>
      <p:scale>
        <a:sx n="33" d="100"/>
        <a:sy n="33" d="100"/>
      </p:scale>
      <p:origin x="0" y="-15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5531B56-B1BA-4990-8F72-084F29982AE9}" type="datetimeFigureOut">
              <a:rPr lang="es-MX" smtClean="0"/>
              <a:pPr/>
              <a:t>12/02/2015</a:t>
            </a:fld>
            <a:endParaRPr lang="es-MX" dirty="0"/>
          </a:p>
        </p:txBody>
      </p:sp>
      <p:sp>
        <p:nvSpPr>
          <p:cNvPr id="4" name="3 Marcador de imagen de diapositiva"/>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19573D3-2854-4B59-B55B-256FD9A5804C}" type="slidenum">
              <a:rPr lang="es-MX" smtClean="0"/>
              <a:pPr/>
              <a:t>‹Nº›</a:t>
            </a:fld>
            <a:endParaRPr lang="es-MX" dirty="0"/>
          </a:p>
        </p:txBody>
      </p:sp>
    </p:spTree>
    <p:extLst>
      <p:ext uri="{BB962C8B-B14F-4D97-AF65-F5344CB8AC3E}">
        <p14:creationId xmlns:p14="http://schemas.microsoft.com/office/powerpoint/2010/main" val="1255079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19573D3-2854-4B59-B55B-256FD9A5804C}" type="slidenum">
              <a:rPr lang="es-MX" smtClean="0"/>
              <a:pPr/>
              <a:t>20</a:t>
            </a:fld>
            <a:endParaRPr lang="es-MX" dirty="0"/>
          </a:p>
        </p:txBody>
      </p:sp>
    </p:spTree>
    <p:extLst>
      <p:ext uri="{BB962C8B-B14F-4D97-AF65-F5344CB8AC3E}">
        <p14:creationId xmlns:p14="http://schemas.microsoft.com/office/powerpoint/2010/main" val="2040531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19573D3-2854-4B59-B55B-256FD9A5804C}" type="slidenum">
              <a:rPr lang="es-MX" smtClean="0"/>
              <a:pPr/>
              <a:t>26</a:t>
            </a:fld>
            <a:endParaRPr lang="es-MX" dirty="0"/>
          </a:p>
        </p:txBody>
      </p:sp>
    </p:spTree>
    <p:extLst>
      <p:ext uri="{BB962C8B-B14F-4D97-AF65-F5344CB8AC3E}">
        <p14:creationId xmlns:p14="http://schemas.microsoft.com/office/powerpoint/2010/main" val="227495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36FA41D4-4573-4316-AB7E-7F72D8140126}" type="slidenum">
              <a:rPr lang="en-US" smtClean="0"/>
              <a:pPr/>
              <a:t>‹Nº›</a:t>
            </a:fld>
            <a:endParaRPr lang="en-US" dirty="0"/>
          </a:p>
        </p:txBody>
      </p:sp>
    </p:spTree>
    <p:extLst>
      <p:ext uri="{BB962C8B-B14F-4D97-AF65-F5344CB8AC3E}">
        <p14:creationId xmlns:p14="http://schemas.microsoft.com/office/powerpoint/2010/main" val="121172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6634E42-0EF5-4C66-A4E3-58A21F06639F}" type="slidenum">
              <a:rPr lang="en-US" smtClean="0"/>
              <a:pPr/>
              <a:t>‹Nº›</a:t>
            </a:fld>
            <a:endParaRPr lang="en-US" dirty="0"/>
          </a:p>
        </p:txBody>
      </p:sp>
    </p:spTree>
    <p:extLst>
      <p:ext uri="{BB962C8B-B14F-4D97-AF65-F5344CB8AC3E}">
        <p14:creationId xmlns:p14="http://schemas.microsoft.com/office/powerpoint/2010/main" val="29232401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36FA41D4-4573-4316-AB7E-7F72D8140126}" type="slidenum">
              <a:rPr lang="en-US" smtClean="0"/>
              <a:pPr/>
              <a:t>‹Nº›</a:t>
            </a:fld>
            <a:endParaRPr lang="en-US" dirty="0"/>
          </a:p>
        </p:txBody>
      </p:sp>
    </p:spTree>
    <p:extLst>
      <p:ext uri="{BB962C8B-B14F-4D97-AF65-F5344CB8AC3E}">
        <p14:creationId xmlns:p14="http://schemas.microsoft.com/office/powerpoint/2010/main" val="19022049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5A339E7E-622F-4E8B-A6F5-D511E223E776}" type="slidenum">
              <a:rPr lang="en-US" smtClean="0"/>
              <a:pPr/>
              <a:t>‹Nº›</a:t>
            </a:fld>
            <a:endParaRPr lang="en-US" dirty="0"/>
          </a:p>
        </p:txBody>
      </p:sp>
    </p:spTree>
    <p:extLst>
      <p:ext uri="{BB962C8B-B14F-4D97-AF65-F5344CB8AC3E}">
        <p14:creationId xmlns:p14="http://schemas.microsoft.com/office/powerpoint/2010/main" val="17050520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0B72859B-5919-404C-B2D0-5E9BA7ACB548}" type="slidenum">
              <a:rPr lang="en-US" smtClean="0"/>
              <a:pPr/>
              <a:t>‹Nº›</a:t>
            </a:fld>
            <a:endParaRPr lang="en-US" dirty="0"/>
          </a:p>
        </p:txBody>
      </p:sp>
    </p:spTree>
    <p:extLst>
      <p:ext uri="{BB962C8B-B14F-4D97-AF65-F5344CB8AC3E}">
        <p14:creationId xmlns:p14="http://schemas.microsoft.com/office/powerpoint/2010/main" val="2884188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80AD3F8-F753-47AA-908E-E3B68E8689A1}" type="slidenum">
              <a:rPr lang="en-US" smtClean="0"/>
              <a:pPr/>
              <a:t>‹Nº›</a:t>
            </a:fld>
            <a:endParaRPr lang="en-US" dirty="0"/>
          </a:p>
        </p:txBody>
      </p:sp>
    </p:spTree>
    <p:extLst>
      <p:ext uri="{BB962C8B-B14F-4D97-AF65-F5344CB8AC3E}">
        <p14:creationId xmlns:p14="http://schemas.microsoft.com/office/powerpoint/2010/main" val="42888582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F241B7C5-39AA-47B0-8240-05A6AE0C6AEA}" type="slidenum">
              <a:rPr lang="en-US" smtClean="0"/>
              <a:pPr/>
              <a:t>‹Nº›</a:t>
            </a:fld>
            <a:endParaRPr lang="en-US" dirty="0"/>
          </a:p>
        </p:txBody>
      </p:sp>
    </p:spTree>
    <p:extLst>
      <p:ext uri="{BB962C8B-B14F-4D97-AF65-F5344CB8AC3E}">
        <p14:creationId xmlns:p14="http://schemas.microsoft.com/office/powerpoint/2010/main" val="18644479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6B4C2ED0-CD72-42A3-A7D0-BA8DFB1CDB62}" type="slidenum">
              <a:rPr lang="en-US" smtClean="0"/>
              <a:pPr/>
              <a:t>‹Nº›</a:t>
            </a:fld>
            <a:endParaRPr lang="en-US" dirty="0"/>
          </a:p>
        </p:txBody>
      </p:sp>
    </p:spTree>
    <p:extLst>
      <p:ext uri="{BB962C8B-B14F-4D97-AF65-F5344CB8AC3E}">
        <p14:creationId xmlns:p14="http://schemas.microsoft.com/office/powerpoint/2010/main" val="36371981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F3AED492-57AD-4160-AA87-07C4D56C69AC}" type="slidenum">
              <a:rPr lang="en-US" smtClean="0"/>
              <a:pPr/>
              <a:t>‹Nº›</a:t>
            </a:fld>
            <a:endParaRPr lang="en-US" dirty="0"/>
          </a:p>
        </p:txBody>
      </p:sp>
    </p:spTree>
    <p:extLst>
      <p:ext uri="{BB962C8B-B14F-4D97-AF65-F5344CB8AC3E}">
        <p14:creationId xmlns:p14="http://schemas.microsoft.com/office/powerpoint/2010/main" val="42444451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CBEAC256-FBA4-47CC-A1CF-A5F390806E68}" type="slidenum">
              <a:rPr lang="en-US" smtClean="0"/>
              <a:pPr/>
              <a:t>‹Nº›</a:t>
            </a:fld>
            <a:endParaRPr lang="en-US" dirty="0"/>
          </a:p>
        </p:txBody>
      </p:sp>
    </p:spTree>
    <p:extLst>
      <p:ext uri="{BB962C8B-B14F-4D97-AF65-F5344CB8AC3E}">
        <p14:creationId xmlns:p14="http://schemas.microsoft.com/office/powerpoint/2010/main" val="12213257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7425AA4C-ECA3-4FB4-93CD-47B16776E30A}" type="slidenum">
              <a:rPr lang="en-US" smtClean="0"/>
              <a:pPr/>
              <a:t>‹Nº›</a:t>
            </a:fld>
            <a:endParaRPr lang="en-US" dirty="0"/>
          </a:p>
        </p:txBody>
      </p:sp>
    </p:spTree>
    <p:extLst>
      <p:ext uri="{BB962C8B-B14F-4D97-AF65-F5344CB8AC3E}">
        <p14:creationId xmlns:p14="http://schemas.microsoft.com/office/powerpoint/2010/main" val="28220028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6634E42-0EF5-4C66-A4E3-58A21F06639F}" type="slidenum">
              <a:rPr lang="en-US" smtClean="0"/>
              <a:pPr/>
              <a:t>‹Nº›</a:t>
            </a:fld>
            <a:endParaRPr lang="en-US" dirty="0"/>
          </a:p>
        </p:txBody>
      </p:sp>
    </p:spTree>
    <p:extLst>
      <p:ext uri="{BB962C8B-B14F-4D97-AF65-F5344CB8AC3E}">
        <p14:creationId xmlns:p14="http://schemas.microsoft.com/office/powerpoint/2010/main" val="262758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7C0A477-24C8-48D3-A217-C86AB3E7F947}" type="slidenum">
              <a:rPr lang="en-US" smtClean="0"/>
              <a:pPr/>
              <a:t>‹Nº›</a:t>
            </a:fld>
            <a:endParaRPr lang="en-US" dirty="0"/>
          </a:p>
        </p:txBody>
      </p:sp>
    </p:spTree>
    <p:extLst>
      <p:ext uri="{BB962C8B-B14F-4D97-AF65-F5344CB8AC3E}">
        <p14:creationId xmlns:p14="http://schemas.microsoft.com/office/powerpoint/2010/main" val="13403013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7C0A477-24C8-48D3-A217-C86AB3E7F947}" type="slidenum">
              <a:rPr lang="en-US" smtClean="0"/>
              <a:pPr/>
              <a:t>‹Nº›</a:t>
            </a:fld>
            <a:endParaRPr lang="en-US" dirty="0"/>
          </a:p>
        </p:txBody>
      </p:sp>
    </p:spTree>
    <p:extLst>
      <p:ext uri="{BB962C8B-B14F-4D97-AF65-F5344CB8AC3E}">
        <p14:creationId xmlns:p14="http://schemas.microsoft.com/office/powerpoint/2010/main" val="31227515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endParaRPr lang="en-US" dirty="0"/>
          </a:p>
        </p:txBody>
      </p:sp>
      <p:sp>
        <p:nvSpPr>
          <p:cNvPr id="8" name="7 Marcador de pie de página"/>
          <p:cNvSpPr>
            <a:spLocks noGrp="1"/>
          </p:cNvSpPr>
          <p:nvPr>
            <p:ph type="ftr" sz="quarter" idx="11"/>
          </p:nvPr>
        </p:nvSpPr>
        <p:spPr/>
        <p:txBody>
          <a:bodyPr/>
          <a:lstStyle>
            <a:extLst/>
          </a:lstStyle>
          <a:p>
            <a:endParaRPr lang="en-US" dirty="0"/>
          </a:p>
        </p:txBody>
      </p:sp>
      <p:sp>
        <p:nvSpPr>
          <p:cNvPr id="11" name="10 Marcador de número de diapositiva"/>
          <p:cNvSpPr>
            <a:spLocks noGrp="1"/>
          </p:cNvSpPr>
          <p:nvPr>
            <p:ph type="sldNum" sz="quarter" idx="12"/>
          </p:nvPr>
        </p:nvSpPr>
        <p:spPr/>
        <p:txBody>
          <a:bodyPr/>
          <a:lstStyle>
            <a:extLst/>
          </a:lstStyle>
          <a:p>
            <a:fld id="{36FA41D4-4573-4316-AB7E-7F72D8140126}" type="slidenum">
              <a:rPr lang="en-US" smtClean="0"/>
              <a:pPr/>
              <a:t>‹Nº›</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5A339E7E-622F-4E8B-A6F5-D511E223E776}" type="slidenum">
              <a:rPr lang="en-US" smtClean="0"/>
              <a:pPr/>
              <a:t>‹Nº›</a:t>
            </a:fld>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0B72859B-5919-404C-B2D0-5E9BA7ACB548}" type="slidenum">
              <a:rPr lang="en-US" smtClean="0"/>
              <a:pPr/>
              <a:t>‹Nº›</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n-US" dirty="0"/>
          </a:p>
        </p:txBody>
      </p:sp>
      <p:sp>
        <p:nvSpPr>
          <p:cNvPr id="6" name="5 Marcador de pie de página"/>
          <p:cNvSpPr>
            <a:spLocks noGrp="1"/>
          </p:cNvSpPr>
          <p:nvPr>
            <p:ph type="ftr" sz="quarter" idx="11"/>
          </p:nvPr>
        </p:nvSpPr>
        <p:spPr/>
        <p:txBody>
          <a:bodyPr/>
          <a:lstStyle>
            <a:extLst/>
          </a:lstStyle>
          <a:p>
            <a:endParaRPr lang="en-US" dirty="0"/>
          </a:p>
        </p:txBody>
      </p:sp>
      <p:sp>
        <p:nvSpPr>
          <p:cNvPr id="7" name="6 Marcador de número de diapositiva"/>
          <p:cNvSpPr>
            <a:spLocks noGrp="1"/>
          </p:cNvSpPr>
          <p:nvPr>
            <p:ph type="sldNum" sz="quarter" idx="12"/>
          </p:nvPr>
        </p:nvSpPr>
        <p:spPr/>
        <p:txBody>
          <a:bodyPr/>
          <a:lstStyle>
            <a:extLst/>
          </a:lstStyle>
          <a:p>
            <a:fld id="{680AD3F8-F753-47AA-908E-E3B68E8689A1}" type="slidenum">
              <a:rPr lang="en-US" smtClean="0"/>
              <a:pPr/>
              <a:t>‹Nº›</a:t>
            </a:fld>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endParaRPr lang="en-US" dirty="0"/>
          </a:p>
        </p:txBody>
      </p:sp>
      <p:sp>
        <p:nvSpPr>
          <p:cNvPr id="8" name="7 Marcador de pie de página"/>
          <p:cNvSpPr>
            <a:spLocks noGrp="1"/>
          </p:cNvSpPr>
          <p:nvPr>
            <p:ph type="ftr" sz="quarter" idx="11"/>
          </p:nvPr>
        </p:nvSpPr>
        <p:spPr/>
        <p:txBody>
          <a:bodyPr/>
          <a:lstStyle>
            <a:extLst/>
          </a:lstStyle>
          <a:p>
            <a:endParaRPr lang="en-US" dirty="0"/>
          </a:p>
        </p:txBody>
      </p:sp>
      <p:sp>
        <p:nvSpPr>
          <p:cNvPr id="9" name="8 Marcador de número de diapositiva"/>
          <p:cNvSpPr>
            <a:spLocks noGrp="1"/>
          </p:cNvSpPr>
          <p:nvPr>
            <p:ph type="sldNum" sz="quarter" idx="12"/>
          </p:nvPr>
        </p:nvSpPr>
        <p:spPr/>
        <p:txBody>
          <a:bodyPr/>
          <a:lstStyle>
            <a:extLst/>
          </a:lstStyle>
          <a:p>
            <a:fld id="{F241B7C5-39AA-47B0-8240-05A6AE0C6AEA}" type="slidenum">
              <a:rPr lang="en-US" smtClean="0"/>
              <a:pPr/>
              <a:t>‹Nº›</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endParaRPr lang="en-US" dirty="0"/>
          </a:p>
        </p:txBody>
      </p:sp>
      <p:sp>
        <p:nvSpPr>
          <p:cNvPr id="4" name="3 Marcador de pie de página"/>
          <p:cNvSpPr>
            <a:spLocks noGrp="1"/>
          </p:cNvSpPr>
          <p:nvPr>
            <p:ph type="ftr" sz="quarter" idx="11"/>
          </p:nvPr>
        </p:nvSpPr>
        <p:spPr/>
        <p:txBody>
          <a:bodyPr/>
          <a:lstStyle>
            <a:extLst/>
          </a:lstStyle>
          <a:p>
            <a:endParaRPr lang="en-US" dirty="0"/>
          </a:p>
        </p:txBody>
      </p:sp>
      <p:sp>
        <p:nvSpPr>
          <p:cNvPr id="5" name="4 Marcador de número de diapositiva"/>
          <p:cNvSpPr>
            <a:spLocks noGrp="1"/>
          </p:cNvSpPr>
          <p:nvPr>
            <p:ph type="sldNum" sz="quarter" idx="12"/>
          </p:nvPr>
        </p:nvSpPr>
        <p:spPr/>
        <p:txBody>
          <a:bodyPr/>
          <a:lstStyle>
            <a:extLst/>
          </a:lstStyle>
          <a:p>
            <a:fld id="{6B4C2ED0-CD72-42A3-A7D0-BA8DFB1CDB62}" type="slidenum">
              <a:rPr lang="en-US" smtClean="0"/>
              <a:pPr/>
              <a:t>‹Nº›</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Marcador de fecha"/>
          <p:cNvSpPr>
            <a:spLocks noGrp="1"/>
          </p:cNvSpPr>
          <p:nvPr>
            <p:ph type="dt" sz="half" idx="10"/>
          </p:nvPr>
        </p:nvSpPr>
        <p:spPr/>
        <p:txBody>
          <a:bodyPr/>
          <a:lstStyle>
            <a:extLst/>
          </a:lstStyle>
          <a:p>
            <a:endParaRPr lang="en-US" dirty="0"/>
          </a:p>
        </p:txBody>
      </p:sp>
      <p:sp>
        <p:nvSpPr>
          <p:cNvPr id="3" name="2 Marcador de pie de página"/>
          <p:cNvSpPr>
            <a:spLocks noGrp="1"/>
          </p:cNvSpPr>
          <p:nvPr>
            <p:ph type="ftr" sz="quarter" idx="11"/>
          </p:nvPr>
        </p:nvSpPr>
        <p:spPr/>
        <p:txBody>
          <a:bodyPr/>
          <a:lstStyle>
            <a:extLst/>
          </a:lstStyle>
          <a:p>
            <a:endParaRPr lang="en-US" dirty="0"/>
          </a:p>
        </p:txBody>
      </p:sp>
      <p:sp>
        <p:nvSpPr>
          <p:cNvPr id="4" name="3 Marcador de número de diapositiva"/>
          <p:cNvSpPr>
            <a:spLocks noGrp="1"/>
          </p:cNvSpPr>
          <p:nvPr>
            <p:ph type="sldNum" sz="quarter" idx="12"/>
          </p:nvPr>
        </p:nvSpPr>
        <p:spPr/>
        <p:txBody>
          <a:bodyPr/>
          <a:lstStyle>
            <a:extLst/>
          </a:lstStyle>
          <a:p>
            <a:fld id="{F3AED492-57AD-4160-AA87-07C4D56C69AC}" type="slidenum">
              <a:rPr lang="en-US" smtClean="0"/>
              <a:pPr/>
              <a:t>‹Nº›</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n-US" dirty="0"/>
          </a:p>
        </p:txBody>
      </p:sp>
      <p:sp>
        <p:nvSpPr>
          <p:cNvPr id="6" name="5 Marcador de pie de página"/>
          <p:cNvSpPr>
            <a:spLocks noGrp="1"/>
          </p:cNvSpPr>
          <p:nvPr>
            <p:ph type="ftr" sz="quarter" idx="11"/>
          </p:nvPr>
        </p:nvSpPr>
        <p:spPr/>
        <p:txBody>
          <a:bodyPr/>
          <a:lstStyle>
            <a:extLst/>
          </a:lstStyle>
          <a:p>
            <a:endParaRPr lang="en-US" dirty="0"/>
          </a:p>
        </p:txBody>
      </p:sp>
      <p:sp>
        <p:nvSpPr>
          <p:cNvPr id="7" name="6 Marcador de número de diapositiva"/>
          <p:cNvSpPr>
            <a:spLocks noGrp="1"/>
          </p:cNvSpPr>
          <p:nvPr>
            <p:ph type="sldNum" sz="quarter" idx="12"/>
          </p:nvPr>
        </p:nvSpPr>
        <p:spPr/>
        <p:txBody>
          <a:bodyPr/>
          <a:lstStyle>
            <a:extLst/>
          </a:lstStyle>
          <a:p>
            <a:fld id="{CBEAC256-FBA4-47CC-A1CF-A5F390806E68}" type="slidenum">
              <a:rPr lang="en-US" smtClean="0"/>
              <a:pPr/>
              <a:t>‹Nº›</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n-US" dirty="0"/>
          </a:p>
        </p:txBody>
      </p:sp>
      <p:sp>
        <p:nvSpPr>
          <p:cNvPr id="6" name="5 Marcador de pie de página"/>
          <p:cNvSpPr>
            <a:spLocks noGrp="1"/>
          </p:cNvSpPr>
          <p:nvPr>
            <p:ph type="ftr" sz="quarter" idx="11"/>
          </p:nvPr>
        </p:nvSpPr>
        <p:spPr/>
        <p:txBody>
          <a:bodyPr/>
          <a:lstStyle>
            <a:extLst/>
          </a:lstStyle>
          <a:p>
            <a:endParaRPr lang="en-US" dirty="0"/>
          </a:p>
        </p:txBody>
      </p:sp>
      <p:sp>
        <p:nvSpPr>
          <p:cNvPr id="7" name="6 Marcador de número de diapositiva"/>
          <p:cNvSpPr>
            <a:spLocks noGrp="1"/>
          </p:cNvSpPr>
          <p:nvPr>
            <p:ph type="sldNum" sz="quarter" idx="12"/>
          </p:nvPr>
        </p:nvSpPr>
        <p:spPr/>
        <p:txBody>
          <a:bodyPr/>
          <a:lstStyle>
            <a:extLst/>
          </a:lstStyle>
          <a:p>
            <a:fld id="{7425AA4C-ECA3-4FB4-93CD-47B16776E30A}" type="slidenum">
              <a:rPr lang="en-US" smtClean="0"/>
              <a:pPr/>
              <a:t>‹Nº›</a:t>
            </a:fld>
            <a:endParaRPr lang="en-US" dirty="0"/>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dirty="0" smtClean="0"/>
              <a:t>Haga clic en el icono para agregar una imagen</a:t>
            </a:r>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endParaRPr lang="en-US" dirty="0"/>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6FA41D4-4573-4316-AB7E-7F72D8140126}" type="slidenum">
              <a:rPr lang="en-US" smtClean="0"/>
              <a:pPr/>
              <a:t>‹Nº›</a:t>
            </a:fld>
            <a:endParaRPr lang="en-US" dirty="0"/>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86634E42-0EF5-4C66-A4E3-58A21F06639F}" type="slidenum">
              <a:rPr lang="en-US" smtClean="0"/>
              <a:pPr/>
              <a:t>‹Nº›</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87C0A477-24C8-48D3-A217-C86AB3E7F947}" type="slidenum">
              <a:rPr lang="en-US" smtClean="0"/>
              <a:pPr/>
              <a:t>‹Nº›</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FA41D4-4573-4316-AB7E-7F72D8140126}" type="slidenum">
              <a:rPr lang="en-US" smtClean="0"/>
              <a:pPr/>
              <a:t>‹Nº›</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39E7E-622F-4E8B-A6F5-D511E223E776}" type="slidenum">
              <a:rPr lang="en-US" smtClean="0"/>
              <a:pPr/>
              <a:t>‹Nº›</a:t>
            </a:fld>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72859B-5919-404C-B2D0-5E9BA7ACB548}" type="slidenum">
              <a:rPr lang="en-US" smtClean="0"/>
              <a:pPr/>
              <a:t>‹Nº›</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0AD3F8-F753-47AA-908E-E3B68E8689A1}" type="slidenum">
              <a:rPr lang="en-US" smtClean="0"/>
              <a:pPr/>
              <a:t>‹Nº›</a:t>
            </a:fld>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41B7C5-39AA-47B0-8240-05A6AE0C6AEA}" type="slidenum">
              <a:rPr lang="en-US" smtClean="0"/>
              <a:pPr/>
              <a:t>‹Nº›</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4C2ED0-CD72-42A3-A7D0-BA8DFB1CDB62}" type="slidenum">
              <a:rPr lang="en-US" smtClean="0"/>
              <a:pPr/>
              <a:t>‹Nº›</a:t>
            </a:fld>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AED492-57AD-4160-AA87-07C4D56C69AC}" type="slidenum">
              <a:rPr lang="en-US" smtClean="0"/>
              <a:pPr/>
              <a:t>‹Nº›</a:t>
            </a:fld>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EAC256-FBA4-47CC-A1CF-A5F390806E68}" type="slidenum">
              <a:rPr lang="en-US" smtClean="0"/>
              <a:pPr/>
              <a:t>‹Nº›</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5A339E7E-622F-4E8B-A6F5-D511E223E776}" type="slidenum">
              <a:rPr lang="en-US" smtClean="0"/>
              <a:pPr/>
              <a:t>‹Nº›</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25AA4C-ECA3-4FB4-93CD-47B16776E30A}" type="slidenum">
              <a:rPr lang="en-US" smtClean="0"/>
              <a:pPr/>
              <a:t>‹Nº›</a:t>
            </a:fld>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634E42-0EF5-4C66-A4E3-58A21F06639F}" type="slidenum">
              <a:rPr lang="en-US" smtClean="0"/>
              <a:pPr/>
              <a:t>‹Nº›</a:t>
            </a:fld>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C0A477-24C8-48D3-A217-C86AB3E7F947}" type="slidenum">
              <a:rPr lang="en-US" smtClean="0"/>
              <a:pPr/>
              <a:t>‹Nº›</a:t>
            </a:fld>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6FA41D4-4573-4316-AB7E-7F72D8140126}" type="slidenum">
              <a:rPr lang="en-US" smtClean="0"/>
              <a:pPr/>
              <a:t>‹Nº›</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39E7E-622F-4E8B-A6F5-D511E223E776}" type="slidenum">
              <a:rPr lang="en-US" smtClean="0"/>
              <a:pPr/>
              <a:t>‹Nº›</a:t>
            </a:fld>
            <a:endParaRPr lang="en-US" dirty="0"/>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72859B-5919-404C-B2D0-5E9BA7ACB548}" type="slidenum">
              <a:rPr lang="en-US" smtClean="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0AD3F8-F753-47AA-908E-E3B68E8689A1}" type="slidenum">
              <a:rPr lang="en-US" smtClean="0"/>
              <a:pPr/>
              <a:t>‹Nº›</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41B7C5-39AA-47B0-8240-05A6AE0C6AEA}" type="slidenum">
              <a:rPr lang="en-US" smtClean="0"/>
              <a:pPr/>
              <a:t>‹Nº›</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4C2ED0-CD72-42A3-A7D0-BA8DFB1CDB62}" type="slidenum">
              <a:rPr lang="en-US" smtClean="0"/>
              <a:pPr/>
              <a:t>‹Nº›</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AED492-57AD-4160-AA87-07C4D56C69AC}" type="slidenum">
              <a:rPr lang="en-US" smtClean="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endParaRPr lang="en-US" dirty="0"/>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B72859B-5919-404C-B2D0-5E9BA7ACB548}" type="slidenum">
              <a:rPr lang="en-US" smtClean="0"/>
              <a:pPr/>
              <a:t>‹Nº›</a:t>
            </a:fld>
            <a:endParaRPr lang="en-US" dirty="0"/>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EAC256-FBA4-47CC-A1CF-A5F390806E68}" type="slidenum">
              <a:rPr lang="en-US" smtClean="0"/>
              <a:pPr/>
              <a:t>‹Nº›</a:t>
            </a:fld>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25AA4C-ECA3-4FB4-93CD-47B16776E30A}" type="slidenum">
              <a:rPr lang="en-US" smtClean="0"/>
              <a:pPr/>
              <a:t>‹Nº›</a:t>
            </a:fld>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634E42-0EF5-4C66-A4E3-58A21F06639F}" type="slidenum">
              <a:rPr lang="en-US" smtClean="0"/>
              <a:pPr/>
              <a:t>‹Nº›</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C0A477-24C8-48D3-A217-C86AB3E7F947}" type="slidenum">
              <a:rPr lang="en-US" smtClean="0"/>
              <a:pPr/>
              <a:t>‹Nº›</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endParaRPr lang="en-US" dirty="0"/>
          </a:p>
        </p:txBody>
      </p:sp>
      <p:sp>
        <p:nvSpPr>
          <p:cNvPr id="2" name="1 Marcador de pie de página"/>
          <p:cNvSpPr>
            <a:spLocks noGrp="1"/>
          </p:cNvSpPr>
          <p:nvPr>
            <p:ph type="ftr" sz="quarter" idx="11"/>
          </p:nvPr>
        </p:nvSpPr>
        <p:spPr/>
        <p:txBody>
          <a:bodyPr/>
          <a:lstStyle/>
          <a:p>
            <a:endParaRPr lang="en-US" dirty="0"/>
          </a:p>
        </p:txBody>
      </p:sp>
      <p:sp>
        <p:nvSpPr>
          <p:cNvPr id="15" name="14 Marcador de número de diapositiva"/>
          <p:cNvSpPr>
            <a:spLocks noGrp="1"/>
          </p:cNvSpPr>
          <p:nvPr>
            <p:ph type="sldNum" sz="quarter" idx="12"/>
          </p:nvPr>
        </p:nvSpPr>
        <p:spPr>
          <a:xfrm>
            <a:off x="8229600" y="6473952"/>
            <a:ext cx="758952" cy="246888"/>
          </a:xfrm>
        </p:spPr>
        <p:txBody>
          <a:bodyPr/>
          <a:lstStyle/>
          <a:p>
            <a:fld id="{36FA41D4-4573-4316-AB7E-7F72D8140126}" type="slidenum">
              <a:rPr lang="en-US" smtClean="0"/>
              <a:pPr/>
              <a:t>‹Nº›</a:t>
            </a:fld>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endParaRPr lang="en-US" dirty="0"/>
          </a:p>
        </p:txBody>
      </p:sp>
      <p:sp>
        <p:nvSpPr>
          <p:cNvPr id="19" name="18 Marcador de pie de página"/>
          <p:cNvSpPr>
            <a:spLocks noGrp="1"/>
          </p:cNvSpPr>
          <p:nvPr>
            <p:ph type="ftr" sz="quarter" idx="11"/>
          </p:nvPr>
        </p:nvSpPr>
        <p:spPr>
          <a:xfrm>
            <a:off x="3581400" y="76200"/>
            <a:ext cx="2895600" cy="288925"/>
          </a:xfrm>
        </p:spPr>
        <p:txBody>
          <a:bodyPr/>
          <a:lstStyle/>
          <a:p>
            <a:endParaRPr lang="en-US" dirty="0"/>
          </a:p>
        </p:txBody>
      </p:sp>
      <p:sp>
        <p:nvSpPr>
          <p:cNvPr id="16" name="15 Marcador de número de diapositiva"/>
          <p:cNvSpPr>
            <a:spLocks noGrp="1"/>
          </p:cNvSpPr>
          <p:nvPr>
            <p:ph type="sldNum" sz="quarter" idx="12"/>
          </p:nvPr>
        </p:nvSpPr>
        <p:spPr>
          <a:xfrm>
            <a:off x="8229600" y="6473952"/>
            <a:ext cx="758952" cy="246888"/>
          </a:xfrm>
        </p:spPr>
        <p:txBody>
          <a:bodyPr/>
          <a:lstStyle/>
          <a:p>
            <a:fld id="{5A339E7E-622F-4E8B-A6F5-D511E223E776}" type="slidenum">
              <a:rPr lang="en-US" smtClean="0"/>
              <a:pPr/>
              <a:t>‹Nº›</a:t>
            </a:fld>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endParaRPr lang="en-US" dirty="0"/>
          </a:p>
        </p:txBody>
      </p:sp>
      <p:sp>
        <p:nvSpPr>
          <p:cNvPr id="11" name="10 Marcador de pie de página"/>
          <p:cNvSpPr>
            <a:spLocks noGrp="1"/>
          </p:cNvSpPr>
          <p:nvPr>
            <p:ph type="ftr" sz="quarter" idx="11"/>
          </p:nvPr>
        </p:nvSpPr>
        <p:spPr/>
        <p:txBody>
          <a:bodyPr/>
          <a:lstStyle/>
          <a:p>
            <a:endParaRPr lang="en-US" dirty="0"/>
          </a:p>
        </p:txBody>
      </p:sp>
      <p:sp>
        <p:nvSpPr>
          <p:cNvPr id="16" name="15 Marcador de número de diapositiva"/>
          <p:cNvSpPr>
            <a:spLocks noGrp="1"/>
          </p:cNvSpPr>
          <p:nvPr>
            <p:ph type="sldNum" sz="quarter" idx="12"/>
          </p:nvPr>
        </p:nvSpPr>
        <p:spPr/>
        <p:txBody>
          <a:bodyPr/>
          <a:lstStyle/>
          <a:p>
            <a:fld id="{0B72859B-5919-404C-B2D0-5E9BA7ACB548}" type="slidenum">
              <a:rPr lang="en-US" smtClean="0"/>
              <a:pPr/>
              <a:t>‹Nº›</a:t>
            </a:fld>
            <a:endParaRPr lang="en-US" dirty="0"/>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endParaRPr lang="en-US" dirty="0"/>
          </a:p>
        </p:txBody>
      </p:sp>
      <p:sp>
        <p:nvSpPr>
          <p:cNvPr id="10" name="9 Marcador de pie de página"/>
          <p:cNvSpPr>
            <a:spLocks noGrp="1"/>
          </p:cNvSpPr>
          <p:nvPr>
            <p:ph type="ftr" sz="quarter" idx="11"/>
          </p:nvPr>
        </p:nvSpPr>
        <p:spPr/>
        <p:txBody>
          <a:bodyPr/>
          <a:lstStyle/>
          <a:p>
            <a:endParaRPr lang="en-US" dirty="0"/>
          </a:p>
        </p:txBody>
      </p:sp>
      <p:sp>
        <p:nvSpPr>
          <p:cNvPr id="31" name="30 Marcador de número de diapositiva"/>
          <p:cNvSpPr>
            <a:spLocks noGrp="1"/>
          </p:cNvSpPr>
          <p:nvPr>
            <p:ph type="sldNum" sz="quarter" idx="12"/>
          </p:nvPr>
        </p:nvSpPr>
        <p:spPr/>
        <p:txBody>
          <a:bodyPr/>
          <a:lstStyle/>
          <a:p>
            <a:fld id="{680AD3F8-F753-47AA-908E-E3B68E8689A1}" type="slidenum">
              <a:rPr lang="en-US" smtClean="0"/>
              <a:pPr/>
              <a:t>‹Nº›</a:t>
            </a:fld>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a:xfrm>
            <a:off x="8229600" y="6477000"/>
            <a:ext cx="762000" cy="246888"/>
          </a:xfrm>
        </p:spPr>
        <p:txBody>
          <a:bodyPr/>
          <a:lstStyle/>
          <a:p>
            <a:fld id="{F241B7C5-39AA-47B0-8240-05A6AE0C6AEA}" type="slidenum">
              <a:rPr lang="en-US" smtClean="0"/>
              <a:pPr/>
              <a:t>‹Nº›</a:t>
            </a:fld>
            <a:endParaRPr lang="en-US" dirty="0"/>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endParaRPr lang="en-US" dirty="0"/>
          </a:p>
        </p:txBody>
      </p:sp>
      <p:sp>
        <p:nvSpPr>
          <p:cNvPr id="21" name="20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B4C2ED0-CD72-42A3-A7D0-BA8DFB1CDB62}" type="slidenum">
              <a:rPr lang="en-US" smtClean="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n-US" dirty="0"/>
          </a:p>
        </p:txBody>
      </p:sp>
      <p:sp>
        <p:nvSpPr>
          <p:cNvPr id="6" name="5 Marcador de pie de página"/>
          <p:cNvSpPr>
            <a:spLocks noGrp="1"/>
          </p:cNvSpPr>
          <p:nvPr>
            <p:ph type="ftr" sz="quarter" idx="11"/>
          </p:nvPr>
        </p:nvSpPr>
        <p:spPr/>
        <p:txBody>
          <a:bodyPr/>
          <a:lstStyle>
            <a:extLst/>
          </a:lstStyle>
          <a:p>
            <a:endParaRPr lang="en-US" dirty="0"/>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680AD3F8-F753-47AA-908E-E3B68E8689A1}" type="slidenum">
              <a:rPr lang="en-US" smtClean="0"/>
              <a:pPr/>
              <a:t>‹Nº›</a:t>
            </a:fld>
            <a:endParaRPr lang="en-US" dirty="0"/>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endParaRPr lang="en-US" dirty="0"/>
          </a:p>
        </p:txBody>
      </p:sp>
      <p:sp>
        <p:nvSpPr>
          <p:cNvPr id="24" name="23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F3AED492-57AD-4160-AA87-07C4D56C69AC}" type="slidenum">
              <a:rPr lang="en-US" smtClean="0"/>
              <a:pPr/>
              <a:t>‹Nº›</a:t>
            </a:fld>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endParaRPr lang="en-US" dirty="0"/>
          </a:p>
        </p:txBody>
      </p:sp>
      <p:sp>
        <p:nvSpPr>
          <p:cNvPr id="29" name="28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CBEAC256-FBA4-47CC-A1CF-A5F390806E68}" type="slidenum">
              <a:rPr lang="en-US" smtClean="0"/>
              <a:pPr/>
              <a:t>‹Nº›</a:t>
            </a:fld>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7" name="6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31" name="30 Marcador de número de diapositiva"/>
          <p:cNvSpPr>
            <a:spLocks noGrp="1"/>
          </p:cNvSpPr>
          <p:nvPr>
            <p:ph type="sldNum" sz="quarter" idx="12"/>
          </p:nvPr>
        </p:nvSpPr>
        <p:spPr/>
        <p:txBody>
          <a:bodyPr/>
          <a:lstStyle/>
          <a:p>
            <a:fld id="{7425AA4C-ECA3-4FB4-93CD-47B16776E30A}" type="slidenum">
              <a:rPr lang="en-US" smtClean="0"/>
              <a:pPr/>
              <a:t>‹Nº›</a:t>
            </a:fld>
            <a:endParaRPr lang="en-US" dirty="0"/>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6634E42-0EF5-4C66-A4E3-58A21F06639F}" type="slidenum">
              <a:rPr lang="en-US" smtClean="0"/>
              <a:pPr/>
              <a:t>‹Nº›</a:t>
            </a:fld>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87C0A477-24C8-48D3-A217-C86AB3E7F947}" type="slidenum">
              <a:rPr lang="en-US" smtClean="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endParaRPr lang="en-US" dirty="0"/>
          </a:p>
        </p:txBody>
      </p:sp>
      <p:sp>
        <p:nvSpPr>
          <p:cNvPr id="8" name="7 Marcador de pie de página"/>
          <p:cNvSpPr>
            <a:spLocks noGrp="1"/>
          </p:cNvSpPr>
          <p:nvPr>
            <p:ph type="ftr" sz="quarter" idx="11"/>
          </p:nvPr>
        </p:nvSpPr>
        <p:spPr/>
        <p:txBody>
          <a:bodyPr/>
          <a:lstStyle>
            <a:extLst/>
          </a:lstStyle>
          <a:p>
            <a:endParaRPr lang="en-US" dirty="0"/>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F241B7C5-39AA-47B0-8240-05A6AE0C6AEA}" type="slidenum">
              <a:rPr lang="en-US" smtClean="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endParaRPr lang="en-US" dirty="0"/>
          </a:p>
        </p:txBody>
      </p:sp>
      <p:sp>
        <p:nvSpPr>
          <p:cNvPr id="4" name="3 Marcador de pie de página"/>
          <p:cNvSpPr>
            <a:spLocks noGrp="1"/>
          </p:cNvSpPr>
          <p:nvPr>
            <p:ph type="ftr" sz="quarter" idx="11"/>
          </p:nvPr>
        </p:nvSpPr>
        <p:spPr/>
        <p:txBody>
          <a:bodyPr/>
          <a:lstStyle>
            <a:extLst/>
          </a:lstStyle>
          <a:p>
            <a:endParaRPr lang="en-US" dirty="0"/>
          </a:p>
        </p:txBody>
      </p:sp>
      <p:sp>
        <p:nvSpPr>
          <p:cNvPr id="5" name="4 Marcador de número de diapositiva"/>
          <p:cNvSpPr>
            <a:spLocks noGrp="1"/>
          </p:cNvSpPr>
          <p:nvPr>
            <p:ph type="sldNum" sz="quarter" idx="12"/>
          </p:nvPr>
        </p:nvSpPr>
        <p:spPr/>
        <p:txBody>
          <a:bodyPr/>
          <a:lstStyle>
            <a:extLst/>
          </a:lstStyle>
          <a:p>
            <a:fld id="{6B4C2ED0-CD72-42A3-A7D0-BA8DFB1CDB62}" type="slidenum">
              <a:rPr lang="en-US" smtClean="0"/>
              <a:pPr/>
              <a:t>‹Nº›</a:t>
            </a:fld>
            <a:endParaRPr lang="en-US" dirty="0"/>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endParaRPr lang="en-US" dirty="0"/>
          </a:p>
        </p:txBody>
      </p:sp>
      <p:sp>
        <p:nvSpPr>
          <p:cNvPr id="3" name="2 Marcador de pie de página"/>
          <p:cNvSpPr>
            <a:spLocks noGrp="1"/>
          </p:cNvSpPr>
          <p:nvPr>
            <p:ph type="ftr" sz="quarter" idx="11"/>
          </p:nvPr>
        </p:nvSpPr>
        <p:spPr/>
        <p:txBody>
          <a:bodyPr/>
          <a:lstStyle>
            <a:extLst/>
          </a:lstStyle>
          <a:p>
            <a:endParaRPr lang="en-US" dirty="0"/>
          </a:p>
        </p:txBody>
      </p:sp>
      <p:sp>
        <p:nvSpPr>
          <p:cNvPr id="4" name="3 Marcador de número de diapositiva"/>
          <p:cNvSpPr>
            <a:spLocks noGrp="1"/>
          </p:cNvSpPr>
          <p:nvPr>
            <p:ph type="sldNum" sz="quarter" idx="12"/>
          </p:nvPr>
        </p:nvSpPr>
        <p:spPr/>
        <p:txBody>
          <a:bodyPr/>
          <a:lstStyle>
            <a:extLst/>
          </a:lstStyle>
          <a:p>
            <a:fld id="{F3AED492-57AD-4160-AA87-07C4D56C69AC}" type="slidenum">
              <a:rPr lang="en-US" smtClean="0"/>
              <a:pPr/>
              <a:t>‹Nº›</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endParaRPr lang="en-US" dirty="0"/>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BEAC256-FBA4-47CC-A1CF-A5F390806E68}" type="slidenum">
              <a:rPr lang="en-US" smtClean="0"/>
              <a:pPr/>
              <a:t>‹Nº›</a:t>
            </a:fld>
            <a:endParaRPr lang="en-US" dirty="0"/>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5A339E7E-622F-4E8B-A6F5-D511E223E776}" type="slidenum">
              <a:rPr lang="en-US" smtClean="0"/>
              <a:pPr/>
              <a:t>‹Nº›</a:t>
            </a:fld>
            <a:endParaRPr lang="en-US" dirty="0"/>
          </a:p>
        </p:txBody>
      </p:sp>
    </p:spTree>
    <p:extLst>
      <p:ext uri="{BB962C8B-B14F-4D97-AF65-F5344CB8AC3E}">
        <p14:creationId xmlns:p14="http://schemas.microsoft.com/office/powerpoint/2010/main" val="1341250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dirty="0"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endParaRPr lang="en-US" dirty="0"/>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425AA4C-ECA3-4FB4-93CD-47B16776E30A}" type="slidenum">
              <a:rPr lang="en-US" smtClean="0"/>
              <a:pPr/>
              <a:t>‹Nº›</a:t>
            </a:fld>
            <a:endParaRPr lang="en-US" dirty="0"/>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86634E42-0EF5-4C66-A4E3-58A21F06639F}" type="slidenum">
              <a:rPr lang="en-US" smtClean="0"/>
              <a:pPr/>
              <a:t>‹Nº›</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87C0A477-24C8-48D3-A217-C86AB3E7F947}" type="slidenum">
              <a:rPr lang="en-US" smtClean="0"/>
              <a:pPr/>
              <a:t>‹Nº›</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6FA41D4-4573-4316-AB7E-7F72D8140126}" type="slidenum">
              <a:rPr lang="en-US" smtClean="0"/>
              <a:pPr/>
              <a:t>‹Nº›</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39E7E-622F-4E8B-A6F5-D511E223E776}" type="slidenum">
              <a:rPr lang="en-US" smtClean="0"/>
              <a:pPr/>
              <a:t>‹Nº›</a:t>
            </a:fld>
            <a:endParaRPr lang="en-US" dirty="0"/>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72859B-5919-404C-B2D0-5E9BA7ACB548}" type="slidenum">
              <a:rPr lang="en-US" smtClean="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0AD3F8-F753-47AA-908E-E3B68E8689A1}" type="slidenum">
              <a:rPr lang="en-US" smtClean="0"/>
              <a:pPr/>
              <a:t>‹Nº›</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41B7C5-39AA-47B0-8240-05A6AE0C6AEA}" type="slidenum">
              <a:rPr lang="en-US" smtClean="0"/>
              <a:pPr/>
              <a:t>‹Nº›</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4C2ED0-CD72-42A3-A7D0-BA8DFB1CDB62}" type="slidenum">
              <a:rPr lang="en-US" smtClean="0"/>
              <a:pPr/>
              <a:t>‹Nº›</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AED492-57AD-4160-AA87-07C4D56C69AC}"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0B72859B-5919-404C-B2D0-5E9BA7ACB548}" type="slidenum">
              <a:rPr lang="en-US" smtClean="0"/>
              <a:pPr/>
              <a:t>‹Nº›</a:t>
            </a:fld>
            <a:endParaRPr lang="en-US" dirty="0"/>
          </a:p>
        </p:txBody>
      </p:sp>
    </p:spTree>
    <p:extLst>
      <p:ext uri="{BB962C8B-B14F-4D97-AF65-F5344CB8AC3E}">
        <p14:creationId xmlns:p14="http://schemas.microsoft.com/office/powerpoint/2010/main" val="965731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EAC256-FBA4-47CC-A1CF-A5F390806E68}" type="slidenum">
              <a:rPr lang="en-US" smtClean="0"/>
              <a:pPr/>
              <a:t>‹Nº›</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25AA4C-ECA3-4FB4-93CD-47B16776E30A}" type="slidenum">
              <a:rPr lang="en-US" smtClean="0"/>
              <a:pPr/>
              <a:t>‹Nº›</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634E42-0EF5-4C66-A4E3-58A21F06639F}" type="slidenum">
              <a:rPr lang="en-US" smtClean="0"/>
              <a:pPr/>
              <a:t>‹Nº›</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C0A477-24C8-48D3-A217-C86AB3E7F947}" type="slidenum">
              <a:rPr lang="en-US" smtClean="0"/>
              <a:pPr/>
              <a:t>‹Nº›</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FA41D4-4573-4316-AB7E-7F72D8140126}" type="slidenum">
              <a:rPr lang="en-US" smtClean="0"/>
              <a:pPr/>
              <a:t>‹Nº›</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39E7E-622F-4E8B-A6F5-D511E223E776}" type="slidenum">
              <a:rPr lang="en-US" smtClean="0"/>
              <a:pPr/>
              <a:t>‹Nº›</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72859B-5919-404C-B2D0-5E9BA7ACB548}" type="slidenum">
              <a:rPr lang="en-US" smtClean="0"/>
              <a:pPr/>
              <a:t>‹Nº›</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0AD3F8-F753-47AA-908E-E3B68E8689A1}" type="slidenum">
              <a:rPr lang="en-US" smtClean="0"/>
              <a:pPr/>
              <a:t>‹Nº›</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41B7C5-39AA-47B0-8240-05A6AE0C6AEA}" type="slidenum">
              <a:rPr lang="en-US" smtClean="0"/>
              <a:pPr/>
              <a:t>‹Nº›</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4C2ED0-CD72-42A3-A7D0-BA8DFB1CDB62}"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80AD3F8-F753-47AA-908E-E3B68E8689A1}" type="slidenum">
              <a:rPr lang="en-US" smtClean="0"/>
              <a:pPr/>
              <a:t>‹Nº›</a:t>
            </a:fld>
            <a:endParaRPr lang="en-US" dirty="0"/>
          </a:p>
        </p:txBody>
      </p:sp>
    </p:spTree>
    <p:extLst>
      <p:ext uri="{BB962C8B-B14F-4D97-AF65-F5344CB8AC3E}">
        <p14:creationId xmlns:p14="http://schemas.microsoft.com/office/powerpoint/2010/main" val="23419099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AED492-57AD-4160-AA87-07C4D56C69AC}" type="slidenum">
              <a:rPr lang="en-US" smtClean="0"/>
              <a:pPr/>
              <a:t>‹Nº›</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EAC256-FBA4-47CC-A1CF-A5F390806E68}" type="slidenum">
              <a:rPr lang="en-US" smtClean="0"/>
              <a:pPr/>
              <a:t>‹Nº›</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7425AA4C-ECA3-4FB4-93CD-47B16776E30A}" type="slidenum">
              <a:rPr lang="en-US" smtClean="0"/>
              <a:pPr/>
              <a:t>‹Nº›</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634E42-0EF5-4C66-A4E3-58A21F06639F}" type="slidenum">
              <a:rPr lang="en-US" smtClean="0"/>
              <a:pPr/>
              <a:t>‹Nº›</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C0A477-24C8-48D3-A217-C86AB3E7F947}" type="slidenum">
              <a:rPr lang="en-US" smtClean="0"/>
              <a:pPr/>
              <a:t>‹Nº›</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FA41D4-4573-4316-AB7E-7F72D8140126}" type="slidenum">
              <a:rPr lang="en-US" smtClean="0"/>
              <a:pPr/>
              <a:t>‹Nº›</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39E7E-622F-4E8B-A6F5-D511E223E776}" type="slidenum">
              <a:rPr lang="en-US" smtClean="0"/>
              <a:pPr/>
              <a:t>‹Nº›</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5" name="Title 94"/>
          <p:cNvSpPr>
            <a:spLocks noGrp="1"/>
          </p:cNvSpPr>
          <p:nvPr>
            <p:ph type="title"/>
          </p:nvPr>
        </p:nvSpPr>
        <p:spPr>
          <a:xfrm>
            <a:off x="457200" y="4463568"/>
            <a:ext cx="8305800" cy="1143000"/>
          </a:xfrm>
        </p:spPr>
        <p:txBody>
          <a:bodyPr/>
          <a:lstStyle/>
          <a:p>
            <a:r>
              <a:rPr lang="es-ES" smtClean="0"/>
              <a:t>Haga clic para modificar el estilo de título del patrón</a:t>
            </a:r>
            <a:endParaRPr lang="en-US"/>
          </a:p>
        </p:txBody>
      </p:sp>
      <p:sp>
        <p:nvSpPr>
          <p:cNvPr id="2" name="Date Placeholder 1"/>
          <p:cNvSpPr>
            <a:spLocks noGrp="1"/>
          </p:cNvSpPr>
          <p:nvPr>
            <p:ph type="dt" sz="half" idx="10"/>
          </p:nvPr>
        </p:nvSpPr>
        <p:spPr/>
        <p:txBody>
          <a:bodyPr/>
          <a:lstStyle/>
          <a:p>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0B72859B-5919-404C-B2D0-5E9BA7ACB548}" type="slidenum">
              <a:rPr lang="en-US" smtClean="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0AD3F8-F753-47AA-908E-E3B68E8689A1}" type="slidenum">
              <a:rPr lang="en-US" smtClean="0"/>
              <a:pPr/>
              <a:t>‹Nº›</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41B7C5-39AA-47B0-8240-05A6AE0C6AEA}"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F241B7C5-39AA-47B0-8240-05A6AE0C6AEA}" type="slidenum">
              <a:rPr lang="en-US" smtClean="0"/>
              <a:pPr/>
              <a:t>‹Nº›</a:t>
            </a:fld>
            <a:endParaRPr lang="en-US" dirty="0"/>
          </a:p>
        </p:txBody>
      </p:sp>
    </p:spTree>
    <p:extLst>
      <p:ext uri="{BB962C8B-B14F-4D97-AF65-F5344CB8AC3E}">
        <p14:creationId xmlns:p14="http://schemas.microsoft.com/office/powerpoint/2010/main" val="12447061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4C2ED0-CD72-42A3-A7D0-BA8DFB1CDB62}" type="slidenum">
              <a:rPr lang="en-US" smtClean="0"/>
              <a:pPr/>
              <a:t>‹Nº›</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AED492-57AD-4160-AA87-07C4D56C69AC}" type="slidenum">
              <a:rPr lang="en-US" smtClean="0"/>
              <a:pPr/>
              <a:t>‹Nº›</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EAC256-FBA4-47CC-A1CF-A5F390806E68}" type="slidenum">
              <a:rPr lang="en-US" smtClean="0"/>
              <a:pPr/>
              <a:t>‹Nº›</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25AA4C-ECA3-4FB4-93CD-47B16776E30A}" type="slidenum">
              <a:rPr lang="en-US" smtClean="0"/>
              <a:pPr/>
              <a:t>‹Nº›</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634E42-0EF5-4C66-A4E3-58A21F06639F}" type="slidenum">
              <a:rPr lang="en-US" smtClean="0"/>
              <a:pPr/>
              <a:t>‹Nº›</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C0A477-24C8-48D3-A217-C86AB3E7F947}" type="slidenum">
              <a:rPr lang="en-US" smtClean="0"/>
              <a:pPr/>
              <a:t>‹Nº›</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36FA41D4-4573-4316-AB7E-7F72D8140126}" type="slidenum">
              <a:rPr lang="en-US" smtClean="0"/>
              <a:pPr/>
              <a:t>‹Nº›</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s-ES" smtClean="0"/>
              <a:t>Haga clic para modificar el estilo de título del patrón</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39E7E-622F-4E8B-A6F5-D511E223E776}" type="slidenum">
              <a:rPr lang="en-US" smtClean="0"/>
              <a:pPr/>
              <a:t>‹Nº›</a:t>
            </a:fld>
            <a:endParaRPr lang="en-US" dirty="0"/>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Date Placeholder 8"/>
          <p:cNvSpPr>
            <a:spLocks noGrp="1"/>
          </p:cNvSpPr>
          <p:nvPr>
            <p:ph type="dt" sz="half" idx="10"/>
          </p:nvPr>
        </p:nvSpPr>
        <p:spPr/>
        <p:txBody>
          <a:bodyPr/>
          <a:lstStyle>
            <a:lvl1pPr>
              <a:defRPr>
                <a:solidFill>
                  <a:srgbClr val="FFFFFF"/>
                </a:solidFill>
              </a:defRPr>
            </a:lvl1pPr>
          </a:lstStyle>
          <a:p>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0B72859B-5919-404C-B2D0-5E9BA7ACB548}" type="slidenum">
              <a:rPr lang="en-US" smtClean="0"/>
              <a:pPr/>
              <a:t>‹Nº›</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s-ES" smtClean="0"/>
              <a:t>Haga clic para modificar el estilo de título del patrón</a:t>
            </a:r>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0AD3F8-F753-47AA-908E-E3B68E8689A1}" type="slidenum">
              <a:rPr lang="en-US" smtClean="0"/>
              <a:pPr/>
              <a:t>‹Nº›</a:t>
            </a:fld>
            <a:endParaRPr lang="en-US" dirty="0"/>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6B4C2ED0-CD72-42A3-A7D0-BA8DFB1CDB62}" type="slidenum">
              <a:rPr lang="en-US" smtClean="0"/>
              <a:pPr/>
              <a:t>‹Nº›</a:t>
            </a:fld>
            <a:endParaRPr lang="en-US" dirty="0"/>
          </a:p>
        </p:txBody>
      </p:sp>
    </p:spTree>
    <p:extLst>
      <p:ext uri="{BB962C8B-B14F-4D97-AF65-F5344CB8AC3E}">
        <p14:creationId xmlns:p14="http://schemas.microsoft.com/office/powerpoint/2010/main" val="18543713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41B7C5-39AA-47B0-8240-05A6AE0C6AEA}" type="slidenum">
              <a:rPr lang="en-US" smtClean="0"/>
              <a:pPr/>
              <a:t>‹Nº›</a:t>
            </a:fld>
            <a:endParaRPr lang="en-US" dirty="0"/>
          </a:p>
        </p:txBody>
      </p:sp>
      <p:sp>
        <p:nvSpPr>
          <p:cNvPr id="10" name="Title 9"/>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4C2ED0-CD72-42A3-A7D0-BA8DFB1CDB62}" type="slidenum">
              <a:rPr lang="en-US" smtClean="0"/>
              <a:pPr/>
              <a:t>‹Nº›</a:t>
            </a:fld>
            <a:endParaRPr lang="en-US" dirty="0"/>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AED492-57AD-4160-AA87-07C4D56C69AC}" type="slidenum">
              <a:rPr lang="en-US" smtClean="0"/>
              <a:pPr/>
              <a:t>‹Nº›</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CBEAC256-FBA4-47CC-A1CF-A5F390806E68}" type="slidenum">
              <a:rPr lang="en-US" smtClean="0"/>
              <a:pPr/>
              <a:t>‹Nº›</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s-ES" smtClean="0"/>
              <a:t>Haga clic para modificar el estilo de título del patrón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25AA4C-ECA3-4FB4-93CD-47B16776E30A}" type="slidenum">
              <a:rPr lang="en-US" smtClean="0"/>
              <a:pPr/>
              <a:t>‹Nº›</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s-ES" smtClean="0"/>
              <a:t>Haga clic para modificar el estilo de 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634E42-0EF5-4C66-A4E3-58A21F06639F}" type="slidenum">
              <a:rPr lang="en-US" smtClean="0"/>
              <a:pPr/>
              <a:t>‹Nº›</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7C0A477-24C8-48D3-A217-C86AB3E7F947}" type="slidenum">
              <a:rPr lang="en-US" smtClean="0"/>
              <a:pPr/>
              <a:t>‹Nº›</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FA41D4-4573-4316-AB7E-7F72D8140126}" type="slidenum">
              <a:rPr lang="en-US" smtClean="0"/>
              <a:pPr/>
              <a:t>‹Nº›</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39E7E-622F-4E8B-A6F5-D511E223E776}" type="slidenum">
              <a:rPr lang="en-US" smtClean="0"/>
              <a:pPr/>
              <a:t>‹Nº›</a:t>
            </a:fld>
            <a:endParaRPr lang="en-US" dirty="0"/>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72859B-5919-404C-B2D0-5E9BA7ACB548}"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F3AED492-57AD-4160-AA87-07C4D56C69AC}" type="slidenum">
              <a:rPr lang="en-US" smtClean="0"/>
              <a:pPr/>
              <a:t>‹Nº›</a:t>
            </a:fld>
            <a:endParaRPr lang="en-US" dirty="0"/>
          </a:p>
        </p:txBody>
      </p:sp>
    </p:spTree>
    <p:extLst>
      <p:ext uri="{BB962C8B-B14F-4D97-AF65-F5344CB8AC3E}">
        <p14:creationId xmlns:p14="http://schemas.microsoft.com/office/powerpoint/2010/main" val="28297331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0AD3F8-F753-47AA-908E-E3B68E8689A1}" type="slidenum">
              <a:rPr lang="en-US" smtClean="0"/>
              <a:pPr/>
              <a:t>‹Nº›</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41B7C5-39AA-47B0-8240-05A6AE0C6AEA}" type="slidenum">
              <a:rPr lang="en-US" smtClean="0"/>
              <a:pPr/>
              <a:t>‹Nº›</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4C2ED0-CD72-42A3-A7D0-BA8DFB1CDB62}" type="slidenum">
              <a:rPr lang="en-US" smtClean="0"/>
              <a:pPr/>
              <a:t>‹Nº›</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AED492-57AD-4160-AA87-07C4D56C69AC}" type="slidenum">
              <a:rPr lang="en-US" smtClean="0"/>
              <a:pPr/>
              <a:t>‹Nº›</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EAC256-FBA4-47CC-A1CF-A5F390806E68}" type="slidenum">
              <a:rPr lang="en-US" smtClean="0"/>
              <a:pPr/>
              <a:t>‹Nº›</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25AA4C-ECA3-4FB4-93CD-47B16776E30A}" type="slidenum">
              <a:rPr lang="en-US" smtClean="0"/>
              <a:pPr/>
              <a:t>‹Nº›</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634E42-0EF5-4C66-A4E3-58A21F06639F}" type="slidenum">
              <a:rPr lang="en-US" smtClean="0"/>
              <a:pPr/>
              <a:t>‹Nº›</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C0A477-24C8-48D3-A217-C86AB3E7F947}" type="slidenum">
              <a:rPr lang="en-US" smtClean="0"/>
              <a:pPr/>
              <a:t>‹Nº›</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FA41D4-4573-4316-AB7E-7F72D8140126}" type="slidenum">
              <a:rPr lang="en-US" smtClean="0"/>
              <a:pPr/>
              <a:t>‹Nº›</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39E7E-622F-4E8B-A6F5-D511E223E776}" type="slidenum">
              <a:rPr lang="en-US" smtClean="0"/>
              <a:pPr/>
              <a:t>‹Nº›</a:t>
            </a:fld>
            <a:endParaRPr lang="en-US" dirty="0"/>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CBEAC256-FBA4-47CC-A1CF-A5F390806E68}" type="slidenum">
              <a:rPr lang="en-US" smtClean="0"/>
              <a:pPr/>
              <a:t>‹Nº›</a:t>
            </a:fld>
            <a:endParaRPr lang="en-US" dirty="0"/>
          </a:p>
        </p:txBody>
      </p:sp>
    </p:spTree>
    <p:extLst>
      <p:ext uri="{BB962C8B-B14F-4D97-AF65-F5344CB8AC3E}">
        <p14:creationId xmlns:p14="http://schemas.microsoft.com/office/powerpoint/2010/main" val="3500366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72859B-5919-404C-B2D0-5E9BA7ACB548}" type="slidenum">
              <a:rPr lang="en-US" smtClean="0"/>
              <a:pPr/>
              <a:t>‹Nº›</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0AD3F8-F753-47AA-908E-E3B68E8689A1}" type="slidenum">
              <a:rPr lang="en-US" smtClean="0"/>
              <a:pPr/>
              <a:t>‹Nº›</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41B7C5-39AA-47B0-8240-05A6AE0C6AEA}" type="slidenum">
              <a:rPr lang="en-US" smtClean="0"/>
              <a:pPr/>
              <a:t>‹Nº›</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4C2ED0-CD72-42A3-A7D0-BA8DFB1CDB62}" type="slidenum">
              <a:rPr lang="en-US" smtClean="0"/>
              <a:pPr/>
              <a:t>‹Nº›</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AED492-57AD-4160-AA87-07C4D56C69AC}" type="slidenum">
              <a:rPr lang="en-US" smtClean="0"/>
              <a:pPr/>
              <a:t>‹Nº›</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EAC256-FBA4-47CC-A1CF-A5F390806E68}" type="slidenum">
              <a:rPr lang="en-US" smtClean="0"/>
              <a:pPr/>
              <a:t>‹Nº›</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25AA4C-ECA3-4FB4-93CD-47B16776E30A}" type="slidenum">
              <a:rPr lang="en-US" smtClean="0"/>
              <a:pPr/>
              <a:t>‹Nº›</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634E42-0EF5-4C66-A4E3-58A21F06639F}" type="slidenum">
              <a:rPr lang="en-US" smtClean="0"/>
              <a:pPr/>
              <a:t>‹Nº›</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C0A477-24C8-48D3-A217-C86AB3E7F947}" type="slidenum">
              <a:rPr lang="en-US" smtClean="0"/>
              <a:pPr/>
              <a:t>‹Nº›</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36FA41D4-4573-4316-AB7E-7F72D8140126}" type="slidenum">
              <a:rPr lang="en-US" smtClean="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7425AA4C-ECA3-4FB4-93CD-47B16776E30A}" type="slidenum">
              <a:rPr lang="en-US" smtClean="0"/>
              <a:pPr/>
              <a:t>‹Nº›</a:t>
            </a:fld>
            <a:endParaRPr lang="en-US" dirty="0"/>
          </a:p>
        </p:txBody>
      </p:sp>
    </p:spTree>
    <p:extLst>
      <p:ext uri="{BB962C8B-B14F-4D97-AF65-F5344CB8AC3E}">
        <p14:creationId xmlns:p14="http://schemas.microsoft.com/office/powerpoint/2010/main" val="14716464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39E7E-622F-4E8B-A6F5-D511E223E776}" type="slidenum">
              <a:rPr lang="en-US" smtClean="0"/>
              <a:pPr/>
              <a:t>‹Nº›</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72859B-5919-404C-B2D0-5E9BA7ACB548}" type="slidenum">
              <a:rPr lang="en-US" smtClean="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0AD3F8-F753-47AA-908E-E3B68E8689A1}" type="slidenum">
              <a:rPr lang="en-US" smtClean="0"/>
              <a:pPr/>
              <a:t>‹Nº›</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41B7C5-39AA-47B0-8240-05A6AE0C6AEA}" type="slidenum">
              <a:rPr lang="en-US" smtClean="0"/>
              <a:pPr/>
              <a:t>‹Nº›</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4C2ED0-CD72-42A3-A7D0-BA8DFB1CDB62}" type="slidenum">
              <a:rPr lang="en-US" smtClean="0"/>
              <a:pPr/>
              <a:t>‹Nº›</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AED492-57AD-4160-AA87-07C4D56C69AC}" type="slidenum">
              <a:rPr lang="en-US" smtClean="0"/>
              <a:pPr/>
              <a:t>‹Nº›</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EAC256-FBA4-47CC-A1CF-A5F390806E68}" type="slidenum">
              <a:rPr lang="en-US" smtClean="0"/>
              <a:pPr/>
              <a:t>‹Nº›</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7425AA4C-ECA3-4FB4-93CD-47B16776E30A}" type="slidenum">
              <a:rPr lang="en-US" smtClean="0"/>
              <a:pPr/>
              <a:t>‹Nº›</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634E42-0EF5-4C66-A4E3-58A21F06639F}" type="slidenum">
              <a:rPr lang="en-US" smtClean="0"/>
              <a:pPr/>
              <a:t>‹Nº›</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C0A477-24C8-48D3-A217-C86AB3E7F947}"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EC7F5-F0AC-43A7-ADBF-074A23F33BDA}" type="slidenum">
              <a:rPr lang="en-US" smtClean="0"/>
              <a:pPr/>
              <a:t>‹Nº›</a:t>
            </a:fld>
            <a:endParaRPr lang="en-US" dirty="0"/>
          </a:p>
        </p:txBody>
      </p:sp>
    </p:spTree>
    <p:extLst>
      <p:ext uri="{BB962C8B-B14F-4D97-AF65-F5344CB8AC3E}">
        <p14:creationId xmlns:p14="http://schemas.microsoft.com/office/powerpoint/2010/main" val="240054601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EC7F5-F0AC-43A7-ADBF-074A23F33BDA}" type="slidenum">
              <a:rPr lang="en-US" smtClean="0"/>
              <a:pPr/>
              <a:t>‹Nº›</a:t>
            </a:fld>
            <a:endParaRPr lang="en-US" dirty="0"/>
          </a:p>
        </p:txBody>
      </p:sp>
    </p:spTree>
    <p:extLst>
      <p:ext uri="{BB962C8B-B14F-4D97-AF65-F5344CB8AC3E}">
        <p14:creationId xmlns:p14="http://schemas.microsoft.com/office/powerpoint/2010/main" val="855112999"/>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dirty="0"/>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BBEC7F5-F0AC-43A7-ADBF-074A23F33BDA}"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BBEC7F5-F0AC-43A7-ADBF-074A23F33BDA}" type="slidenum">
              <a:rPr lang="en-US" smtClean="0"/>
              <a:pPr/>
              <a:t>‹Nº›</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BBEC7F5-F0AC-43A7-ADBF-074A23F33BDA}"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dirty="0"/>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BBEC7F5-F0AC-43A7-ADBF-074A23F33BDA}" type="slidenum">
              <a:rPr lang="en-US" smtClean="0"/>
              <a:pPr/>
              <a:t>‹Nº›</a:t>
            </a:fld>
            <a:endParaRPr lang="en-US" dirty="0"/>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endParaRPr lang="en-US" dirty="0"/>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BBEC7F5-F0AC-43A7-ADBF-074A23F33BDA}" type="slidenum">
              <a:rPr lang="en-US" smtClean="0"/>
              <a:pPr/>
              <a:t>‹Nº›</a:t>
            </a:fld>
            <a:endParaRPr lang="en-US" dirty="0"/>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BBEC7F5-F0AC-43A7-ADBF-074A23F33BDA}"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BBEC7F5-F0AC-43A7-ADBF-074A23F33BDA}" type="slidenum">
              <a:rPr lang="en-US" smtClean="0"/>
              <a:pPr/>
              <a:t>‹Nº›</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1BBEC7F5-F0AC-43A7-ADBF-074A23F33BDA}" type="slidenum">
              <a:rPr lang="en-US" smtClean="0"/>
              <a:pPr/>
              <a:t>‹Nº›</a:t>
            </a:fld>
            <a:endParaRPr lang="en-US" dirty="0"/>
          </a:p>
        </p:txBody>
      </p:sp>
    </p:spTree>
  </p:cSld>
  <p:clrMap bg1="dk1" tx1="lt1" bg2="dk2" tx2="lt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1BBEC7F5-F0AC-43A7-ADBF-074A23F33BDA}"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BBEC7F5-F0AC-43A7-ADBF-074A23F33BDA}" type="slidenum">
              <a:rPr lang="en-US" smtClean="0"/>
              <a:pPr/>
              <a:t>‹Nº›</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BBEC7F5-F0AC-43A7-ADBF-074A23F33BDA}" type="slidenum">
              <a:rPr lang="en-US" smtClean="0"/>
              <a:pPr/>
              <a:t>‹Nº›</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BBEC7F5-F0AC-43A7-ADBF-074A23F33BDA}" type="slidenum">
              <a:rPr lang="en-US" smtClean="0"/>
              <a:pPr/>
              <a:t>‹Nº›</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9.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45.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8232" y="2996952"/>
            <a:ext cx="4972907" cy="1512168"/>
          </a:xfrm>
        </p:spPr>
        <p:txBody>
          <a:bodyPr>
            <a:normAutofit fontScale="90000"/>
          </a:bodyPr>
          <a:lstStyle/>
          <a:p>
            <a:pPr algn="ctr"/>
            <a:r>
              <a:rPr lang="es-ES" sz="2200" dirty="0" smtClean="0">
                <a:latin typeface="Arial Rounded MT Bold" pitchFamily="34" charset="0"/>
              </a:rPr>
              <a:t>Curso</a:t>
            </a:r>
            <a:r>
              <a:rPr lang="es-ES" sz="3600" dirty="0" smtClean="0">
                <a:latin typeface="Arial Rounded MT Bold" pitchFamily="34" charset="0"/>
              </a:rPr>
              <a:t>:</a:t>
            </a:r>
            <a:br>
              <a:rPr lang="es-ES" sz="3600" dirty="0" smtClean="0">
                <a:latin typeface="Arial Rounded MT Bold" pitchFamily="34" charset="0"/>
              </a:rPr>
            </a:br>
            <a:r>
              <a:rPr lang="es-ES" sz="3600" dirty="0" smtClean="0">
                <a:latin typeface="Arial Rounded MT Bold" pitchFamily="34" charset="0"/>
              </a:rPr>
              <a:t/>
            </a:r>
            <a:br>
              <a:rPr lang="es-ES" sz="3600" dirty="0" smtClean="0">
                <a:latin typeface="Arial Rounded MT Bold" pitchFamily="34" charset="0"/>
              </a:rPr>
            </a:br>
            <a:r>
              <a:rPr lang="es-ES" sz="3600" spc="170" dirty="0" smtClean="0">
                <a:latin typeface="Arial Rounded MT Bold" pitchFamily="34" charset="0"/>
              </a:rPr>
              <a:t>OBSERVACIÓN Y ANÁLISIS  DE  LA </a:t>
            </a:r>
            <a:br>
              <a:rPr lang="es-ES" sz="3600" spc="170" dirty="0" smtClean="0">
                <a:latin typeface="Arial Rounded MT Bold" pitchFamily="34" charset="0"/>
              </a:rPr>
            </a:br>
            <a:r>
              <a:rPr lang="es-ES" sz="3600" spc="170" dirty="0" smtClean="0">
                <a:latin typeface="Arial Rounded MT Bold" pitchFamily="34" charset="0"/>
              </a:rPr>
              <a:t>PRÁCTICA </a:t>
            </a:r>
            <a:r>
              <a:rPr lang="es-ES" sz="3600" b="1" spc="170" dirty="0" smtClean="0">
                <a:latin typeface="Arial Rounded MT Bold" pitchFamily="34" charset="0"/>
              </a:rPr>
              <a:t>ESCOLAR</a:t>
            </a:r>
            <a:endParaRPr lang="es-MX" sz="3600" spc="170" dirty="0">
              <a:latin typeface="Arial Rounded MT Bold" pitchFamily="34" charset="0"/>
            </a:endParaRPr>
          </a:p>
        </p:txBody>
      </p:sp>
      <p:pic>
        <p:nvPicPr>
          <p:cNvPr id="5" name="0 Imagen" descr="logoenep.gif"/>
          <p:cNvPicPr/>
          <p:nvPr/>
        </p:nvPicPr>
        <p:blipFill rotWithShape="1">
          <a:blip r:embed="rId2" cstate="print"/>
          <a:srcRect l="17968" r="12160"/>
          <a:stretch/>
        </p:blipFill>
        <p:spPr bwMode="auto">
          <a:xfrm>
            <a:off x="-73306" y="0"/>
            <a:ext cx="1692977" cy="1916832"/>
          </a:xfrm>
          <a:prstGeom prst="rect">
            <a:avLst/>
          </a:prstGeom>
          <a:noFill/>
        </p:spPr>
      </p:pic>
      <p:sp>
        <p:nvSpPr>
          <p:cNvPr id="4" name="3 CuadroTexto"/>
          <p:cNvSpPr txBox="1"/>
          <p:nvPr/>
        </p:nvSpPr>
        <p:spPr>
          <a:xfrm>
            <a:off x="1202879" y="0"/>
            <a:ext cx="7458037" cy="2308324"/>
          </a:xfrm>
          <a:prstGeom prst="rect">
            <a:avLst/>
          </a:prstGeom>
          <a:noFill/>
        </p:spPr>
        <p:txBody>
          <a:bodyPr wrap="square" rtlCol="0">
            <a:spAutoFit/>
          </a:bodyPr>
          <a:lstStyle/>
          <a:p>
            <a:pPr algn="ctr"/>
            <a:r>
              <a:rPr lang="es-ES" sz="4800" b="1" dirty="0" smtClean="0">
                <a:latin typeface="Arial Rounded MT Bold" pitchFamily="34" charset="0"/>
              </a:rPr>
              <a:t>Escuela Normal de Educación Preescolar</a:t>
            </a:r>
          </a:p>
          <a:p>
            <a:pPr algn="ctr"/>
            <a:r>
              <a:rPr lang="es-ES" sz="4800" b="1" dirty="0" smtClean="0">
                <a:latin typeface="Arial Rounded MT Bold" pitchFamily="34" charset="0"/>
              </a:rPr>
              <a:t> </a:t>
            </a:r>
            <a:endParaRPr lang="es-MX" sz="4800" b="1" dirty="0">
              <a:latin typeface="Arial Rounded MT Bold" pitchFamily="34" charset="0"/>
            </a:endParaRPr>
          </a:p>
        </p:txBody>
      </p:sp>
      <p:sp>
        <p:nvSpPr>
          <p:cNvPr id="3" name="2 Rectángulo"/>
          <p:cNvSpPr/>
          <p:nvPr/>
        </p:nvSpPr>
        <p:spPr>
          <a:xfrm>
            <a:off x="971629" y="6083616"/>
            <a:ext cx="7200801" cy="400110"/>
          </a:xfrm>
          <a:prstGeom prst="rect">
            <a:avLst/>
          </a:prstGeom>
        </p:spPr>
        <p:txBody>
          <a:bodyPr wrap="square">
            <a:spAutoFit/>
          </a:bodyPr>
          <a:lstStyle/>
          <a:p>
            <a:pPr>
              <a:tabLst>
                <a:tab pos="3860800" algn="l"/>
              </a:tabLst>
            </a:pPr>
            <a:r>
              <a:rPr lang="es-ES" sz="2000" b="1" spc="100" dirty="0" smtClean="0">
                <a:latin typeface="Arial Rounded MT Bold" pitchFamily="34" charset="0"/>
              </a:rPr>
              <a:t>Segundo semestre 	Plan </a:t>
            </a:r>
            <a:r>
              <a:rPr lang="es-ES" sz="2000" b="1" spc="100">
                <a:latin typeface="Arial Rounded MT Bold" pitchFamily="34" charset="0"/>
              </a:rPr>
              <a:t>de </a:t>
            </a:r>
            <a:r>
              <a:rPr lang="es-ES" sz="2000" b="1" spc="100" smtClean="0">
                <a:latin typeface="Arial Rounded MT Bold" pitchFamily="34" charset="0"/>
              </a:rPr>
              <a:t>estudios 2012</a:t>
            </a:r>
            <a:endParaRPr lang="es-MX" sz="2000" b="1" spc="100" dirty="0">
              <a:latin typeface="Arial Rounded MT Bold" pitchFamily="34" charset="0"/>
            </a:endParaRPr>
          </a:p>
        </p:txBody>
      </p:sp>
      <p:sp>
        <p:nvSpPr>
          <p:cNvPr id="6" name="5 CuadroTexto"/>
          <p:cNvSpPr txBox="1"/>
          <p:nvPr/>
        </p:nvSpPr>
        <p:spPr>
          <a:xfrm>
            <a:off x="4067944" y="5085184"/>
            <a:ext cx="4915128" cy="707886"/>
          </a:xfrm>
          <a:prstGeom prst="rect">
            <a:avLst/>
          </a:prstGeom>
          <a:noFill/>
        </p:spPr>
        <p:txBody>
          <a:bodyPr wrap="none" rtlCol="0">
            <a:spAutoFit/>
          </a:bodyPr>
          <a:lstStyle/>
          <a:p>
            <a:r>
              <a:rPr lang="es-ES" sz="2000" b="1" dirty="0" smtClean="0">
                <a:latin typeface="Calibri" pitchFamily="34" charset="0"/>
                <a:cs typeface="Calibri" pitchFamily="34" charset="0"/>
              </a:rPr>
              <a:t>Titular :	</a:t>
            </a:r>
            <a:r>
              <a:rPr lang="es-ES" sz="2000" b="1" dirty="0">
                <a:latin typeface="Calibri" pitchFamily="34" charset="0"/>
                <a:cs typeface="Calibri" pitchFamily="34" charset="0"/>
              </a:rPr>
              <a:t>Maestra Rosa Elvia González  </a:t>
            </a:r>
            <a:r>
              <a:rPr lang="es-ES" sz="2000" b="1" dirty="0" smtClean="0">
                <a:latin typeface="Calibri" pitchFamily="34" charset="0"/>
                <a:cs typeface="Calibri" pitchFamily="34" charset="0"/>
              </a:rPr>
              <a:t>García</a:t>
            </a:r>
          </a:p>
          <a:p>
            <a:r>
              <a:rPr lang="es-ES" sz="2000" b="1" dirty="0">
                <a:latin typeface="Calibri" pitchFamily="34" charset="0"/>
                <a:cs typeface="Calibri" pitchFamily="34" charset="0"/>
              </a:rPr>
              <a:t>	</a:t>
            </a:r>
            <a:r>
              <a:rPr lang="es-ES" sz="2000" b="1" dirty="0" smtClean="0">
                <a:latin typeface="Calibri" pitchFamily="34" charset="0"/>
                <a:cs typeface="Calibri" pitchFamily="34" charset="0"/>
              </a:rPr>
              <a:t>	Ciclo escolar 2014~2015</a:t>
            </a:r>
            <a:endParaRPr lang="es-MX" sz="2000" b="1" dirty="0">
              <a:latin typeface="Calibri" pitchFamily="34" charset="0"/>
              <a:cs typeface="Calibri" pitchFamily="34" charset="0"/>
            </a:endParaRPr>
          </a:p>
        </p:txBody>
      </p:sp>
      <p:pic>
        <p:nvPicPr>
          <p:cNvPr id="9" name="Picture 1" descr="logo chiqui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0226" y="6283671"/>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ítulo 2"/>
          <p:cNvSpPr txBox="1">
            <a:spLocks/>
          </p:cNvSpPr>
          <p:nvPr/>
        </p:nvSpPr>
        <p:spPr>
          <a:xfrm>
            <a:off x="-4936" y="6264867"/>
            <a:ext cx="9148936" cy="666675"/>
          </a:xfrm>
          <a:prstGeom prst="rect">
            <a:avLst/>
          </a:prstGeom>
        </p:spPr>
        <p:txBody>
          <a:bodyPr>
            <a:normAutofit fontScale="70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endParaRPr lang="es-ES" sz="2000" b="1" dirty="0" smtClean="0">
              <a:latin typeface="Arial"/>
              <a:cs typeface="Arial"/>
            </a:endParaRPr>
          </a:p>
          <a:p>
            <a:pPr marL="0" indent="0">
              <a:buNone/>
            </a:pPr>
            <a:r>
              <a:rPr lang="es-ES" sz="1800" b="1" dirty="0" smtClean="0">
                <a:latin typeface="Arial Narrow" pitchFamily="34" charset="0"/>
                <a:cs typeface="Arial"/>
              </a:rPr>
              <a:t>ENEP-F-ST-19                                                              </a:t>
            </a:r>
          </a:p>
          <a:p>
            <a:pPr marL="0" indent="0">
              <a:buNone/>
            </a:pPr>
            <a:r>
              <a:rPr lang="es-ES" sz="1800" b="1" dirty="0" smtClean="0">
                <a:latin typeface="Arial Narrow" pitchFamily="34" charset="0"/>
                <a:cs typeface="Arial"/>
              </a:rPr>
              <a:t>V01/122012                  </a:t>
            </a:r>
          </a:p>
        </p:txBody>
      </p:sp>
    </p:spTree>
    <p:extLst>
      <p:ext uri="{BB962C8B-B14F-4D97-AF65-F5344CB8AC3E}">
        <p14:creationId xmlns:p14="http://schemas.microsoft.com/office/powerpoint/2010/main" val="1757061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4"/>
                                        </p:tgtEl>
                                        <p:attrNameLst>
                                          <p:attrName>r</p:attrName>
                                        </p:attrNameLst>
                                      </p:cBhvr>
                                    </p:animRot>
                                  </p:childTnLst>
                                </p:cTn>
                              </p:par>
                            </p:childTnLst>
                          </p:cTn>
                        </p:par>
                        <p:par>
                          <p:cTn id="7" fill="hold">
                            <p:stCondLst>
                              <p:cond delay="2000"/>
                            </p:stCondLst>
                            <p:childTnLst>
                              <p:par>
                                <p:cTn id="8" presetID="8" presetClass="emph" presetSubtype="0" fill="hold" grpId="0" nodeType="afterEffect">
                                  <p:stCondLst>
                                    <p:cond delay="0"/>
                                  </p:stCondLst>
                                  <p:childTnLst>
                                    <p:animRot by="21600000">
                                      <p:cBhvr>
                                        <p:cTn id="9" dur="2000" fill="hold"/>
                                        <p:tgtEl>
                                          <p:spTgt spid="2"/>
                                        </p:tgtEl>
                                        <p:attrNameLst>
                                          <p:attrName>r</p:attrName>
                                        </p:attrNameLst>
                                      </p:cBhvr>
                                    </p:animRot>
                                  </p:childTnLst>
                                </p:cTn>
                              </p:par>
                            </p:childTnLst>
                          </p:cTn>
                        </p:par>
                        <p:par>
                          <p:cTn id="10" fill="hold">
                            <p:stCondLst>
                              <p:cond delay="4000"/>
                            </p:stCondLst>
                            <p:childTnLst>
                              <p:par>
                                <p:cTn id="11" presetID="8" presetClass="emph" presetSubtype="0" fill="hold" grpId="0" nodeType="afterEffect">
                                  <p:stCondLst>
                                    <p:cond delay="0"/>
                                  </p:stCondLst>
                                  <p:childTnLst>
                                    <p:animRot by="21600000">
                                      <p:cBhvr>
                                        <p:cTn id="12" dur="2000" fill="hold"/>
                                        <p:tgtEl>
                                          <p:spTgt spid="6"/>
                                        </p:tgtEl>
                                        <p:attrNameLst>
                                          <p:attrName>r</p:attrName>
                                        </p:attrNameLst>
                                      </p:cBhvr>
                                    </p:animRot>
                                  </p:childTnLst>
                                </p:cTn>
                              </p:par>
                            </p:childTnLst>
                          </p:cTn>
                        </p:par>
                        <p:par>
                          <p:cTn id="13" fill="hold">
                            <p:stCondLst>
                              <p:cond delay="6000"/>
                            </p:stCondLst>
                            <p:childTnLst>
                              <p:par>
                                <p:cTn id="14" presetID="8" presetClass="emph" presetSubtype="0" fill="hold" grpId="0" nodeType="afterEffect">
                                  <p:stCondLst>
                                    <p:cond delay="0"/>
                                  </p:stCondLst>
                                  <p:childTnLst>
                                    <p:animRot by="21600000">
                                      <p:cBhvr>
                                        <p:cTn id="15" dur="2000" fill="hold"/>
                                        <p:tgtEl>
                                          <p:spTgt spid="12"/>
                                        </p:tgtEl>
                                        <p:attrNameLst>
                                          <p:attrName>r</p:attrName>
                                        </p:attrNameLst>
                                      </p:cBhvr>
                                    </p:animRot>
                                  </p:childTnLst>
                                </p:cTn>
                              </p:par>
                            </p:childTnLst>
                          </p:cTn>
                        </p:par>
                        <p:par>
                          <p:cTn id="16" fill="hold">
                            <p:stCondLst>
                              <p:cond delay="8000"/>
                            </p:stCondLst>
                            <p:childTnLst>
                              <p:par>
                                <p:cTn id="17" presetID="31" presetClass="entr" presetSubtype="0" fill="hold" grpId="1"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6"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14400" y="773415"/>
            <a:ext cx="8234064" cy="5632311"/>
          </a:xfrm>
          <a:prstGeom prst="rect">
            <a:avLst/>
          </a:prstGeom>
        </p:spPr>
        <p:txBody>
          <a:bodyPr wrap="square">
            <a:spAutoFit/>
          </a:bodyPr>
          <a:lstStyle/>
          <a:p>
            <a:pPr algn="just"/>
            <a:r>
              <a:rPr lang="es-MX" sz="2400" dirty="0">
                <a:latin typeface="Calibri" pitchFamily="34" charset="0"/>
                <a:cs typeface="Calibri" pitchFamily="34" charset="0"/>
              </a:rPr>
              <a:t>El curso de </a:t>
            </a:r>
            <a:r>
              <a:rPr lang="es-MX" sz="2400" dirty="0" smtClean="0">
                <a:latin typeface="Calibri" pitchFamily="34" charset="0"/>
                <a:cs typeface="Calibri" pitchFamily="34" charset="0"/>
              </a:rPr>
              <a:t>Observación </a:t>
            </a:r>
            <a:r>
              <a:rPr lang="es-MX" sz="2400" dirty="0">
                <a:latin typeface="Calibri" pitchFamily="34" charset="0"/>
                <a:cs typeface="Calibri" pitchFamily="34" charset="0"/>
              </a:rPr>
              <a:t>y análisis de la práctica </a:t>
            </a:r>
            <a:r>
              <a:rPr lang="es-MX" sz="2400" dirty="0" smtClean="0">
                <a:latin typeface="Calibri" pitchFamily="34" charset="0"/>
                <a:cs typeface="Calibri" pitchFamily="34" charset="0"/>
              </a:rPr>
              <a:t>escolar se </a:t>
            </a:r>
            <a:r>
              <a:rPr lang="es-MX" sz="2400" dirty="0">
                <a:latin typeface="Calibri" pitchFamily="34" charset="0"/>
                <a:cs typeface="Calibri" pitchFamily="34" charset="0"/>
              </a:rPr>
              <a:t>estructura en tres unidades de </a:t>
            </a:r>
            <a:r>
              <a:rPr lang="es-MX" sz="2400" dirty="0" smtClean="0">
                <a:latin typeface="Calibri" pitchFamily="34" charset="0"/>
                <a:cs typeface="Calibri" pitchFamily="34" charset="0"/>
              </a:rPr>
              <a:t>aprendizaje y </a:t>
            </a:r>
            <a:r>
              <a:rPr lang="es-MX" sz="2400" dirty="0">
                <a:latin typeface="Calibri" pitchFamily="34" charset="0"/>
                <a:cs typeface="Calibri" pitchFamily="34" charset="0"/>
              </a:rPr>
              <a:t>su contenido temático está </a:t>
            </a:r>
            <a:r>
              <a:rPr lang="es-MX" sz="2400" dirty="0" smtClean="0">
                <a:latin typeface="Calibri" pitchFamily="34" charset="0"/>
                <a:cs typeface="Calibri" pitchFamily="34" charset="0"/>
              </a:rPr>
              <a:t>diseñado </a:t>
            </a:r>
            <a:r>
              <a:rPr lang="es-MX" sz="2400" dirty="0">
                <a:latin typeface="Calibri" pitchFamily="34" charset="0"/>
                <a:cs typeface="Calibri" pitchFamily="34" charset="0"/>
              </a:rPr>
              <a:t>para que el estudiante continúe analizando, de lo general a lo particular, los aspectos que orientan y regulan las interacciones entre la escuela y la comunidad, los docentes, los alumnos y padres de familia dentro de la escuela. De manera particular, centra su </a:t>
            </a:r>
            <a:r>
              <a:rPr lang="es-MX" sz="2400" dirty="0" smtClean="0">
                <a:latin typeface="Calibri" pitchFamily="34" charset="0"/>
                <a:cs typeface="Calibri" pitchFamily="34" charset="0"/>
              </a:rPr>
              <a:t>atención </a:t>
            </a:r>
            <a:r>
              <a:rPr lang="es-MX" sz="2400" dirty="0">
                <a:latin typeface="Calibri" pitchFamily="34" charset="0"/>
                <a:cs typeface="Calibri" pitchFamily="34" charset="0"/>
              </a:rPr>
              <a:t>en los procesos de organización y gestión institucional, así como en los aspectos que desarrolla el docente al interior del aula de clase</a:t>
            </a:r>
            <a:r>
              <a:rPr lang="es-MX" sz="2400" dirty="0" smtClean="0">
                <a:latin typeface="Calibri" pitchFamily="34" charset="0"/>
                <a:cs typeface="Calibri" pitchFamily="34" charset="0"/>
              </a:rPr>
              <a:t>.</a:t>
            </a:r>
          </a:p>
          <a:p>
            <a:pPr algn="just"/>
            <a:endParaRPr lang="es-MX" sz="2400" dirty="0" smtClean="0">
              <a:latin typeface="Calibri" pitchFamily="34" charset="0"/>
              <a:cs typeface="Calibri" pitchFamily="34" charset="0"/>
            </a:endParaRPr>
          </a:p>
          <a:p>
            <a:pPr algn="just"/>
            <a:r>
              <a:rPr lang="es-ES" sz="2400" dirty="0" smtClean="0">
                <a:latin typeface="Calibri" pitchFamily="34" charset="0"/>
                <a:cs typeface="Calibri" pitchFamily="34" charset="0"/>
              </a:rPr>
              <a:t>Y mantiene una estrecha relación con los cursos de:</a:t>
            </a:r>
          </a:p>
          <a:p>
            <a:pPr algn="just"/>
            <a:endParaRPr lang="es-ES" sz="2400" dirty="0" smtClean="0">
              <a:latin typeface="Calibri" pitchFamily="34" charset="0"/>
              <a:cs typeface="Calibri" pitchFamily="34" charset="0"/>
            </a:endParaRPr>
          </a:p>
          <a:p>
            <a:pPr marL="719138" indent="-719138" algn="just">
              <a:buFont typeface="Wingdings" pitchFamily="2" charset="2"/>
              <a:buChar char="q"/>
            </a:pPr>
            <a:r>
              <a:rPr lang="es-ES" sz="2400" dirty="0" smtClean="0">
                <a:latin typeface="Calibri" pitchFamily="34" charset="0"/>
                <a:cs typeface="Calibri" pitchFamily="34" charset="0"/>
              </a:rPr>
              <a:t>El sujeto y su formación profesional como docente;</a:t>
            </a:r>
          </a:p>
          <a:p>
            <a:pPr marL="719138" indent="-719138" algn="just">
              <a:buFont typeface="Wingdings" pitchFamily="2" charset="2"/>
              <a:buChar char="q"/>
            </a:pPr>
            <a:r>
              <a:rPr lang="es-ES" sz="2400" dirty="0" smtClean="0">
                <a:latin typeface="Calibri" pitchFamily="34" charset="0"/>
                <a:cs typeface="Calibri" pitchFamily="34" charset="0"/>
              </a:rPr>
              <a:t>Panorama de la educación básica en México.</a:t>
            </a:r>
            <a:endParaRPr lang="es-MX" sz="2400" dirty="0" smtClean="0">
              <a:latin typeface="Calibri" pitchFamily="34" charset="0"/>
              <a:cs typeface="Calibri" pitchFamily="34" charset="0"/>
            </a:endParaRPr>
          </a:p>
          <a:p>
            <a:pPr algn="just"/>
            <a:r>
              <a:rPr lang="es-MX" sz="2400" dirty="0" smtClean="0">
                <a:latin typeface="Calibri" pitchFamily="34" charset="0"/>
                <a:cs typeface="Calibri" pitchFamily="34" charset="0"/>
              </a:rPr>
              <a:t>Las </a:t>
            </a:r>
            <a:r>
              <a:rPr lang="es-MX" sz="2400" dirty="0">
                <a:latin typeface="Calibri" pitchFamily="34" charset="0"/>
                <a:cs typeface="Calibri" pitchFamily="34" charset="0"/>
              </a:rPr>
              <a:t>unidades que lo constituyen son:</a:t>
            </a:r>
          </a:p>
        </p:txBody>
      </p:sp>
      <p:sp>
        <p:nvSpPr>
          <p:cNvPr id="3" name="2 Rectángulo"/>
          <p:cNvSpPr/>
          <p:nvPr/>
        </p:nvSpPr>
        <p:spPr>
          <a:xfrm>
            <a:off x="2475939" y="188640"/>
            <a:ext cx="4244945" cy="584775"/>
          </a:xfrm>
          <a:prstGeom prst="rect">
            <a:avLst/>
          </a:prstGeom>
        </p:spPr>
        <p:txBody>
          <a:bodyPr wrap="none">
            <a:spAutoFit/>
          </a:bodyPr>
          <a:lstStyle/>
          <a:p>
            <a:r>
              <a:rPr lang="es-ES" sz="3200" dirty="0" smtClean="0">
                <a:latin typeface="Arial Rounded MT Bold" pitchFamily="34" charset="0"/>
              </a:rPr>
              <a:t>Estructura del curso</a:t>
            </a:r>
            <a:endParaRPr lang="es-MX" sz="3200" dirty="0">
              <a:latin typeface="Arial Rounded MT Bold" pitchFamily="34" charset="0"/>
            </a:endParaRPr>
          </a:p>
        </p:txBody>
      </p:sp>
      <p:sp>
        <p:nvSpPr>
          <p:cNvPr id="4" name="Subtítulo 2"/>
          <p:cNvSpPr txBox="1">
            <a:spLocks/>
          </p:cNvSpPr>
          <p:nvPr/>
        </p:nvSpPr>
        <p:spPr>
          <a:xfrm>
            <a:off x="179512" y="6146701"/>
            <a:ext cx="8568952" cy="666675"/>
          </a:xfrm>
          <a:prstGeom prst="rect">
            <a:avLst/>
          </a:prstGeom>
        </p:spPr>
        <p:txBody>
          <a:bodyPr>
            <a:normAutofit fontScale="85000" lnSpcReduction="20000"/>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endParaRPr lang="es-ES" sz="2000" b="1" dirty="0" smtClean="0">
              <a:latin typeface="Arial"/>
              <a:cs typeface="Arial"/>
            </a:endParaRPr>
          </a:p>
          <a:p>
            <a:pPr marL="0" indent="0">
              <a:buNone/>
            </a:pPr>
            <a:r>
              <a:rPr lang="es-ES" sz="1500" b="1" dirty="0" smtClean="0">
                <a:latin typeface="Arial Narrow" pitchFamily="34" charset="0"/>
                <a:cs typeface="Arial"/>
              </a:rPr>
              <a:t>ENEP-F-ST-19                                                              </a:t>
            </a:r>
          </a:p>
          <a:p>
            <a:pPr marL="0" indent="0">
              <a:buNone/>
            </a:pPr>
            <a:r>
              <a:rPr lang="es-ES" sz="1500" b="1" dirty="0" smtClean="0">
                <a:latin typeface="Arial Narrow" pitchFamily="34" charset="0"/>
                <a:cs typeface="Arial"/>
              </a:rPr>
              <a:t>V01/122012                  </a:t>
            </a:r>
          </a:p>
        </p:txBody>
      </p:sp>
      <p:pic>
        <p:nvPicPr>
          <p:cNvPr id="5" name="Picture 1" descr="logo chi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165304"/>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3842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3636" y="1542137"/>
            <a:ext cx="8460940" cy="4601260"/>
          </a:xfrm>
          <a:prstGeom prst="rect">
            <a:avLst/>
          </a:prstGeom>
        </p:spPr>
        <p:txBody>
          <a:bodyPr wrap="square">
            <a:spAutoFit/>
          </a:bodyPr>
          <a:lstStyle/>
          <a:p>
            <a:pPr algn="just">
              <a:spcBef>
                <a:spcPts val="0"/>
              </a:spcBef>
              <a:spcAft>
                <a:spcPts val="600"/>
              </a:spcAft>
            </a:pPr>
            <a:r>
              <a:rPr lang="es-MX" sz="2400" spc="100" dirty="0">
                <a:latin typeface="Calibri" pitchFamily="34" charset="0"/>
                <a:cs typeface="Calibri" pitchFamily="34" charset="0"/>
              </a:rPr>
              <a:t>Sitúa en el centro </a:t>
            </a:r>
            <a:r>
              <a:rPr lang="es-MX" sz="2400" spc="100" dirty="0" smtClean="0">
                <a:latin typeface="Calibri" pitchFamily="34" charset="0"/>
                <a:cs typeface="Calibri" pitchFamily="34" charset="0"/>
              </a:rPr>
              <a:t>de atención la </a:t>
            </a:r>
            <a:r>
              <a:rPr lang="es-MX" sz="2400" spc="100" dirty="0">
                <a:latin typeface="Calibri" pitchFamily="34" charset="0"/>
                <a:cs typeface="Calibri" pitchFamily="34" charset="0"/>
              </a:rPr>
              <a:t>compleja relación que se da entre la comunidad y la institución educativa, reconoce que existe un sistema cultural y social que opera de manera independiente e interdependiente que sirve de base para sostener dicha relación. Así recupera las dimensiones social, cultural, ideológica, axiológica e institucional, para analizar la forma en que se materializan en la escuela. Además coloca en el centro la valoración social que adquiere la escuela en la comunidad</a:t>
            </a:r>
            <a:r>
              <a:rPr lang="es-MX" sz="2400" spc="100" dirty="0" smtClean="0">
                <a:latin typeface="Calibri" pitchFamily="34" charset="0"/>
                <a:cs typeface="Calibri" pitchFamily="34" charset="0"/>
              </a:rPr>
              <a:t>. </a:t>
            </a:r>
          </a:p>
          <a:p>
            <a:pPr algn="just">
              <a:spcBef>
                <a:spcPts val="0"/>
              </a:spcBef>
              <a:spcAft>
                <a:spcPts val="600"/>
              </a:spcAft>
            </a:pPr>
            <a:r>
              <a:rPr lang="es-MX" sz="2400" spc="100" dirty="0" smtClean="0">
                <a:latin typeface="Calibri" pitchFamily="34" charset="0"/>
                <a:cs typeface="Calibri" pitchFamily="34" charset="0"/>
              </a:rPr>
              <a:t>Con la finalidad de entender </a:t>
            </a:r>
            <a:r>
              <a:rPr lang="es-MX" sz="2400" spc="100" dirty="0">
                <a:latin typeface="Calibri" pitchFamily="34" charset="0"/>
                <a:cs typeface="Calibri" pitchFamily="34" charset="0"/>
              </a:rPr>
              <a:t>las diferentes formas en las que la comunidad y la escuela interactúan, participan y se vinculan. </a:t>
            </a:r>
            <a:endParaRPr lang="es-MX" sz="2400" spc="100" dirty="0" smtClean="0">
              <a:latin typeface="Calibri" pitchFamily="34" charset="0"/>
              <a:cs typeface="Calibri" pitchFamily="34" charset="0"/>
            </a:endParaRPr>
          </a:p>
        </p:txBody>
      </p:sp>
      <p:sp>
        <p:nvSpPr>
          <p:cNvPr id="3" name="2 Rectángulo"/>
          <p:cNvSpPr/>
          <p:nvPr/>
        </p:nvSpPr>
        <p:spPr>
          <a:xfrm>
            <a:off x="113978" y="116632"/>
            <a:ext cx="8998024" cy="11079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s-MX" sz="2200" dirty="0">
                <a:latin typeface="Arial Rounded MT Bold" pitchFamily="34" charset="0"/>
                <a:cs typeface="Calibri" pitchFamily="34" charset="0"/>
              </a:rPr>
              <a:t>UNIDAD DE APRENDIZAJE I:	</a:t>
            </a:r>
            <a:endParaRPr lang="es-MX" sz="2200" dirty="0" smtClean="0">
              <a:latin typeface="Arial Rounded MT Bold" pitchFamily="34" charset="0"/>
              <a:cs typeface="Calibri" pitchFamily="34" charset="0"/>
            </a:endParaRPr>
          </a:p>
          <a:p>
            <a:pPr algn="ctr"/>
            <a:r>
              <a:rPr lang="es-MX" sz="2200" dirty="0" smtClean="0">
                <a:latin typeface="Arial Rounded MT Bold" pitchFamily="34" charset="0"/>
                <a:cs typeface="Calibri" pitchFamily="34" charset="0"/>
              </a:rPr>
              <a:t>ESCUELA Y COMUNIDAD: COMPLEJOS PROCESOS DE VINCULACIÓN</a:t>
            </a:r>
            <a:endParaRPr lang="es-MX" sz="2400" dirty="0">
              <a:latin typeface="Arial Rounded MT Bold" pitchFamily="34" charset="0"/>
              <a:cs typeface="Calibri" pitchFamily="34" charset="0"/>
            </a:endParaRPr>
          </a:p>
        </p:txBody>
      </p:sp>
      <p:sp>
        <p:nvSpPr>
          <p:cNvPr id="4" name="Subtítulo 2"/>
          <p:cNvSpPr txBox="1">
            <a:spLocks/>
          </p:cNvSpPr>
          <p:nvPr/>
        </p:nvSpPr>
        <p:spPr>
          <a:xfrm>
            <a:off x="287524" y="5950333"/>
            <a:ext cx="8568952" cy="666675"/>
          </a:xfrm>
          <a:prstGeom prst="rect">
            <a:avLst/>
          </a:prstGeom>
        </p:spPr>
        <p:txBody>
          <a:bodyPr>
            <a:normAutofit fontScale="700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endParaRPr lang="es-ES" sz="2000" b="1" dirty="0" smtClean="0">
              <a:latin typeface="Arial"/>
              <a:cs typeface="Arial"/>
            </a:endParaRPr>
          </a:p>
          <a:p>
            <a:pPr marL="0" indent="0">
              <a:buNone/>
            </a:pPr>
            <a:r>
              <a:rPr lang="es-ES" sz="1800" b="1" dirty="0" smtClean="0">
                <a:latin typeface="Arial Narrow" pitchFamily="34" charset="0"/>
                <a:cs typeface="Arial"/>
              </a:rPr>
              <a:t>ENEP-F-ST-19                                                              </a:t>
            </a:r>
          </a:p>
          <a:p>
            <a:pPr marL="0" indent="0">
              <a:buNone/>
            </a:pPr>
            <a:r>
              <a:rPr lang="es-ES" sz="1800" b="1" dirty="0" smtClean="0">
                <a:latin typeface="Arial Narrow" pitchFamily="34" charset="0"/>
                <a:cs typeface="Arial"/>
              </a:rPr>
              <a:t>V01/122012                  </a:t>
            </a:r>
          </a:p>
        </p:txBody>
      </p:sp>
      <p:pic>
        <p:nvPicPr>
          <p:cNvPr id="5" name="Picture 1" descr="logo chi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5998525"/>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3934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7524" y="1261116"/>
            <a:ext cx="8568951" cy="4678204"/>
          </a:xfrm>
          <a:prstGeom prst="rect">
            <a:avLst/>
          </a:prstGeom>
        </p:spPr>
        <p:txBody>
          <a:bodyPr wrap="square">
            <a:spAutoFit/>
          </a:bodyPr>
          <a:lstStyle/>
          <a:p>
            <a:pPr marL="714375" indent="-714375" algn="just">
              <a:spcBef>
                <a:spcPts val="0"/>
              </a:spcBef>
              <a:spcAft>
                <a:spcPts val="600"/>
              </a:spcAft>
              <a:buFont typeface="Wingdings" pitchFamily="2" charset="2"/>
              <a:buChar char="ü"/>
            </a:pPr>
            <a:r>
              <a:rPr lang="es-MX" sz="2400" spc="100" dirty="0">
                <a:latin typeface="Calibri" pitchFamily="34" charset="0"/>
                <a:cs typeface="Calibri" pitchFamily="34" charset="0"/>
              </a:rPr>
              <a:t>Utiliza medios tecnológicos y las fuentes de información disponibles para mantenerse actualizado respecto a las diversas áreas disciplinarias y campos formativos que intervienen en su trabajo docente.</a:t>
            </a:r>
          </a:p>
          <a:p>
            <a:pPr marL="714375" indent="-714375" algn="just">
              <a:spcBef>
                <a:spcPts val="0"/>
              </a:spcBef>
              <a:spcAft>
                <a:spcPts val="600"/>
              </a:spcAft>
              <a:buFont typeface="Wingdings" pitchFamily="2" charset="2"/>
              <a:buChar char="ü"/>
            </a:pPr>
            <a:r>
              <a:rPr lang="es-MX" sz="2400" spc="100" dirty="0">
                <a:latin typeface="Calibri" pitchFamily="34" charset="0"/>
                <a:cs typeface="Calibri" pitchFamily="34" charset="0"/>
              </a:rPr>
              <a:t>Observa y analiza con rigurosidad las diferentes dimensiones sociales que se articulan con la educación, la comunidad, la escuela y los  sujetos que confluyen en ella.</a:t>
            </a:r>
          </a:p>
          <a:p>
            <a:pPr marL="714375" indent="-714375" algn="just">
              <a:spcBef>
                <a:spcPts val="0"/>
              </a:spcBef>
              <a:spcAft>
                <a:spcPts val="600"/>
              </a:spcAft>
              <a:buFont typeface="Wingdings" pitchFamily="2" charset="2"/>
              <a:buChar char="ü"/>
            </a:pPr>
            <a:r>
              <a:rPr lang="es-MX" sz="2400" spc="100" dirty="0">
                <a:latin typeface="Calibri" pitchFamily="34" charset="0"/>
                <a:cs typeface="Calibri" pitchFamily="34" charset="0"/>
              </a:rPr>
              <a:t>Profundiza acerca de las relaciones entre la escuela y la comunidad, la gestión y organización institucional, así como en las interacciones pedagógicas que se desarrollan al interior del aula de clase</a:t>
            </a:r>
          </a:p>
        </p:txBody>
      </p:sp>
      <p:sp>
        <p:nvSpPr>
          <p:cNvPr id="3" name="2 Rectángulo"/>
          <p:cNvSpPr/>
          <p:nvPr/>
        </p:nvSpPr>
        <p:spPr>
          <a:xfrm>
            <a:off x="0" y="116632"/>
            <a:ext cx="9112002" cy="11079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endParaRPr lang="es-MX" sz="2200" dirty="0" smtClean="0">
              <a:latin typeface="Arial Rounded MT Bold" pitchFamily="34" charset="0"/>
              <a:cs typeface="Calibri" pitchFamily="34" charset="0"/>
            </a:endParaRPr>
          </a:p>
          <a:p>
            <a:pPr algn="ctr"/>
            <a:r>
              <a:rPr lang="es-MX" sz="2200" dirty="0" smtClean="0">
                <a:latin typeface="Arial Rounded MT Bold" pitchFamily="34" charset="0"/>
                <a:cs typeface="Calibri" pitchFamily="34" charset="0"/>
              </a:rPr>
              <a:t>COMPETENCIAS </a:t>
            </a:r>
            <a:r>
              <a:rPr lang="es-MX" sz="2200" dirty="0">
                <a:latin typeface="Arial Rounded MT Bold" pitchFamily="34" charset="0"/>
                <a:cs typeface="Calibri" pitchFamily="34" charset="0"/>
              </a:rPr>
              <a:t>DE LA UNIDAD DE APRENDIZAJE (PLAN 2012</a:t>
            </a:r>
            <a:r>
              <a:rPr lang="es-MX" sz="2200" dirty="0" smtClean="0">
                <a:latin typeface="Arial Rounded MT Bold" pitchFamily="34" charset="0"/>
                <a:cs typeface="Calibri" pitchFamily="34" charset="0"/>
              </a:rPr>
              <a:t>).</a:t>
            </a:r>
            <a:r>
              <a:rPr lang="es-MX" sz="2200" dirty="0">
                <a:latin typeface="Arial Rounded MT Bold" pitchFamily="34" charset="0"/>
                <a:cs typeface="Calibri" pitchFamily="34" charset="0"/>
              </a:rPr>
              <a:t>	</a:t>
            </a:r>
            <a:endParaRPr lang="es-MX" sz="2200" dirty="0" smtClean="0">
              <a:latin typeface="Arial Rounded MT Bold" pitchFamily="34" charset="0"/>
              <a:cs typeface="Calibri" pitchFamily="34" charset="0"/>
            </a:endParaRPr>
          </a:p>
        </p:txBody>
      </p:sp>
      <p:sp>
        <p:nvSpPr>
          <p:cNvPr id="4" name="Subtítulo 2"/>
          <p:cNvSpPr txBox="1">
            <a:spLocks/>
          </p:cNvSpPr>
          <p:nvPr/>
        </p:nvSpPr>
        <p:spPr>
          <a:xfrm>
            <a:off x="271525" y="5928596"/>
            <a:ext cx="8568952" cy="666675"/>
          </a:xfrm>
          <a:prstGeom prst="rect">
            <a:avLst/>
          </a:prstGeom>
        </p:spPr>
        <p:txBody>
          <a:bodyPr>
            <a:normAutofit fontScale="700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endParaRPr lang="es-ES" sz="2000" b="1" dirty="0" smtClean="0">
              <a:latin typeface="Arial"/>
              <a:cs typeface="Arial"/>
            </a:endParaRPr>
          </a:p>
          <a:p>
            <a:pPr marL="0" indent="0">
              <a:buNone/>
            </a:pPr>
            <a:r>
              <a:rPr lang="es-ES" sz="1800" b="1" dirty="0" smtClean="0">
                <a:latin typeface="Arial Narrow" pitchFamily="34" charset="0"/>
                <a:cs typeface="Arial"/>
              </a:rPr>
              <a:t>ENEP-F-ST-19                                                              </a:t>
            </a:r>
          </a:p>
          <a:p>
            <a:pPr marL="0" indent="0">
              <a:buNone/>
            </a:pPr>
            <a:r>
              <a:rPr lang="es-ES" sz="1800" b="1" dirty="0" smtClean="0">
                <a:latin typeface="Arial Narrow" pitchFamily="34" charset="0"/>
                <a:cs typeface="Arial"/>
              </a:rPr>
              <a:t>V01/122012                  </a:t>
            </a:r>
          </a:p>
        </p:txBody>
      </p:sp>
      <p:pic>
        <p:nvPicPr>
          <p:cNvPr id="5" name="Picture 1" descr="logo chi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7977" y="5998525"/>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4908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82" y="623302"/>
            <a:ext cx="9144000" cy="4739759"/>
          </a:xfrm>
          <a:prstGeom prst="rect">
            <a:avLst/>
          </a:prstGeom>
        </p:spPr>
        <p:txBody>
          <a:bodyPr wrap="square">
            <a:spAutoFit/>
          </a:bodyPr>
          <a:lstStyle/>
          <a:p>
            <a:pPr algn="just">
              <a:spcAft>
                <a:spcPts val="0"/>
              </a:spcAft>
            </a:pPr>
            <a:r>
              <a:rPr lang="es-MX" sz="2000" spc="100" dirty="0">
                <a:latin typeface="Calibri" pitchFamily="34" charset="0"/>
                <a:cs typeface="Calibri" pitchFamily="34" charset="0"/>
              </a:rPr>
              <a:t>Esta </a:t>
            </a:r>
            <a:r>
              <a:rPr lang="es-MX" sz="2000" spc="100" dirty="0" smtClean="0">
                <a:latin typeface="Calibri" pitchFamily="34" charset="0"/>
                <a:cs typeface="Calibri" pitchFamily="34" charset="0"/>
              </a:rPr>
              <a:t>Primera </a:t>
            </a:r>
            <a:r>
              <a:rPr lang="es-MX" sz="2000" spc="100" dirty="0">
                <a:latin typeface="Calibri" pitchFamily="34" charset="0"/>
                <a:cs typeface="Calibri" pitchFamily="34" charset="0"/>
              </a:rPr>
              <a:t>unidad se desglosa en</a:t>
            </a:r>
            <a:r>
              <a:rPr lang="es-MX" sz="2000" spc="100" dirty="0" smtClean="0">
                <a:latin typeface="Calibri" pitchFamily="34" charset="0"/>
                <a:cs typeface="Calibri" pitchFamily="34" charset="0"/>
              </a:rPr>
              <a:t>:</a:t>
            </a:r>
          </a:p>
          <a:p>
            <a:pPr algn="just">
              <a:spcAft>
                <a:spcPts val="0"/>
              </a:spcAft>
            </a:pPr>
            <a:endParaRPr lang="es-MX" sz="2000" spc="100" dirty="0">
              <a:latin typeface="Calibri" pitchFamily="34" charset="0"/>
              <a:cs typeface="Calibri" pitchFamily="34" charset="0"/>
            </a:endParaRPr>
          </a:p>
          <a:p>
            <a:pPr marL="714375" indent="-714375" algn="just">
              <a:spcAft>
                <a:spcPts val="0"/>
              </a:spcAft>
              <a:buFont typeface="Wingdings" pitchFamily="2" charset="2"/>
              <a:buChar char="q"/>
            </a:pPr>
            <a:r>
              <a:rPr lang="es-MX" sz="2200" spc="100" dirty="0" smtClean="0">
                <a:latin typeface="Calibri" pitchFamily="34" charset="0"/>
                <a:cs typeface="Calibri" pitchFamily="34" charset="0"/>
              </a:rPr>
              <a:t>La cultura de la comunidad y la cultura escolar: procesos </a:t>
            </a:r>
            <a:r>
              <a:rPr lang="es-MX" sz="2200" spc="100" smtClean="0">
                <a:latin typeface="Calibri" pitchFamily="34" charset="0"/>
                <a:cs typeface="Calibri" pitchFamily="34" charset="0"/>
              </a:rPr>
              <a:t>de interacción</a:t>
            </a:r>
            <a:r>
              <a:rPr lang="es-MX" sz="2200" spc="100" dirty="0" smtClean="0">
                <a:latin typeface="Calibri" pitchFamily="34" charset="0"/>
                <a:cs typeface="Calibri" pitchFamily="34" charset="0"/>
              </a:rPr>
              <a:t>.</a:t>
            </a:r>
            <a:endParaRPr lang="es-MX" sz="2200" spc="100" dirty="0">
              <a:latin typeface="Calibri" pitchFamily="34" charset="0"/>
              <a:cs typeface="Calibri" pitchFamily="34" charset="0"/>
            </a:endParaRPr>
          </a:p>
          <a:p>
            <a:pPr marL="1257300" indent="-542925" algn="just">
              <a:spcAft>
                <a:spcPts val="0"/>
              </a:spcAft>
              <a:buFont typeface="Wingdings" pitchFamily="2" charset="2"/>
              <a:buChar char="§"/>
            </a:pPr>
            <a:r>
              <a:rPr lang="es-MX" sz="2200" spc="100" dirty="0" smtClean="0">
                <a:latin typeface="Calibri" pitchFamily="34" charset="0"/>
                <a:cs typeface="Calibri" pitchFamily="34" charset="0"/>
              </a:rPr>
              <a:t>Cultura, tradición y saberes.</a:t>
            </a:r>
            <a:endParaRPr lang="es-MX" sz="2200" spc="100" dirty="0">
              <a:latin typeface="Calibri" pitchFamily="34" charset="0"/>
              <a:cs typeface="Calibri" pitchFamily="34" charset="0"/>
            </a:endParaRPr>
          </a:p>
          <a:p>
            <a:pPr marL="1257300" indent="-542925" algn="just">
              <a:spcAft>
                <a:spcPts val="0"/>
              </a:spcAft>
              <a:buFont typeface="Wingdings" pitchFamily="2" charset="2"/>
              <a:buChar char="§"/>
            </a:pPr>
            <a:r>
              <a:rPr lang="es-MX" sz="2200" spc="100" dirty="0" smtClean="0">
                <a:latin typeface="Calibri" pitchFamily="34" charset="0"/>
                <a:cs typeface="Calibri" pitchFamily="34" charset="0"/>
              </a:rPr>
              <a:t>Rituales comunitarios y escolares.</a:t>
            </a:r>
            <a:endParaRPr lang="es-MX" sz="2200" spc="100" dirty="0">
              <a:latin typeface="Calibri" pitchFamily="34" charset="0"/>
              <a:cs typeface="Calibri" pitchFamily="34" charset="0"/>
            </a:endParaRPr>
          </a:p>
          <a:p>
            <a:pPr marL="1257300" indent="-542925" algn="just">
              <a:spcAft>
                <a:spcPts val="0"/>
              </a:spcAft>
              <a:buFont typeface="Wingdings" pitchFamily="2" charset="2"/>
              <a:buChar char="§"/>
            </a:pPr>
            <a:endParaRPr lang="es-MX" sz="2200" spc="100" dirty="0">
              <a:latin typeface="Calibri" pitchFamily="34" charset="0"/>
              <a:cs typeface="Calibri" pitchFamily="34" charset="0"/>
            </a:endParaRPr>
          </a:p>
          <a:p>
            <a:pPr marL="714375" indent="-714375" algn="just">
              <a:spcBef>
                <a:spcPts val="1200"/>
              </a:spcBef>
              <a:spcAft>
                <a:spcPts val="0"/>
              </a:spcAft>
              <a:buFont typeface="Wingdings" pitchFamily="2" charset="2"/>
              <a:buChar char="q"/>
            </a:pPr>
            <a:r>
              <a:rPr lang="es-MX" sz="2200" spc="100" dirty="0" smtClean="0">
                <a:latin typeface="Calibri" pitchFamily="34" charset="0"/>
                <a:cs typeface="Calibri" pitchFamily="34" charset="0"/>
              </a:rPr>
              <a:t>Formas de participación instituidas.</a:t>
            </a:r>
            <a:endParaRPr lang="es-MX" sz="2200" spc="100" dirty="0">
              <a:latin typeface="Calibri" pitchFamily="34" charset="0"/>
              <a:cs typeface="Calibri" pitchFamily="34" charset="0"/>
            </a:endParaRPr>
          </a:p>
          <a:p>
            <a:pPr marL="1143000" indent="-428625" algn="just">
              <a:spcAft>
                <a:spcPts val="0"/>
              </a:spcAft>
              <a:buFont typeface="Wingdings" pitchFamily="2" charset="2"/>
              <a:buChar char="§"/>
            </a:pPr>
            <a:r>
              <a:rPr lang="es-MX" sz="2200" spc="100" dirty="0" smtClean="0">
                <a:latin typeface="Calibri" pitchFamily="34" charset="0"/>
                <a:cs typeface="Calibri" pitchFamily="34" charset="0"/>
              </a:rPr>
              <a:t>Procesos de negociación.</a:t>
            </a:r>
            <a:endParaRPr lang="es-MX" sz="2200" spc="100" dirty="0">
              <a:latin typeface="Calibri" pitchFamily="34" charset="0"/>
              <a:cs typeface="Calibri" pitchFamily="34" charset="0"/>
            </a:endParaRPr>
          </a:p>
          <a:p>
            <a:pPr marL="1143000" indent="-428625" algn="just">
              <a:spcAft>
                <a:spcPts val="0"/>
              </a:spcAft>
              <a:buFont typeface="Wingdings" pitchFamily="2" charset="2"/>
              <a:buChar char="§"/>
            </a:pPr>
            <a:r>
              <a:rPr lang="es-MX" sz="2200" spc="100" dirty="0" smtClean="0">
                <a:latin typeface="Calibri" pitchFamily="34" charset="0"/>
                <a:cs typeface="Calibri" pitchFamily="34" charset="0"/>
              </a:rPr>
              <a:t>La presencia de la comunidad en la escuela.</a:t>
            </a:r>
            <a:endParaRPr lang="es-MX" sz="2200" spc="100" dirty="0">
              <a:latin typeface="Calibri" pitchFamily="34" charset="0"/>
              <a:cs typeface="Calibri" pitchFamily="34" charset="0"/>
            </a:endParaRPr>
          </a:p>
          <a:p>
            <a:pPr marL="714375" indent="-714375" algn="just">
              <a:spcBef>
                <a:spcPts val="1200"/>
              </a:spcBef>
              <a:spcAft>
                <a:spcPts val="0"/>
              </a:spcAft>
              <a:buFont typeface="Wingdings" pitchFamily="2" charset="2"/>
              <a:buChar char="q"/>
            </a:pPr>
            <a:r>
              <a:rPr lang="es-MX" sz="2200" spc="100" dirty="0" smtClean="0">
                <a:latin typeface="Calibri" pitchFamily="34" charset="0"/>
                <a:cs typeface="Calibri" pitchFamily="34" charset="0"/>
              </a:rPr>
              <a:t>Valoración social de la escuela en la comunidad.</a:t>
            </a:r>
            <a:endParaRPr lang="es-MX" sz="2200" spc="100" dirty="0">
              <a:latin typeface="Calibri" pitchFamily="34" charset="0"/>
              <a:cs typeface="Calibri" pitchFamily="34" charset="0"/>
            </a:endParaRPr>
          </a:p>
          <a:p>
            <a:pPr marL="1257300" indent="-542925" algn="just">
              <a:spcAft>
                <a:spcPts val="0"/>
              </a:spcAft>
              <a:buFont typeface="Wingdings" pitchFamily="2" charset="2"/>
              <a:buChar char="§"/>
            </a:pPr>
            <a:r>
              <a:rPr lang="es-MX" sz="2200" spc="100" dirty="0" smtClean="0">
                <a:latin typeface="Calibri" pitchFamily="34" charset="0"/>
                <a:cs typeface="Calibri" pitchFamily="34" charset="0"/>
              </a:rPr>
              <a:t>Reconocimiento social de la institución.</a:t>
            </a:r>
          </a:p>
          <a:p>
            <a:pPr marL="1257300" indent="-542925" algn="just">
              <a:spcAft>
                <a:spcPts val="0"/>
              </a:spcAft>
              <a:buFont typeface="Wingdings" pitchFamily="2" charset="2"/>
              <a:buChar char="§"/>
            </a:pPr>
            <a:r>
              <a:rPr lang="es-MX" sz="2200" spc="100" dirty="0" smtClean="0">
                <a:latin typeface="Calibri" pitchFamily="34" charset="0"/>
                <a:cs typeface="Calibri" pitchFamily="34" charset="0"/>
              </a:rPr>
              <a:t>Expectativas de la comunidad hacia la escuela.</a:t>
            </a:r>
            <a:endParaRPr lang="es-MX" sz="2200" spc="100" dirty="0">
              <a:latin typeface="Calibri" pitchFamily="34" charset="0"/>
              <a:cs typeface="Calibri" pitchFamily="34" charset="0"/>
            </a:endParaRPr>
          </a:p>
        </p:txBody>
      </p:sp>
      <p:sp>
        <p:nvSpPr>
          <p:cNvPr id="3" name="2 Rectángulo"/>
          <p:cNvSpPr/>
          <p:nvPr/>
        </p:nvSpPr>
        <p:spPr>
          <a:xfrm>
            <a:off x="26764" y="9679"/>
            <a:ext cx="9117236"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MX" sz="3200" dirty="0">
                <a:latin typeface="Arial Rounded MT Bold" pitchFamily="34" charset="0"/>
              </a:rPr>
              <a:t>UNIDAD DE </a:t>
            </a:r>
            <a:r>
              <a:rPr lang="es-MX" sz="3200">
                <a:latin typeface="Arial Rounded MT Bold" pitchFamily="34" charset="0"/>
              </a:rPr>
              <a:t>APRENDIZAJE </a:t>
            </a:r>
            <a:r>
              <a:rPr lang="es-MX" sz="3200" smtClean="0">
                <a:latin typeface="Arial Rounded MT Bold" pitchFamily="34" charset="0"/>
              </a:rPr>
              <a:t>I:</a:t>
            </a:r>
            <a:r>
              <a:rPr lang="es-MX" sz="3200" dirty="0">
                <a:latin typeface="Arial Rounded MT Bold" pitchFamily="34" charset="0"/>
              </a:rPr>
              <a:t>	</a:t>
            </a:r>
          </a:p>
        </p:txBody>
      </p:sp>
      <p:sp>
        <p:nvSpPr>
          <p:cNvPr id="4" name="Subtítulo 2"/>
          <p:cNvSpPr txBox="1">
            <a:spLocks/>
          </p:cNvSpPr>
          <p:nvPr/>
        </p:nvSpPr>
        <p:spPr>
          <a:xfrm>
            <a:off x="287524" y="6133366"/>
            <a:ext cx="8568952" cy="666675"/>
          </a:xfrm>
          <a:prstGeom prst="rect">
            <a:avLst/>
          </a:prstGeom>
        </p:spPr>
        <p:txBody>
          <a:bodyPr>
            <a:normAutofit fontScale="70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s-ES" sz="2000" b="1" dirty="0" smtClean="0">
              <a:latin typeface="Arial"/>
              <a:cs typeface="Arial"/>
            </a:endParaRPr>
          </a:p>
          <a:p>
            <a:r>
              <a:rPr lang="es-ES" sz="1800" b="1" dirty="0" smtClean="0">
                <a:latin typeface="Arial Narrow" pitchFamily="34" charset="0"/>
                <a:cs typeface="Arial"/>
              </a:rPr>
              <a:t>ENEP-F-ST-19                                                              </a:t>
            </a:r>
          </a:p>
          <a:p>
            <a:r>
              <a:rPr lang="es-ES" sz="1800" b="1" dirty="0" smtClean="0">
                <a:latin typeface="Arial Narrow" pitchFamily="34" charset="0"/>
                <a:cs typeface="Arial"/>
              </a:rPr>
              <a:t>V01/122012          </a:t>
            </a:r>
          </a:p>
        </p:txBody>
      </p:sp>
      <p:pic>
        <p:nvPicPr>
          <p:cNvPr id="5" name="Picture 1" descr="logo chi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0226" y="6283671"/>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9324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5408" y="910739"/>
            <a:ext cx="8784976" cy="4524315"/>
          </a:xfrm>
          <a:prstGeom prst="rect">
            <a:avLst/>
          </a:prstGeom>
        </p:spPr>
        <p:txBody>
          <a:bodyPr wrap="square">
            <a:spAutoFit/>
          </a:bodyPr>
          <a:lstStyle/>
          <a:p>
            <a:pPr algn="just"/>
            <a:r>
              <a:rPr lang="es-MX" sz="2400" spc="100" dirty="0">
                <a:latin typeface="Calibri" pitchFamily="34" charset="0"/>
                <a:cs typeface="Calibri" pitchFamily="34" charset="0"/>
              </a:rPr>
              <a:t>Centraliza la atención en los procesos y prácticas de gestión en las escuelas de educación básica, reconoce la cultura y el clima institucional, a partir de estos componentes profundiza en la micro política institucional, las relaciones interpersonales, de poder, de organización y distribución de responsabilidades profesionales de los docentes. Analiza los modelos de gestión y la manera en que ésta tiene incidencia en la conformación de escuelas efectivas, de la misma forma, da cuenta de cómo los distintos resultados de la gestión escolar permiten arribar a propuestas de innovación e intervención concretas en las escuelas que dan paso a la satisfacción de la comunidad y la administración escolar por la vía de la evaluación </a:t>
            </a:r>
            <a:r>
              <a:rPr lang="es-MX" sz="2400" spc="100" dirty="0" smtClean="0">
                <a:latin typeface="Calibri" pitchFamily="34" charset="0"/>
                <a:cs typeface="Calibri" pitchFamily="34" charset="0"/>
              </a:rPr>
              <a:t>institucional. </a:t>
            </a:r>
            <a:endParaRPr lang="es-MX" sz="2400" spc="100" dirty="0">
              <a:latin typeface="Calibri" pitchFamily="34" charset="0"/>
              <a:cs typeface="Calibri" pitchFamily="34" charset="0"/>
            </a:endParaRPr>
          </a:p>
        </p:txBody>
      </p:sp>
      <p:sp>
        <p:nvSpPr>
          <p:cNvPr id="3" name="2 Rectángulo"/>
          <p:cNvSpPr/>
          <p:nvPr/>
        </p:nvSpPr>
        <p:spPr>
          <a:xfrm>
            <a:off x="120898" y="9947"/>
            <a:ext cx="8784976" cy="76944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MX" sz="2200" dirty="0" smtClean="0">
                <a:latin typeface="Arial Rounded MT Bold" pitchFamily="34" charset="0"/>
              </a:rPr>
              <a:t>UNIDAD DE APRENDIZAJE II:</a:t>
            </a:r>
          </a:p>
          <a:p>
            <a:pPr algn="ctr"/>
            <a:r>
              <a:rPr lang="es-MX" sz="2200" dirty="0" smtClean="0">
                <a:latin typeface="Arial Rounded MT Bold" pitchFamily="34" charset="0"/>
              </a:rPr>
              <a:t>	PRÁCTICAS Y ESCENARIOS DE GESTIÓN</a:t>
            </a:r>
            <a:endParaRPr lang="es-MX" sz="2200" dirty="0">
              <a:latin typeface="Arial Rounded MT Bold" pitchFamily="34" charset="0"/>
            </a:endParaRPr>
          </a:p>
        </p:txBody>
      </p:sp>
      <p:sp>
        <p:nvSpPr>
          <p:cNvPr id="4" name="Subtítulo 2"/>
          <p:cNvSpPr txBox="1">
            <a:spLocks/>
          </p:cNvSpPr>
          <p:nvPr/>
        </p:nvSpPr>
        <p:spPr>
          <a:xfrm>
            <a:off x="287524" y="6133366"/>
            <a:ext cx="8568952" cy="666675"/>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s-ES" sz="1300" b="1" dirty="0" smtClean="0">
                <a:latin typeface="Arial Narrow" pitchFamily="34" charset="0"/>
                <a:cs typeface="Arial"/>
              </a:rPr>
              <a:t>ENEP-F-ST-19                                                              </a:t>
            </a:r>
          </a:p>
          <a:p>
            <a:pPr marL="0" indent="0">
              <a:buNone/>
            </a:pPr>
            <a:r>
              <a:rPr lang="es-ES" sz="1300" b="1" dirty="0" smtClean="0">
                <a:latin typeface="Arial Narrow" pitchFamily="34" charset="0"/>
                <a:cs typeface="Arial"/>
              </a:rPr>
              <a:t>V01/122012                  </a:t>
            </a:r>
          </a:p>
        </p:txBody>
      </p:sp>
      <p:pic>
        <p:nvPicPr>
          <p:cNvPr id="5" name="Picture 1" descr="logo chi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0226" y="6283671"/>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03303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9022" y="1301274"/>
            <a:ext cx="8784976" cy="4832092"/>
          </a:xfrm>
          <a:prstGeom prst="rect">
            <a:avLst/>
          </a:prstGeom>
        </p:spPr>
        <p:txBody>
          <a:bodyPr wrap="square">
            <a:spAutoFit/>
          </a:bodyPr>
          <a:lstStyle/>
          <a:p>
            <a:pPr marL="342900" indent="-342900" algn="just">
              <a:buFont typeface="Wingdings" pitchFamily="2" charset="2"/>
              <a:buChar char="ü"/>
            </a:pPr>
            <a:r>
              <a:rPr lang="es-MX" sz="2400" spc="100" dirty="0">
                <a:latin typeface="Calibri" pitchFamily="34" charset="0"/>
                <a:cs typeface="Calibri" pitchFamily="34" charset="0"/>
              </a:rPr>
              <a:t>Utiliza medios tecnológicos y las fuentes de información disponibles para mantenerse actualizado respecto a las diversas áreas disciplinarias y campos formativos que intervienen en su trabajo docente.</a:t>
            </a:r>
          </a:p>
          <a:p>
            <a:pPr marL="342900" indent="-342900" algn="just">
              <a:spcAft>
                <a:spcPts val="1200"/>
              </a:spcAft>
              <a:buFont typeface="Wingdings" pitchFamily="2" charset="2"/>
              <a:buChar char="ü"/>
            </a:pPr>
            <a:r>
              <a:rPr lang="es-MX" sz="2400" spc="100" dirty="0">
                <a:latin typeface="Calibri" pitchFamily="34" charset="0"/>
                <a:cs typeface="Calibri" pitchFamily="34" charset="0"/>
              </a:rPr>
              <a:t>Observa y analiza con rigurosidad las diferentes dimensiones sociales que se articulan con la educación, la comunidad, la escuela y los sujetos que confluyen en ella. </a:t>
            </a:r>
          </a:p>
          <a:p>
            <a:pPr marL="342900" indent="-342900" algn="just">
              <a:spcAft>
                <a:spcPts val="1200"/>
              </a:spcAft>
              <a:buFont typeface="Wingdings" pitchFamily="2" charset="2"/>
              <a:buChar char="ü"/>
            </a:pPr>
            <a:r>
              <a:rPr lang="es-MX" sz="2400" spc="100" dirty="0">
                <a:latin typeface="Calibri" pitchFamily="34" charset="0"/>
                <a:cs typeface="Calibri" pitchFamily="34" charset="0"/>
              </a:rPr>
              <a:t>Profundiza acerca de las relaciones entre la escuela y la comunidad, la gestión y organización institucional, así como en las interacciones pedagógicas que se desarrollan al interior del aula de clase</a:t>
            </a:r>
          </a:p>
          <a:p>
            <a:pPr algn="just"/>
            <a:r>
              <a:rPr lang="es-MX" sz="2400" spc="100" dirty="0" smtClean="0">
                <a:latin typeface="Calibri" pitchFamily="34" charset="0"/>
                <a:cs typeface="Calibri" pitchFamily="34" charset="0"/>
              </a:rPr>
              <a:t> </a:t>
            </a:r>
            <a:endParaRPr lang="es-MX" sz="2400" spc="100" dirty="0">
              <a:latin typeface="Calibri" pitchFamily="34" charset="0"/>
              <a:cs typeface="Calibri" pitchFamily="34" charset="0"/>
            </a:endParaRPr>
          </a:p>
        </p:txBody>
      </p:sp>
      <p:sp>
        <p:nvSpPr>
          <p:cNvPr id="3" name="2 Rectángulo"/>
          <p:cNvSpPr/>
          <p:nvPr/>
        </p:nvSpPr>
        <p:spPr>
          <a:xfrm>
            <a:off x="0" y="9947"/>
            <a:ext cx="9144000" cy="110799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endParaRPr lang="es-MX" sz="2200" dirty="0" smtClean="0">
              <a:latin typeface="Arial Rounded MT Bold" pitchFamily="34" charset="0"/>
              <a:cs typeface="Calibri" pitchFamily="34" charset="0"/>
            </a:endParaRPr>
          </a:p>
          <a:p>
            <a:pPr algn="ctr"/>
            <a:r>
              <a:rPr lang="es-MX" sz="2200" dirty="0" smtClean="0">
                <a:latin typeface="Arial Rounded MT Bold" pitchFamily="34" charset="0"/>
                <a:cs typeface="Calibri" pitchFamily="34" charset="0"/>
              </a:rPr>
              <a:t>COMPETENCIAS </a:t>
            </a:r>
            <a:r>
              <a:rPr lang="es-MX" sz="2200" dirty="0">
                <a:latin typeface="Arial Rounded MT Bold" pitchFamily="34" charset="0"/>
                <a:cs typeface="Calibri" pitchFamily="34" charset="0"/>
              </a:rPr>
              <a:t>DE LA UNIDAD DE APRENDIZAJE </a:t>
            </a:r>
            <a:r>
              <a:rPr lang="es-MX" sz="2200" dirty="0" smtClean="0">
                <a:latin typeface="Arial Rounded MT Bold" pitchFamily="34" charset="0"/>
                <a:cs typeface="Calibri" pitchFamily="34" charset="0"/>
              </a:rPr>
              <a:t>II</a:t>
            </a:r>
          </a:p>
          <a:p>
            <a:pPr algn="ctr"/>
            <a:r>
              <a:rPr lang="es-MX" sz="2200" dirty="0" smtClean="0">
                <a:latin typeface="Arial Rounded MT Bold" pitchFamily="34" charset="0"/>
                <a:cs typeface="Calibri" pitchFamily="34" charset="0"/>
              </a:rPr>
              <a:t>(PLAN </a:t>
            </a:r>
            <a:r>
              <a:rPr lang="es-MX" sz="2200" dirty="0">
                <a:latin typeface="Arial Rounded MT Bold" pitchFamily="34" charset="0"/>
                <a:cs typeface="Calibri" pitchFamily="34" charset="0"/>
              </a:rPr>
              <a:t>2012</a:t>
            </a:r>
            <a:r>
              <a:rPr lang="es-MX" sz="2200" dirty="0" smtClean="0">
                <a:latin typeface="Arial Rounded MT Bold" pitchFamily="34" charset="0"/>
                <a:cs typeface="Calibri" pitchFamily="34" charset="0"/>
              </a:rPr>
              <a:t>)</a:t>
            </a:r>
            <a:r>
              <a:rPr lang="es-MX" sz="2200" dirty="0">
                <a:latin typeface="Arial Rounded MT Bold" pitchFamily="34" charset="0"/>
                <a:cs typeface="Calibri" pitchFamily="34" charset="0"/>
              </a:rPr>
              <a:t>	</a:t>
            </a:r>
          </a:p>
        </p:txBody>
      </p:sp>
      <p:sp>
        <p:nvSpPr>
          <p:cNvPr id="4" name="Subtítulo 2"/>
          <p:cNvSpPr txBox="1">
            <a:spLocks/>
          </p:cNvSpPr>
          <p:nvPr/>
        </p:nvSpPr>
        <p:spPr>
          <a:xfrm>
            <a:off x="287524" y="6133366"/>
            <a:ext cx="8568952" cy="666675"/>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s-ES" sz="1300" b="1" dirty="0" smtClean="0">
                <a:latin typeface="Arial Narrow" pitchFamily="34" charset="0"/>
                <a:cs typeface="Arial"/>
              </a:rPr>
              <a:t>ENEP-F-ST-19                                                              </a:t>
            </a:r>
          </a:p>
          <a:p>
            <a:pPr marL="0" indent="0">
              <a:buNone/>
            </a:pPr>
            <a:r>
              <a:rPr lang="es-ES" sz="1300" b="1" dirty="0" smtClean="0">
                <a:latin typeface="Arial Narrow" pitchFamily="34" charset="0"/>
                <a:cs typeface="Arial"/>
              </a:rPr>
              <a:t>V01/122012                  </a:t>
            </a:r>
          </a:p>
        </p:txBody>
      </p:sp>
      <p:pic>
        <p:nvPicPr>
          <p:cNvPr id="5" name="Picture 1" descr="logo chi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0226" y="6283671"/>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01552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82" y="1110794"/>
            <a:ext cx="9144000" cy="4801314"/>
          </a:xfrm>
          <a:prstGeom prst="rect">
            <a:avLst/>
          </a:prstGeom>
        </p:spPr>
        <p:txBody>
          <a:bodyPr wrap="square">
            <a:spAutoFit/>
          </a:bodyPr>
          <a:lstStyle/>
          <a:p>
            <a:pPr marL="714375" indent="-714375" algn="just">
              <a:spcAft>
                <a:spcPts val="0"/>
              </a:spcAft>
              <a:buFont typeface="Wingdings" pitchFamily="2" charset="2"/>
              <a:buChar char="q"/>
            </a:pPr>
            <a:r>
              <a:rPr lang="es-MX" sz="2200" spc="100" dirty="0" smtClean="0">
                <a:latin typeface="Calibri" pitchFamily="34" charset="0"/>
                <a:cs typeface="Calibri" pitchFamily="34" charset="0"/>
              </a:rPr>
              <a:t>La </a:t>
            </a:r>
            <a:r>
              <a:rPr lang="es-MX" sz="2200" spc="100" dirty="0">
                <a:latin typeface="Calibri" pitchFamily="34" charset="0"/>
                <a:cs typeface="Calibri" pitchFamily="34" charset="0"/>
              </a:rPr>
              <a:t>gestión escolar: cultura y clima institucional.</a:t>
            </a:r>
          </a:p>
          <a:p>
            <a:pPr marL="1162050" indent="-447675" algn="just">
              <a:spcAft>
                <a:spcPts val="0"/>
              </a:spcAft>
              <a:buFont typeface="Wingdings" pitchFamily="2" charset="2"/>
              <a:buChar char="§"/>
            </a:pPr>
            <a:r>
              <a:rPr lang="es-MX" sz="2200" spc="100" dirty="0" smtClean="0">
                <a:latin typeface="Calibri" pitchFamily="34" charset="0"/>
                <a:cs typeface="Calibri" pitchFamily="34" charset="0"/>
              </a:rPr>
              <a:t>Gestión </a:t>
            </a:r>
            <a:r>
              <a:rPr lang="es-MX" sz="2200" spc="100" dirty="0">
                <a:latin typeface="Calibri" pitchFamily="34" charset="0"/>
                <a:cs typeface="Calibri" pitchFamily="34" charset="0"/>
              </a:rPr>
              <a:t>y equipo directivo.</a:t>
            </a:r>
          </a:p>
          <a:p>
            <a:pPr marL="1162050" indent="-447675" algn="just">
              <a:spcAft>
                <a:spcPts val="0"/>
              </a:spcAft>
              <a:buFont typeface="Wingdings" pitchFamily="2" charset="2"/>
              <a:buChar char="§"/>
            </a:pPr>
            <a:r>
              <a:rPr lang="es-MX" sz="2200" spc="100" dirty="0" smtClean="0">
                <a:latin typeface="Calibri" pitchFamily="34" charset="0"/>
                <a:cs typeface="Calibri" pitchFamily="34" charset="0"/>
              </a:rPr>
              <a:t>Planeación </a:t>
            </a:r>
            <a:r>
              <a:rPr lang="es-MX" sz="2200" spc="100" dirty="0">
                <a:latin typeface="Calibri" pitchFamily="34" charset="0"/>
                <a:cs typeface="Calibri" pitchFamily="34" charset="0"/>
              </a:rPr>
              <a:t>y modelo de gestión (formas de negociación, relaciones de poder, conflicto en las instituciones</a:t>
            </a:r>
            <a:r>
              <a:rPr lang="es-MX" sz="2200" spc="100" dirty="0" smtClean="0">
                <a:latin typeface="Calibri" pitchFamily="34" charset="0"/>
                <a:cs typeface="Calibri" pitchFamily="34" charset="0"/>
              </a:rPr>
              <a:t>)</a:t>
            </a:r>
            <a:endParaRPr lang="es-MX" sz="2200" spc="100" dirty="0">
              <a:latin typeface="Calibri" pitchFamily="34" charset="0"/>
              <a:cs typeface="Calibri" pitchFamily="34" charset="0"/>
            </a:endParaRPr>
          </a:p>
          <a:p>
            <a:pPr marL="1162050" indent="-447675" algn="just">
              <a:spcAft>
                <a:spcPts val="0"/>
              </a:spcAft>
              <a:buFont typeface="Wingdings" pitchFamily="2" charset="2"/>
              <a:buChar char="§"/>
            </a:pPr>
            <a:r>
              <a:rPr lang="es-MX" sz="2200" spc="100" dirty="0" smtClean="0">
                <a:latin typeface="Calibri" pitchFamily="34" charset="0"/>
                <a:cs typeface="Calibri" pitchFamily="34" charset="0"/>
              </a:rPr>
              <a:t>Gestión </a:t>
            </a:r>
            <a:r>
              <a:rPr lang="es-MX" sz="2200" spc="100" dirty="0">
                <a:latin typeface="Calibri" pitchFamily="34" charset="0"/>
                <a:cs typeface="Calibri" pitchFamily="34" charset="0"/>
              </a:rPr>
              <a:t>de los recursos.</a:t>
            </a:r>
          </a:p>
          <a:p>
            <a:pPr marL="1162050" indent="-447675" algn="just">
              <a:spcAft>
                <a:spcPts val="0"/>
              </a:spcAft>
              <a:buFont typeface="Wingdings" pitchFamily="2" charset="2"/>
              <a:buChar char="§"/>
            </a:pPr>
            <a:r>
              <a:rPr lang="es-MX" sz="2200" spc="100" dirty="0" smtClean="0">
                <a:latin typeface="Calibri" pitchFamily="34" charset="0"/>
                <a:cs typeface="Calibri" pitchFamily="34" charset="0"/>
              </a:rPr>
              <a:t>Atención </a:t>
            </a:r>
            <a:r>
              <a:rPr lang="es-MX" sz="2200" spc="100" dirty="0">
                <a:latin typeface="Calibri" pitchFamily="34" charset="0"/>
                <a:cs typeface="Calibri" pitchFamily="34" charset="0"/>
              </a:rPr>
              <a:t>a la diversidad.</a:t>
            </a:r>
          </a:p>
          <a:p>
            <a:pPr marL="1162050" indent="-447675" algn="just">
              <a:spcAft>
                <a:spcPts val="0"/>
              </a:spcAft>
              <a:buFont typeface="Wingdings" pitchFamily="2" charset="2"/>
              <a:buChar char="§"/>
            </a:pPr>
            <a:r>
              <a:rPr lang="es-MX" sz="2200" spc="100" dirty="0" smtClean="0">
                <a:latin typeface="Calibri" pitchFamily="34" charset="0"/>
                <a:cs typeface="Calibri" pitchFamily="34" charset="0"/>
              </a:rPr>
              <a:t>Rutinas </a:t>
            </a:r>
            <a:r>
              <a:rPr lang="es-MX" sz="2200" spc="100" dirty="0">
                <a:latin typeface="Calibri" pitchFamily="34" charset="0"/>
                <a:cs typeface="Calibri" pitchFamily="34" charset="0"/>
              </a:rPr>
              <a:t>escolares que impactan a la gestión.</a:t>
            </a:r>
          </a:p>
          <a:p>
            <a:pPr marL="714375" indent="-714375" algn="just">
              <a:spcBef>
                <a:spcPts val="1200"/>
              </a:spcBef>
              <a:spcAft>
                <a:spcPts val="0"/>
              </a:spcAft>
              <a:buFont typeface="Wingdings" pitchFamily="2" charset="2"/>
              <a:buChar char="q"/>
            </a:pPr>
            <a:r>
              <a:rPr lang="es-MX" sz="2200" spc="100" dirty="0" smtClean="0">
                <a:latin typeface="Calibri" pitchFamily="34" charset="0"/>
                <a:cs typeface="Calibri" pitchFamily="34" charset="0"/>
              </a:rPr>
              <a:t>Características </a:t>
            </a:r>
            <a:r>
              <a:rPr lang="es-MX" sz="2200" spc="100" dirty="0">
                <a:latin typeface="Calibri" pitchFamily="34" charset="0"/>
                <a:cs typeface="Calibri" pitchFamily="34" charset="0"/>
              </a:rPr>
              <a:t>de las escuelas efectivas.</a:t>
            </a:r>
          </a:p>
          <a:p>
            <a:pPr marL="1143000" indent="-342900" algn="just">
              <a:spcAft>
                <a:spcPts val="0"/>
              </a:spcAft>
              <a:buFont typeface="Wingdings" pitchFamily="2" charset="2"/>
              <a:buChar char="§"/>
            </a:pPr>
            <a:r>
              <a:rPr lang="es-MX" sz="2200" spc="100" dirty="0" smtClean="0">
                <a:latin typeface="Calibri" pitchFamily="34" charset="0"/>
                <a:cs typeface="Calibri" pitchFamily="34" charset="0"/>
              </a:rPr>
              <a:t>Altas </a:t>
            </a:r>
            <a:r>
              <a:rPr lang="es-MX" sz="2200" spc="100" dirty="0">
                <a:latin typeface="Calibri" pitchFamily="34" charset="0"/>
                <a:cs typeface="Calibri" pitchFamily="34" charset="0"/>
              </a:rPr>
              <a:t>expectativas de desarrollo.</a:t>
            </a:r>
          </a:p>
          <a:p>
            <a:pPr marL="1143000" indent="-342900" algn="just">
              <a:spcAft>
                <a:spcPts val="0"/>
              </a:spcAft>
              <a:buFont typeface="Wingdings" pitchFamily="2" charset="2"/>
              <a:buChar char="§"/>
            </a:pPr>
            <a:r>
              <a:rPr lang="es-MX" sz="2200" spc="100" dirty="0" smtClean="0">
                <a:latin typeface="Calibri" pitchFamily="34" charset="0"/>
                <a:cs typeface="Calibri" pitchFamily="34" charset="0"/>
              </a:rPr>
              <a:t>Sistemas </a:t>
            </a:r>
            <a:r>
              <a:rPr lang="es-MX" sz="2200" spc="100" dirty="0">
                <a:latin typeface="Calibri" pitchFamily="34" charset="0"/>
                <a:cs typeface="Calibri" pitchFamily="34" charset="0"/>
              </a:rPr>
              <a:t>de evaluación de la gestión.</a:t>
            </a:r>
          </a:p>
          <a:p>
            <a:pPr marL="1143000" indent="-342900" algn="just">
              <a:spcAft>
                <a:spcPts val="0"/>
              </a:spcAft>
              <a:buFont typeface="Wingdings" pitchFamily="2" charset="2"/>
              <a:buChar char="§"/>
            </a:pPr>
            <a:r>
              <a:rPr lang="es-MX" sz="2200" spc="100" dirty="0" smtClean="0">
                <a:latin typeface="Calibri" pitchFamily="34" charset="0"/>
                <a:cs typeface="Calibri" pitchFamily="34" charset="0"/>
              </a:rPr>
              <a:t>Formas </a:t>
            </a:r>
            <a:r>
              <a:rPr lang="es-MX" sz="2200" spc="100" dirty="0">
                <a:latin typeface="Calibri" pitchFamily="34" charset="0"/>
                <a:cs typeface="Calibri" pitchFamily="34" charset="0"/>
              </a:rPr>
              <a:t>de satisfacción de las demandas de la comunidad.</a:t>
            </a:r>
          </a:p>
          <a:p>
            <a:pPr marL="714375" indent="-714375" algn="just">
              <a:spcBef>
                <a:spcPts val="1200"/>
              </a:spcBef>
              <a:spcAft>
                <a:spcPts val="0"/>
              </a:spcAft>
              <a:buFont typeface="Wingdings" pitchFamily="2" charset="2"/>
              <a:buChar char="q"/>
            </a:pPr>
            <a:r>
              <a:rPr lang="es-MX" sz="2200" spc="100" dirty="0" smtClean="0">
                <a:latin typeface="Calibri" pitchFamily="34" charset="0"/>
                <a:cs typeface="Calibri" pitchFamily="34" charset="0"/>
              </a:rPr>
              <a:t>Gestión </a:t>
            </a:r>
            <a:r>
              <a:rPr lang="es-MX" sz="2200" spc="100" dirty="0">
                <a:latin typeface="Calibri" pitchFamily="34" charset="0"/>
                <a:cs typeface="Calibri" pitchFamily="34" charset="0"/>
              </a:rPr>
              <a:t>para la mejora.</a:t>
            </a:r>
          </a:p>
          <a:p>
            <a:pPr marL="1076325" indent="-542925" algn="just">
              <a:spcAft>
                <a:spcPts val="0"/>
              </a:spcAft>
              <a:buFont typeface="Wingdings" pitchFamily="2" charset="2"/>
              <a:buChar char="§"/>
            </a:pPr>
            <a:r>
              <a:rPr lang="es-MX" sz="2200" spc="100" dirty="0" smtClean="0">
                <a:latin typeface="Calibri" pitchFamily="34" charset="0"/>
                <a:cs typeface="Calibri" pitchFamily="34" charset="0"/>
              </a:rPr>
              <a:t>Proyectos </a:t>
            </a:r>
            <a:r>
              <a:rPr lang="es-MX" sz="2200" spc="100" dirty="0">
                <a:latin typeface="Calibri" pitchFamily="34" charset="0"/>
                <a:cs typeface="Calibri" pitchFamily="34" charset="0"/>
              </a:rPr>
              <a:t>de intervención e innovación </a:t>
            </a:r>
          </a:p>
        </p:txBody>
      </p:sp>
      <p:sp>
        <p:nvSpPr>
          <p:cNvPr id="3" name="2 Rectángulo"/>
          <p:cNvSpPr/>
          <p:nvPr/>
        </p:nvSpPr>
        <p:spPr>
          <a:xfrm>
            <a:off x="26764" y="9679"/>
            <a:ext cx="9117236"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MX" sz="3200" dirty="0">
                <a:latin typeface="Arial Rounded MT Bold" pitchFamily="34" charset="0"/>
              </a:rPr>
              <a:t>UNIDAD DE APRENDIZAJE II</a:t>
            </a:r>
            <a:r>
              <a:rPr lang="es-MX" sz="3200" dirty="0" smtClean="0">
                <a:latin typeface="Arial Rounded MT Bold" pitchFamily="34" charset="0"/>
              </a:rPr>
              <a:t>:</a:t>
            </a:r>
            <a:r>
              <a:rPr lang="es-MX" sz="3200" dirty="0">
                <a:latin typeface="Arial Rounded MT Bold" pitchFamily="34" charset="0"/>
              </a:rPr>
              <a:t>	</a:t>
            </a:r>
          </a:p>
        </p:txBody>
      </p:sp>
      <p:sp>
        <p:nvSpPr>
          <p:cNvPr id="4" name="Subtítulo 2"/>
          <p:cNvSpPr txBox="1">
            <a:spLocks/>
          </p:cNvSpPr>
          <p:nvPr/>
        </p:nvSpPr>
        <p:spPr>
          <a:xfrm>
            <a:off x="287524" y="6133366"/>
            <a:ext cx="8568952" cy="666675"/>
          </a:xfrm>
          <a:prstGeom prst="rect">
            <a:avLst/>
          </a:prstGeom>
        </p:spPr>
        <p:txBody>
          <a:bodyPr>
            <a:normAutofit fontScale="70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s-ES" sz="2000" b="1" dirty="0" smtClean="0">
              <a:latin typeface="Arial"/>
              <a:cs typeface="Arial"/>
            </a:endParaRPr>
          </a:p>
          <a:p>
            <a:r>
              <a:rPr lang="es-ES" sz="1800" b="1" dirty="0" smtClean="0">
                <a:latin typeface="Arial Narrow" pitchFamily="34" charset="0"/>
                <a:cs typeface="Arial"/>
              </a:rPr>
              <a:t>ENEP-F-ST-19                                                              </a:t>
            </a:r>
          </a:p>
          <a:p>
            <a:r>
              <a:rPr lang="es-ES" sz="1800" b="1" dirty="0" smtClean="0">
                <a:latin typeface="Arial Narrow" pitchFamily="34" charset="0"/>
                <a:cs typeface="Arial"/>
              </a:rPr>
              <a:t>V01/122012          </a:t>
            </a:r>
          </a:p>
        </p:txBody>
      </p:sp>
      <p:pic>
        <p:nvPicPr>
          <p:cNvPr id="5" name="Picture 1" descr="logo chi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0226" y="6283671"/>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6188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9866" y="535665"/>
            <a:ext cx="8786816" cy="2123658"/>
          </a:xfrm>
          <a:prstGeom prst="rect">
            <a:avLst/>
          </a:prstGeom>
        </p:spPr>
        <p:txBody>
          <a:bodyPr wrap="square">
            <a:spAutoFit/>
          </a:bodyPr>
          <a:lstStyle/>
          <a:p>
            <a:pPr algn="just">
              <a:spcAft>
                <a:spcPts val="1200"/>
              </a:spcAft>
            </a:pPr>
            <a:r>
              <a:rPr lang="es-MX" sz="2200" dirty="0">
                <a:latin typeface="Calibri"/>
                <a:ea typeface="Times New Roman"/>
                <a:cs typeface="Times New Roman"/>
              </a:rPr>
              <a:t>Focaliza las relaciones maestro-alumno, la distribución del tiempo, utilización de materiales didácticos y de apoyo, el uso de libros de texto, los saberes docentes, los estilos de trabajo, los procesos de enseñanza y aprendizaje, así como las rutinas que se construyen en el aula. </a:t>
            </a:r>
            <a:r>
              <a:rPr lang="es-MX" sz="2200" dirty="0" smtClean="0">
                <a:latin typeface="Calibri"/>
                <a:ea typeface="Times New Roman"/>
                <a:cs typeface="Times New Roman"/>
              </a:rPr>
              <a:t>Tiene  como </a:t>
            </a:r>
            <a:r>
              <a:rPr lang="es-MX" sz="2200" dirty="0">
                <a:latin typeface="Calibri"/>
                <a:ea typeface="Times New Roman"/>
                <a:cs typeface="Times New Roman"/>
              </a:rPr>
              <a:t>fin </a:t>
            </a:r>
            <a:r>
              <a:rPr lang="es-MX" sz="2200" dirty="0" smtClean="0">
                <a:latin typeface="Calibri"/>
                <a:ea typeface="Times New Roman"/>
                <a:cs typeface="Times New Roman"/>
              </a:rPr>
              <a:t>profundizar </a:t>
            </a:r>
            <a:r>
              <a:rPr lang="es-MX" sz="2200" dirty="0">
                <a:latin typeface="Calibri"/>
                <a:ea typeface="Times New Roman"/>
                <a:cs typeface="Times New Roman"/>
              </a:rPr>
              <a:t>en la concepción de práctica docente y comprender cómo es que se materializa la propuesta curricular en el aula de </a:t>
            </a:r>
            <a:r>
              <a:rPr lang="es-MX" sz="2200" dirty="0" smtClean="0">
                <a:latin typeface="Calibri"/>
                <a:ea typeface="Times New Roman"/>
                <a:cs typeface="Times New Roman"/>
              </a:rPr>
              <a:t>clase.</a:t>
            </a:r>
            <a:r>
              <a:rPr lang="es-ES" sz="2200" dirty="0" smtClean="0">
                <a:latin typeface="Calibri"/>
                <a:ea typeface="Times New Roman"/>
                <a:cs typeface="Times New Roman"/>
              </a:rPr>
              <a:t> </a:t>
            </a:r>
            <a:endParaRPr lang="es-MX" sz="2200" dirty="0">
              <a:latin typeface="Calibri"/>
              <a:ea typeface="Times New Roman"/>
              <a:cs typeface="Times New Roman"/>
            </a:endParaRPr>
          </a:p>
        </p:txBody>
      </p:sp>
      <p:sp>
        <p:nvSpPr>
          <p:cNvPr id="3" name="2 Rectángulo"/>
          <p:cNvSpPr/>
          <p:nvPr/>
        </p:nvSpPr>
        <p:spPr>
          <a:xfrm>
            <a:off x="209972" y="0"/>
            <a:ext cx="8784976" cy="707886"/>
          </a:xfrm>
          <a:prstGeom prst="rect">
            <a:avLst/>
          </a:prstGeom>
        </p:spPr>
        <p:txBody>
          <a:bodyPr wrap="square">
            <a:spAutoFit/>
          </a:bodyPr>
          <a:lstStyle/>
          <a:p>
            <a:pPr indent="450215" algn="ctr">
              <a:spcAft>
                <a:spcPts val="0"/>
              </a:spcAft>
            </a:pPr>
            <a:r>
              <a:rPr lang="es-ES" sz="2000" b="1" cap="small" spc="100" dirty="0" smtClean="0">
                <a:latin typeface="Arial Rounded MT Bold" pitchFamily="34" charset="0"/>
                <a:ea typeface="Times New Roman"/>
                <a:cs typeface="Times New Roman"/>
              </a:rPr>
              <a:t>Unidad </a:t>
            </a:r>
            <a:r>
              <a:rPr lang="es-ES" sz="2000" b="1" cap="small" spc="100" dirty="0">
                <a:latin typeface="Arial Rounded MT Bold" pitchFamily="34" charset="0"/>
                <a:ea typeface="Times New Roman"/>
                <a:cs typeface="Times New Roman"/>
              </a:rPr>
              <a:t>de aprendizaje III</a:t>
            </a:r>
            <a:r>
              <a:rPr lang="es-ES" sz="2000" b="1" cap="small" spc="100" dirty="0" smtClean="0">
                <a:latin typeface="Arial Rounded MT Bold" pitchFamily="34" charset="0"/>
                <a:ea typeface="Times New Roman"/>
                <a:cs typeface="Times New Roman"/>
              </a:rPr>
              <a:t>:</a:t>
            </a:r>
          </a:p>
          <a:p>
            <a:pPr indent="450215" algn="ctr">
              <a:spcAft>
                <a:spcPts val="0"/>
              </a:spcAft>
            </a:pPr>
            <a:r>
              <a:rPr lang="es-MX" sz="2000" b="1" cap="small" spc="100" dirty="0">
                <a:latin typeface="Arial Rounded MT Bold" pitchFamily="34" charset="0"/>
                <a:ea typeface="Times New Roman"/>
                <a:cs typeface="Times New Roman"/>
              </a:rPr>
              <a:t>Procesos de interacción pedagógica en el aula de </a:t>
            </a:r>
            <a:r>
              <a:rPr lang="es-MX" sz="2000" b="1" cap="small" spc="100" dirty="0" smtClean="0">
                <a:latin typeface="Arial Rounded MT Bold" pitchFamily="34" charset="0"/>
                <a:ea typeface="Times New Roman"/>
                <a:cs typeface="Times New Roman"/>
              </a:rPr>
              <a:t>clases</a:t>
            </a:r>
            <a:endParaRPr lang="es-MX" sz="2000" spc="100" dirty="0">
              <a:effectLst/>
              <a:latin typeface="Calibri"/>
              <a:ea typeface="Times New Roman"/>
              <a:cs typeface="Times New Roman"/>
            </a:endParaRPr>
          </a:p>
        </p:txBody>
      </p:sp>
      <p:pic>
        <p:nvPicPr>
          <p:cNvPr id="6" name="Picture 1" descr="logo chi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6165304"/>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108520" y="2710081"/>
            <a:ext cx="9311926" cy="43088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MX" sz="2200" b="1" dirty="0" smtClean="0">
                <a:solidFill>
                  <a:schemeClr val="bg1"/>
                </a:solidFill>
                <a:latin typeface="Arial Rounded MT Bold" pitchFamily="34" charset="0"/>
                <a:cs typeface="Calibri" pitchFamily="34" charset="0"/>
              </a:rPr>
              <a:t>COMPETENCIAS </a:t>
            </a:r>
            <a:r>
              <a:rPr lang="es-MX" sz="2200" b="1" dirty="0">
                <a:solidFill>
                  <a:schemeClr val="bg1"/>
                </a:solidFill>
                <a:latin typeface="Arial Rounded MT Bold" pitchFamily="34" charset="0"/>
                <a:cs typeface="Calibri" pitchFamily="34" charset="0"/>
              </a:rPr>
              <a:t>DE LA UNIDAD DE APRENDIZAJE </a:t>
            </a:r>
            <a:r>
              <a:rPr lang="es-MX" sz="2200" b="1" dirty="0" smtClean="0">
                <a:solidFill>
                  <a:schemeClr val="bg1"/>
                </a:solidFill>
                <a:latin typeface="Arial Rounded MT Bold" pitchFamily="34" charset="0"/>
                <a:cs typeface="Calibri" pitchFamily="34" charset="0"/>
              </a:rPr>
              <a:t>III (PLAN </a:t>
            </a:r>
            <a:r>
              <a:rPr lang="es-MX" sz="2200" b="1" dirty="0">
                <a:solidFill>
                  <a:schemeClr val="bg1"/>
                </a:solidFill>
                <a:latin typeface="Arial Rounded MT Bold" pitchFamily="34" charset="0"/>
                <a:cs typeface="Calibri" pitchFamily="34" charset="0"/>
              </a:rPr>
              <a:t>2012</a:t>
            </a:r>
            <a:r>
              <a:rPr lang="es-MX" sz="2200" b="1" dirty="0" smtClean="0">
                <a:solidFill>
                  <a:schemeClr val="bg1"/>
                </a:solidFill>
                <a:latin typeface="Arial Rounded MT Bold" pitchFamily="34" charset="0"/>
                <a:cs typeface="Calibri" pitchFamily="34" charset="0"/>
              </a:rPr>
              <a:t>)</a:t>
            </a:r>
            <a:endParaRPr lang="es-MX" sz="2200" b="1" dirty="0">
              <a:solidFill>
                <a:schemeClr val="bg1"/>
              </a:solidFill>
              <a:latin typeface="Arial Rounded MT Bold" pitchFamily="34" charset="0"/>
              <a:cs typeface="Calibri" pitchFamily="34" charset="0"/>
            </a:endParaRPr>
          </a:p>
        </p:txBody>
      </p:sp>
      <p:sp>
        <p:nvSpPr>
          <p:cNvPr id="8" name="7 CuadroTexto"/>
          <p:cNvSpPr txBox="1"/>
          <p:nvPr/>
        </p:nvSpPr>
        <p:spPr>
          <a:xfrm>
            <a:off x="198309" y="3068960"/>
            <a:ext cx="8869986" cy="3170099"/>
          </a:xfrm>
          <a:prstGeom prst="rect">
            <a:avLst/>
          </a:prstGeom>
          <a:noFill/>
        </p:spPr>
        <p:txBody>
          <a:bodyPr wrap="square" rtlCol="0">
            <a:spAutoFit/>
          </a:bodyPr>
          <a:lstStyle/>
          <a:p>
            <a:pPr marL="342900" indent="-342900" algn="just">
              <a:buFont typeface="Wingdings" pitchFamily="2" charset="2"/>
              <a:buChar char="ü"/>
            </a:pPr>
            <a:r>
              <a:rPr lang="es-MX" sz="2400" dirty="0">
                <a:latin typeface="Calibri" pitchFamily="34" charset="0"/>
                <a:cs typeface="Calibri" pitchFamily="34" charset="0"/>
              </a:rPr>
              <a:t>Utiliza medios </a:t>
            </a:r>
            <a:r>
              <a:rPr lang="es-MX" sz="2200" dirty="0">
                <a:latin typeface="Calibri" pitchFamily="34" charset="0"/>
                <a:cs typeface="Calibri" pitchFamily="34" charset="0"/>
              </a:rPr>
              <a:t>tecnológicos y las fuentes de información disponibles para  mantenerse actualizado respecto a las diversas áreas disciplinarias y campos formativos que intervienen en su trabajo docente.</a:t>
            </a:r>
          </a:p>
          <a:p>
            <a:pPr marL="342900" indent="-342900" algn="just">
              <a:buFont typeface="Wingdings" pitchFamily="2" charset="2"/>
              <a:buChar char="ü"/>
            </a:pPr>
            <a:r>
              <a:rPr lang="es-MX" sz="2200" dirty="0">
                <a:latin typeface="Calibri" pitchFamily="34" charset="0"/>
                <a:cs typeface="Calibri" pitchFamily="34" charset="0"/>
              </a:rPr>
              <a:t>Observa y analiza con rigurosidad las diferentes dimensiones sociales que se articulan con la educación, la comunidad, la escuela y los sujetos que confluyen en ella. </a:t>
            </a:r>
          </a:p>
          <a:p>
            <a:pPr marL="342900" indent="-342900" algn="just">
              <a:buFont typeface="Wingdings" pitchFamily="2" charset="2"/>
              <a:buChar char="ü"/>
            </a:pPr>
            <a:r>
              <a:rPr lang="es-MX" sz="2200" dirty="0">
                <a:latin typeface="Calibri" pitchFamily="34" charset="0"/>
                <a:cs typeface="Calibri" pitchFamily="34" charset="0"/>
              </a:rPr>
              <a:t>Profundiza acerca de las relaciones entre la escuela y la comunidad, la gestión y organización institucional, así como en las interacciones pedagógicas que se desarrollan al interior del aula de clase</a:t>
            </a:r>
            <a:r>
              <a:rPr lang="es-MX" sz="2200" dirty="0" smtClean="0">
                <a:latin typeface="Calibri" pitchFamily="34" charset="0"/>
                <a:cs typeface="Calibri" pitchFamily="34" charset="0"/>
              </a:rPr>
              <a:t>.</a:t>
            </a:r>
            <a:endParaRPr lang="es-MX" sz="2200" dirty="0">
              <a:latin typeface="Arial Narrow" pitchFamily="34" charset="0"/>
            </a:endParaRPr>
          </a:p>
        </p:txBody>
      </p:sp>
      <p:sp>
        <p:nvSpPr>
          <p:cNvPr id="10" name="Subtítulo 2"/>
          <p:cNvSpPr txBox="1">
            <a:spLocks/>
          </p:cNvSpPr>
          <p:nvPr/>
        </p:nvSpPr>
        <p:spPr>
          <a:xfrm>
            <a:off x="203940" y="6074693"/>
            <a:ext cx="8940060" cy="666675"/>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ES" sz="2000" b="1" dirty="0" smtClean="0">
              <a:latin typeface="Arial"/>
              <a:cs typeface="Arial"/>
            </a:endParaRPr>
          </a:p>
          <a:p>
            <a:pPr marL="0" indent="0">
              <a:buNone/>
            </a:pPr>
            <a:r>
              <a:rPr lang="es-ES" sz="1800" b="1" dirty="0" smtClean="0">
                <a:latin typeface="Arial Narrow" pitchFamily="34" charset="0"/>
                <a:cs typeface="Arial"/>
              </a:rPr>
              <a:t>ENEP-F-ST-19                                                              </a:t>
            </a:r>
          </a:p>
          <a:p>
            <a:pPr marL="0" indent="0">
              <a:buNone/>
            </a:pPr>
            <a:r>
              <a:rPr lang="es-ES" sz="1800" b="1" dirty="0" smtClean="0">
                <a:latin typeface="Arial Narrow" pitchFamily="34" charset="0"/>
                <a:cs typeface="Arial"/>
              </a:rPr>
              <a:t>V01/122012                  </a:t>
            </a:r>
          </a:p>
        </p:txBody>
      </p:sp>
    </p:spTree>
    <p:extLst>
      <p:ext uri="{BB962C8B-B14F-4D97-AF65-F5344CB8AC3E}">
        <p14:creationId xmlns:p14="http://schemas.microsoft.com/office/powerpoint/2010/main" val="33236068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97346"/>
            <a:ext cx="8636446" cy="6617196"/>
          </a:xfrm>
          <a:prstGeom prst="rect">
            <a:avLst/>
          </a:prstGeom>
        </p:spPr>
        <p:txBody>
          <a:bodyPr wrap="square">
            <a:spAutoFit/>
          </a:bodyPr>
          <a:lstStyle/>
          <a:p>
            <a:pPr algn="just">
              <a:spcAft>
                <a:spcPts val="0"/>
              </a:spcAft>
            </a:pPr>
            <a:r>
              <a:rPr lang="es-ES" sz="2000" dirty="0">
                <a:latin typeface="Calibri"/>
                <a:ea typeface="Times New Roman"/>
                <a:cs typeface="Times New Roman"/>
              </a:rPr>
              <a:t>Esta compuesta </a:t>
            </a:r>
            <a:r>
              <a:rPr lang="es-ES" sz="2000" dirty="0" smtClean="0">
                <a:latin typeface="Calibri"/>
                <a:ea typeface="Times New Roman"/>
                <a:cs typeface="Times New Roman"/>
              </a:rPr>
              <a:t>por:</a:t>
            </a:r>
          </a:p>
          <a:p>
            <a:pPr marL="714375" indent="-714375" algn="just">
              <a:spcAft>
                <a:spcPts val="0"/>
              </a:spcAft>
              <a:buFont typeface="Wingdings" pitchFamily="2" charset="2"/>
              <a:buChar char="q"/>
            </a:pPr>
            <a:r>
              <a:rPr lang="es-MX" sz="2200" dirty="0" smtClean="0">
                <a:latin typeface="Calibri"/>
                <a:ea typeface="Times New Roman"/>
                <a:cs typeface="Times New Roman"/>
              </a:rPr>
              <a:t>Las interacciones en la organización y gestión de la práctica docente en el aula.</a:t>
            </a:r>
          </a:p>
          <a:p>
            <a:pPr marL="1257300" indent="-542925" algn="just">
              <a:spcAft>
                <a:spcPts val="0"/>
              </a:spcAft>
              <a:buFont typeface="Wingdings" pitchFamily="2" charset="2"/>
              <a:buChar char="§"/>
            </a:pPr>
            <a:r>
              <a:rPr lang="es-MX" sz="2200" dirty="0" smtClean="0">
                <a:latin typeface="Calibri"/>
                <a:ea typeface="Times New Roman"/>
                <a:cs typeface="Times New Roman"/>
              </a:rPr>
              <a:t>Ideas </a:t>
            </a:r>
            <a:r>
              <a:rPr lang="es-MX" sz="2200" dirty="0">
                <a:latin typeface="Calibri"/>
                <a:ea typeface="Times New Roman"/>
                <a:cs typeface="Times New Roman"/>
              </a:rPr>
              <a:t>iniciales sobre el concepto de práctica docente.</a:t>
            </a:r>
          </a:p>
          <a:p>
            <a:pPr marL="1257300" indent="-542925" algn="just">
              <a:spcAft>
                <a:spcPts val="0"/>
              </a:spcAft>
              <a:buFont typeface="Wingdings" pitchFamily="2" charset="2"/>
              <a:buChar char="§"/>
            </a:pPr>
            <a:r>
              <a:rPr lang="es-MX" sz="2200" dirty="0">
                <a:latin typeface="Calibri"/>
                <a:ea typeface="Times New Roman"/>
                <a:cs typeface="Times New Roman"/>
              </a:rPr>
              <a:t>Las acciones en el aula: organización, actividades de aprendizaje y de enseñanza, uso del espacio y tiempo, los recursos didácticos, entre otros. </a:t>
            </a:r>
            <a:r>
              <a:rPr lang="es-MX" sz="2200" dirty="0" smtClean="0">
                <a:latin typeface="Calibri"/>
                <a:ea typeface="Times New Roman"/>
                <a:cs typeface="Times New Roman"/>
              </a:rPr>
              <a:t>Procesos </a:t>
            </a:r>
            <a:r>
              <a:rPr lang="es-MX" sz="2200" dirty="0">
                <a:latin typeface="Calibri"/>
                <a:ea typeface="Times New Roman"/>
                <a:cs typeface="Times New Roman"/>
              </a:rPr>
              <a:t>de interacción a partir de la práctica docente:</a:t>
            </a:r>
          </a:p>
          <a:p>
            <a:pPr marL="1619250" indent="-361950" algn="just">
              <a:spcAft>
                <a:spcPts val="0"/>
              </a:spcAft>
              <a:buFont typeface="Arial" pitchFamily="34" charset="0"/>
              <a:buChar char="•"/>
            </a:pPr>
            <a:r>
              <a:rPr lang="es-MX" sz="2200" dirty="0">
                <a:latin typeface="Calibri"/>
                <a:ea typeface="Times New Roman"/>
                <a:cs typeface="Times New Roman"/>
              </a:rPr>
              <a:t>Los saberes de los alumnos y el maestro.</a:t>
            </a:r>
          </a:p>
          <a:p>
            <a:pPr marL="1619250" indent="-361950" algn="just">
              <a:spcAft>
                <a:spcPts val="0"/>
              </a:spcAft>
              <a:buFont typeface="Arial" pitchFamily="34" charset="0"/>
              <a:buChar char="•"/>
            </a:pPr>
            <a:r>
              <a:rPr lang="es-MX" sz="2200" dirty="0">
                <a:latin typeface="Calibri"/>
                <a:ea typeface="Times New Roman"/>
                <a:cs typeface="Times New Roman"/>
              </a:rPr>
              <a:t>Las implicaciones del rol del maestro y los alumnos.</a:t>
            </a:r>
          </a:p>
          <a:p>
            <a:pPr marL="1619250" indent="-361950" algn="just">
              <a:spcAft>
                <a:spcPts val="0"/>
              </a:spcAft>
              <a:buFont typeface="Arial" pitchFamily="34" charset="0"/>
              <a:buChar char="•"/>
            </a:pPr>
            <a:r>
              <a:rPr lang="es-MX" sz="2200" dirty="0">
                <a:latin typeface="Calibri"/>
                <a:ea typeface="Times New Roman"/>
                <a:cs typeface="Times New Roman"/>
              </a:rPr>
              <a:t>La comunicación como mediación entre las interacciones.</a:t>
            </a:r>
          </a:p>
          <a:p>
            <a:pPr marL="1619250" indent="-361950" algn="just">
              <a:spcAft>
                <a:spcPts val="0"/>
              </a:spcAft>
              <a:buFont typeface="Arial" pitchFamily="34" charset="0"/>
              <a:buChar char="•"/>
            </a:pPr>
            <a:r>
              <a:rPr lang="es-MX" sz="2200" dirty="0">
                <a:latin typeface="Calibri"/>
                <a:ea typeface="Times New Roman"/>
                <a:cs typeface="Times New Roman"/>
              </a:rPr>
              <a:t>	Actitudes y aptitudes.</a:t>
            </a:r>
          </a:p>
          <a:p>
            <a:pPr marL="1619250" indent="-361950" algn="just">
              <a:spcAft>
                <a:spcPts val="0"/>
              </a:spcAft>
              <a:buFont typeface="Arial" pitchFamily="34" charset="0"/>
              <a:buChar char="•"/>
            </a:pPr>
            <a:r>
              <a:rPr lang="es-MX" sz="2200" dirty="0">
                <a:latin typeface="Calibri"/>
                <a:ea typeface="Times New Roman"/>
                <a:cs typeface="Times New Roman"/>
              </a:rPr>
              <a:t>	Ambientes de trabajo en el aula.</a:t>
            </a:r>
          </a:p>
          <a:p>
            <a:pPr marL="1619250" indent="-361950" algn="just">
              <a:spcAft>
                <a:spcPts val="0"/>
              </a:spcAft>
              <a:buFont typeface="Arial" pitchFamily="34" charset="0"/>
              <a:buChar char="•"/>
            </a:pPr>
            <a:r>
              <a:rPr lang="es-MX" sz="2200" dirty="0">
                <a:latin typeface="Calibri"/>
                <a:ea typeface="Times New Roman"/>
                <a:cs typeface="Times New Roman"/>
              </a:rPr>
              <a:t>	Diversidad e inclusión educativa.</a:t>
            </a:r>
          </a:p>
          <a:p>
            <a:pPr marL="342900" indent="-342900" algn="just">
              <a:spcAft>
                <a:spcPts val="0"/>
              </a:spcAft>
              <a:buFont typeface="Wingdings" pitchFamily="2" charset="2"/>
              <a:buChar char="q"/>
            </a:pPr>
            <a:r>
              <a:rPr lang="es-MX" sz="2200" dirty="0">
                <a:latin typeface="Calibri"/>
                <a:ea typeface="Times New Roman"/>
                <a:cs typeface="Times New Roman"/>
              </a:rPr>
              <a:t>	Comprensión e interpretación de la práctica docente.</a:t>
            </a:r>
          </a:p>
          <a:p>
            <a:pPr marL="1076325" indent="-342900" algn="just">
              <a:spcAft>
                <a:spcPts val="0"/>
              </a:spcAft>
              <a:buFont typeface="Wingdings" pitchFamily="2" charset="2"/>
              <a:buChar char="§"/>
            </a:pPr>
            <a:r>
              <a:rPr lang="es-MX" sz="2200" dirty="0">
                <a:latin typeface="Calibri"/>
                <a:ea typeface="Times New Roman"/>
                <a:cs typeface="Times New Roman"/>
              </a:rPr>
              <a:t>Tipos de interacciones en el aula.</a:t>
            </a:r>
          </a:p>
          <a:p>
            <a:pPr marL="1076325" indent="-342900" algn="just">
              <a:spcAft>
                <a:spcPts val="0"/>
              </a:spcAft>
              <a:buFont typeface="Wingdings" pitchFamily="2" charset="2"/>
              <a:buChar char="§"/>
            </a:pPr>
            <a:r>
              <a:rPr lang="es-MX" sz="2200" dirty="0">
                <a:latin typeface="Calibri"/>
                <a:ea typeface="Times New Roman"/>
                <a:cs typeface="Times New Roman"/>
              </a:rPr>
              <a:t>Los estilos de enseñanza y aprendizaje y su relación con el saber.</a:t>
            </a:r>
          </a:p>
          <a:p>
            <a:pPr marL="1076325" indent="-342900" algn="just">
              <a:spcAft>
                <a:spcPts val="0"/>
              </a:spcAft>
              <a:buFont typeface="Wingdings" pitchFamily="2" charset="2"/>
              <a:buChar char="§"/>
            </a:pPr>
            <a:r>
              <a:rPr lang="es-MX" sz="2200" dirty="0">
                <a:latin typeface="Calibri"/>
                <a:ea typeface="Times New Roman"/>
                <a:cs typeface="Times New Roman"/>
              </a:rPr>
              <a:t>La significación de la práctica docente: una mirada subjetiva e intersubjetiva</a:t>
            </a:r>
            <a:r>
              <a:rPr lang="es-MX" dirty="0">
                <a:latin typeface="Calibri"/>
                <a:ea typeface="Times New Roman"/>
                <a:cs typeface="Times New Roman"/>
              </a:rPr>
              <a:t>.</a:t>
            </a:r>
            <a:endParaRPr lang="es-MX" dirty="0"/>
          </a:p>
        </p:txBody>
      </p:sp>
      <p:sp>
        <p:nvSpPr>
          <p:cNvPr id="3" name="Subtítulo 2"/>
          <p:cNvSpPr txBox="1">
            <a:spLocks/>
          </p:cNvSpPr>
          <p:nvPr/>
        </p:nvSpPr>
        <p:spPr>
          <a:xfrm>
            <a:off x="157411" y="5991208"/>
            <a:ext cx="8568952" cy="666675"/>
          </a:xfrm>
          <a:prstGeom prst="rect">
            <a:avLst/>
          </a:prstGeom>
        </p:spPr>
        <p:txBody>
          <a:bodyPr>
            <a:normAutofit fontScale="70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s-ES" sz="2000" b="1" dirty="0" smtClean="0">
              <a:latin typeface="Arial"/>
              <a:cs typeface="Arial"/>
            </a:endParaRPr>
          </a:p>
          <a:p>
            <a:pPr marL="0" indent="0">
              <a:buNone/>
            </a:pPr>
            <a:r>
              <a:rPr lang="es-ES" sz="1800" b="1" dirty="0" smtClean="0">
                <a:latin typeface="Arial Narrow" pitchFamily="34" charset="0"/>
                <a:cs typeface="Arial"/>
              </a:rPr>
              <a:t>ENEP-F-ST-19                                                              </a:t>
            </a:r>
          </a:p>
          <a:p>
            <a:pPr marL="0" indent="0">
              <a:buNone/>
            </a:pPr>
            <a:r>
              <a:rPr lang="es-ES" sz="1800" b="1" dirty="0" smtClean="0">
                <a:latin typeface="Arial Narrow" pitchFamily="34" charset="0"/>
                <a:cs typeface="Arial"/>
              </a:rPr>
              <a:t>V01/122012                  </a:t>
            </a:r>
          </a:p>
        </p:txBody>
      </p:sp>
      <p:pic>
        <p:nvPicPr>
          <p:cNvPr id="4" name="Picture 1" descr="logo chi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0432" y="6165304"/>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995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5800" y="260648"/>
            <a:ext cx="7632848" cy="3046988"/>
          </a:xfrm>
          <a:prstGeom prst="rect">
            <a:avLst/>
          </a:prstGeom>
          <a:solidFill>
            <a:schemeClr val="bg1">
              <a:lumMod val="85000"/>
            </a:schemeClr>
          </a:solidFill>
        </p:spPr>
        <p:txBody>
          <a:bodyPr wrap="square">
            <a:spAutoFit/>
          </a:bodyPr>
          <a:lstStyle/>
          <a:p>
            <a:r>
              <a:rPr lang="es-MX" sz="1200" b="1" dirty="0">
                <a:solidFill>
                  <a:srgbClr val="000000"/>
                </a:solidFill>
                <a:latin typeface="Soberana Sans Light"/>
              </a:rPr>
              <a:t>Bibliografía básica </a:t>
            </a:r>
            <a:r>
              <a:rPr lang="es-MX" sz="1200" b="1" dirty="0" smtClean="0">
                <a:solidFill>
                  <a:srgbClr val="000000"/>
                </a:solidFill>
                <a:latin typeface="Soberana Sans Light"/>
              </a:rPr>
              <a:t>de la Unidad 1.</a:t>
            </a:r>
            <a:r>
              <a:rPr lang="es-MX" sz="1200" dirty="0">
                <a:solidFill>
                  <a:srgbClr val="000000"/>
                </a:solidFill>
                <a:latin typeface="Soberana Sans Light"/>
              </a:rPr>
              <a:t/>
            </a:r>
            <a:br>
              <a:rPr lang="es-MX" sz="1200" dirty="0">
                <a:solidFill>
                  <a:srgbClr val="000000"/>
                </a:solidFill>
                <a:latin typeface="Soberana Sans Light"/>
              </a:rPr>
            </a:br>
            <a:r>
              <a:rPr lang="es-ES" sz="1200" b="1" dirty="0">
                <a:solidFill>
                  <a:srgbClr val="000000"/>
                </a:solidFill>
                <a:latin typeface="Soberana Sans Light"/>
              </a:rPr>
              <a:t>Carbonell, J. </a:t>
            </a:r>
            <a:r>
              <a:rPr lang="es-ES" sz="1200" dirty="0">
                <a:solidFill>
                  <a:srgbClr val="000000"/>
                </a:solidFill>
                <a:latin typeface="Soberana Sans Light"/>
              </a:rPr>
              <a:t>(2002). La aventura de innovar. En </a:t>
            </a:r>
            <a:r>
              <a:rPr lang="es-ES" sz="1200" i="1" dirty="0">
                <a:solidFill>
                  <a:srgbClr val="000000"/>
                </a:solidFill>
                <a:latin typeface="Soberana Sans Light"/>
              </a:rPr>
              <a:t>El cambio en la escuela. </a:t>
            </a:r>
            <a:r>
              <a:rPr lang="es-ES" sz="1200" dirty="0">
                <a:solidFill>
                  <a:srgbClr val="000000"/>
                </a:solidFill>
                <a:latin typeface="Soberana Sans Light"/>
              </a:rPr>
              <a:t>Madrid: Morata, pp. 103-111. </a:t>
            </a:r>
            <a:br>
              <a:rPr lang="es-ES" sz="1200" dirty="0">
                <a:solidFill>
                  <a:srgbClr val="000000"/>
                </a:solidFill>
                <a:latin typeface="Soberana Sans Light"/>
              </a:rPr>
            </a:br>
            <a:r>
              <a:rPr lang="es-ES" sz="1200" b="1" dirty="0">
                <a:solidFill>
                  <a:srgbClr val="000000"/>
                </a:solidFill>
                <a:latin typeface="Soberana Sans Light"/>
              </a:rPr>
              <a:t>Dabas, E. </a:t>
            </a:r>
            <a:r>
              <a:rPr lang="es-ES" sz="1200" dirty="0">
                <a:solidFill>
                  <a:srgbClr val="000000"/>
                </a:solidFill>
                <a:latin typeface="Soberana Sans Light"/>
              </a:rPr>
              <a:t>(2003). </a:t>
            </a:r>
            <a:r>
              <a:rPr lang="es-ES" sz="1200" i="1" dirty="0">
                <a:solidFill>
                  <a:srgbClr val="000000"/>
                </a:solidFill>
                <a:latin typeface="Soberana Sans Light"/>
              </a:rPr>
              <a:t>Redes sociales, familias y escuela. </a:t>
            </a:r>
            <a:r>
              <a:rPr lang="es-ES" sz="1200" dirty="0">
                <a:solidFill>
                  <a:srgbClr val="000000"/>
                </a:solidFill>
                <a:latin typeface="Soberana Sans Light"/>
              </a:rPr>
              <a:t>Buenos Aires: Paidós. </a:t>
            </a:r>
            <a:br>
              <a:rPr lang="es-ES" sz="1200" dirty="0">
                <a:solidFill>
                  <a:srgbClr val="000000"/>
                </a:solidFill>
                <a:latin typeface="Soberana Sans Light"/>
              </a:rPr>
            </a:br>
            <a:r>
              <a:rPr lang="es-ES" sz="1200" b="1" dirty="0" err="1">
                <a:solidFill>
                  <a:srgbClr val="000000"/>
                </a:solidFill>
                <a:latin typeface="Soberana Sans Light"/>
              </a:rPr>
              <a:t>Delval</a:t>
            </a:r>
            <a:r>
              <a:rPr lang="es-ES" sz="1200" b="1" dirty="0">
                <a:solidFill>
                  <a:srgbClr val="000000"/>
                </a:solidFill>
                <a:latin typeface="Soberana Sans Light"/>
              </a:rPr>
              <a:t>, J. </a:t>
            </a:r>
            <a:r>
              <a:rPr lang="es-ES" sz="1200" dirty="0">
                <a:solidFill>
                  <a:srgbClr val="000000"/>
                </a:solidFill>
                <a:latin typeface="Soberana Sans Light"/>
              </a:rPr>
              <a:t>(2001). </a:t>
            </a:r>
            <a:r>
              <a:rPr lang="es-ES" sz="1200" i="1" dirty="0">
                <a:solidFill>
                  <a:srgbClr val="000000"/>
                </a:solidFill>
                <a:latin typeface="Soberana Sans Light"/>
              </a:rPr>
              <a:t>Aprender en la vida y en la escuela </a:t>
            </a:r>
            <a:r>
              <a:rPr lang="es-ES" sz="1200" dirty="0">
                <a:solidFill>
                  <a:srgbClr val="000000"/>
                </a:solidFill>
                <a:latin typeface="Soberana Sans Light"/>
              </a:rPr>
              <a:t>(2a ed.). Madrid: Morata, pp. 80-112. </a:t>
            </a:r>
            <a:br>
              <a:rPr lang="es-ES" sz="1200" dirty="0">
                <a:solidFill>
                  <a:srgbClr val="000000"/>
                </a:solidFill>
                <a:latin typeface="Soberana Sans Light"/>
              </a:rPr>
            </a:br>
            <a:r>
              <a:rPr lang="es-ES" sz="1200" b="1" dirty="0" err="1">
                <a:solidFill>
                  <a:srgbClr val="000000"/>
                </a:solidFill>
                <a:latin typeface="Soberana Sans Light"/>
              </a:rPr>
              <a:t>Geertz</a:t>
            </a:r>
            <a:r>
              <a:rPr lang="es-ES" sz="1200" b="1" dirty="0">
                <a:solidFill>
                  <a:srgbClr val="000000"/>
                </a:solidFill>
                <a:latin typeface="Soberana Sans Light"/>
              </a:rPr>
              <a:t>, C. </a:t>
            </a:r>
            <a:r>
              <a:rPr lang="es-ES" sz="1200" dirty="0">
                <a:solidFill>
                  <a:srgbClr val="000000"/>
                </a:solidFill>
                <a:latin typeface="Soberana Sans Light"/>
              </a:rPr>
              <a:t>(2001). </a:t>
            </a:r>
            <a:r>
              <a:rPr lang="es-ES" sz="1200" i="1" dirty="0">
                <a:solidFill>
                  <a:srgbClr val="000000"/>
                </a:solidFill>
                <a:latin typeface="Soberana Sans Light"/>
              </a:rPr>
              <a:t>La interpretación de las culturas. </a:t>
            </a:r>
            <a:r>
              <a:rPr lang="es-ES" sz="1200" dirty="0">
                <a:solidFill>
                  <a:srgbClr val="000000"/>
                </a:solidFill>
                <a:latin typeface="Soberana Sans Light"/>
              </a:rPr>
              <a:t>Barcelona: </a:t>
            </a:r>
            <a:r>
              <a:rPr lang="es-ES" sz="1200" dirty="0" err="1">
                <a:solidFill>
                  <a:srgbClr val="000000"/>
                </a:solidFill>
                <a:latin typeface="Soberana Sans Light"/>
              </a:rPr>
              <a:t>Gedisa</a:t>
            </a:r>
            <a:r>
              <a:rPr lang="es-ES" sz="1200" dirty="0">
                <a:solidFill>
                  <a:srgbClr val="000000"/>
                </a:solidFill>
                <a:latin typeface="Soberana Sans Light"/>
              </a:rPr>
              <a:t>, pp. 19-40. </a:t>
            </a:r>
            <a:br>
              <a:rPr lang="es-ES" sz="1200" dirty="0">
                <a:solidFill>
                  <a:srgbClr val="000000"/>
                </a:solidFill>
                <a:latin typeface="Soberana Sans Light"/>
              </a:rPr>
            </a:br>
            <a:r>
              <a:rPr lang="es-ES" sz="1200" b="1" dirty="0">
                <a:solidFill>
                  <a:srgbClr val="000000"/>
                </a:solidFill>
                <a:latin typeface="Soberana Sans Light"/>
              </a:rPr>
              <a:t>Giménez, M. G. </a:t>
            </a:r>
            <a:r>
              <a:rPr lang="es-ES" sz="1200" dirty="0">
                <a:solidFill>
                  <a:srgbClr val="000000"/>
                </a:solidFill>
                <a:latin typeface="Soberana Sans Light"/>
              </a:rPr>
              <a:t>(2008). </a:t>
            </a:r>
            <a:r>
              <a:rPr lang="es-ES" sz="1200" i="1" dirty="0">
                <a:solidFill>
                  <a:srgbClr val="000000"/>
                </a:solidFill>
                <a:latin typeface="Soberana Sans Light"/>
              </a:rPr>
              <a:t>La teoría y el análisis de la cultura. Cultura y representaciones sociales. </a:t>
            </a:r>
            <a:r>
              <a:rPr lang="es-ES" sz="1200" dirty="0">
                <a:solidFill>
                  <a:srgbClr val="000000"/>
                </a:solidFill>
                <a:latin typeface="Soberana Sans Light"/>
              </a:rPr>
              <a:t>México: </a:t>
            </a:r>
            <a:r>
              <a:rPr lang="es-ES" sz="1200" dirty="0" err="1">
                <a:solidFill>
                  <a:srgbClr val="000000"/>
                </a:solidFill>
                <a:latin typeface="Soberana Sans Light"/>
              </a:rPr>
              <a:t>Conaculta</a:t>
            </a:r>
            <a:r>
              <a:rPr lang="es-ES" sz="1200" dirty="0">
                <a:solidFill>
                  <a:srgbClr val="000000"/>
                </a:solidFill>
                <a:latin typeface="Soberana Sans Light"/>
              </a:rPr>
              <a:t>. </a:t>
            </a:r>
            <a:br>
              <a:rPr lang="es-ES" sz="1200" dirty="0">
                <a:solidFill>
                  <a:srgbClr val="000000"/>
                </a:solidFill>
                <a:latin typeface="Soberana Sans Light"/>
              </a:rPr>
            </a:br>
            <a:r>
              <a:rPr lang="es-ES" sz="1200" b="1" dirty="0" err="1">
                <a:solidFill>
                  <a:srgbClr val="000000"/>
                </a:solidFill>
                <a:latin typeface="Soberana Sans Light"/>
              </a:rPr>
              <a:t>Imbernón</a:t>
            </a:r>
            <a:r>
              <a:rPr lang="es-ES" sz="1200" b="1" dirty="0">
                <a:solidFill>
                  <a:srgbClr val="000000"/>
                </a:solidFill>
                <a:latin typeface="Soberana Sans Light"/>
              </a:rPr>
              <a:t>, F. </a:t>
            </a:r>
            <a:r>
              <a:rPr lang="es-ES" sz="1200" dirty="0">
                <a:solidFill>
                  <a:srgbClr val="000000"/>
                </a:solidFill>
                <a:latin typeface="Soberana Sans Light"/>
              </a:rPr>
              <a:t>(coord.) (2005). </a:t>
            </a:r>
            <a:r>
              <a:rPr lang="es-ES" sz="1200" i="1" dirty="0">
                <a:solidFill>
                  <a:srgbClr val="000000"/>
                </a:solidFill>
                <a:latin typeface="Soberana Sans Light"/>
              </a:rPr>
              <a:t>Vivencias de maestros y maestras. </a:t>
            </a:r>
            <a:r>
              <a:rPr lang="es-ES" sz="1200" dirty="0">
                <a:solidFill>
                  <a:srgbClr val="000000"/>
                </a:solidFill>
                <a:latin typeface="Soberana Sans Light"/>
              </a:rPr>
              <a:t>Barcelona: </a:t>
            </a:r>
            <a:r>
              <a:rPr lang="es-ES" sz="1200" dirty="0" err="1">
                <a:solidFill>
                  <a:srgbClr val="000000"/>
                </a:solidFill>
                <a:latin typeface="Soberana Sans Light"/>
              </a:rPr>
              <a:t>Graó</a:t>
            </a:r>
            <a:r>
              <a:rPr lang="es-ES" sz="1200" dirty="0">
                <a:solidFill>
                  <a:srgbClr val="000000"/>
                </a:solidFill>
                <a:latin typeface="Soberana Sans Light"/>
              </a:rPr>
              <a:t>. </a:t>
            </a:r>
            <a:br>
              <a:rPr lang="es-ES" sz="1200" dirty="0">
                <a:solidFill>
                  <a:srgbClr val="000000"/>
                </a:solidFill>
                <a:latin typeface="Soberana Sans Light"/>
              </a:rPr>
            </a:br>
            <a:r>
              <a:rPr lang="es-ES" sz="1200" b="1" dirty="0">
                <a:solidFill>
                  <a:srgbClr val="000000"/>
                </a:solidFill>
                <a:latin typeface="Soberana Sans Light"/>
              </a:rPr>
              <a:t>Mercado, E. </a:t>
            </a:r>
            <a:r>
              <a:rPr lang="es-ES" sz="1200" dirty="0">
                <a:solidFill>
                  <a:srgbClr val="000000"/>
                </a:solidFill>
                <a:latin typeface="Soberana Sans Light"/>
              </a:rPr>
              <a:t>(2007). </a:t>
            </a:r>
            <a:r>
              <a:rPr lang="es-ES" sz="1200" i="1" dirty="0">
                <a:solidFill>
                  <a:srgbClr val="000000"/>
                </a:solidFill>
                <a:latin typeface="Soberana Sans Light"/>
              </a:rPr>
              <a:t>Ser maestro. Prácticas, proceso y rituales en la escuela normal. </a:t>
            </a:r>
            <a:r>
              <a:rPr lang="es-ES" sz="1200" dirty="0">
                <a:solidFill>
                  <a:srgbClr val="000000"/>
                </a:solidFill>
                <a:latin typeface="Soberana Sans Light"/>
              </a:rPr>
              <a:t>México: Plaza y Valdés, pp. 45-99. </a:t>
            </a:r>
            <a:br>
              <a:rPr lang="es-ES" sz="1200" dirty="0">
                <a:solidFill>
                  <a:srgbClr val="000000"/>
                </a:solidFill>
                <a:latin typeface="Soberana Sans Light"/>
              </a:rPr>
            </a:br>
            <a:r>
              <a:rPr lang="es-ES" sz="1200" b="1" dirty="0">
                <a:solidFill>
                  <a:srgbClr val="000000"/>
                </a:solidFill>
                <a:latin typeface="Soberana Sans Light"/>
              </a:rPr>
              <a:t>Santos, M. A. </a:t>
            </a:r>
            <a:r>
              <a:rPr lang="es-ES" sz="1200" dirty="0">
                <a:solidFill>
                  <a:srgbClr val="000000"/>
                </a:solidFill>
                <a:latin typeface="Soberana Sans Light"/>
              </a:rPr>
              <a:t>(2006). </a:t>
            </a:r>
            <a:r>
              <a:rPr lang="es-ES" sz="1200" i="1" dirty="0">
                <a:solidFill>
                  <a:srgbClr val="000000"/>
                </a:solidFill>
                <a:latin typeface="Soberana Sans Light"/>
              </a:rPr>
              <a:t>La escuela que aprende. </a:t>
            </a:r>
            <a:r>
              <a:rPr lang="es-ES" sz="1200" dirty="0">
                <a:solidFill>
                  <a:srgbClr val="000000"/>
                </a:solidFill>
                <a:latin typeface="Soberana Sans Light"/>
              </a:rPr>
              <a:t>Madrid: Morata, pp. 23-49. </a:t>
            </a:r>
            <a:br>
              <a:rPr lang="es-ES" sz="1200" dirty="0">
                <a:solidFill>
                  <a:srgbClr val="000000"/>
                </a:solidFill>
                <a:latin typeface="Soberana Sans Light"/>
              </a:rPr>
            </a:br>
            <a:r>
              <a:rPr lang="es-MX" sz="1200" b="1" dirty="0">
                <a:solidFill>
                  <a:srgbClr val="000000"/>
                </a:solidFill>
                <a:latin typeface="Soberana Sans Light"/>
              </a:rPr>
              <a:t>Otros recursos </a:t>
            </a:r>
            <a:r>
              <a:rPr lang="es-MX" sz="1200" dirty="0">
                <a:solidFill>
                  <a:srgbClr val="000000"/>
                </a:solidFill>
                <a:latin typeface="Soberana Sans Light"/>
              </a:rPr>
              <a:t/>
            </a:r>
            <a:br>
              <a:rPr lang="es-MX" sz="1200" dirty="0">
                <a:solidFill>
                  <a:srgbClr val="000000"/>
                </a:solidFill>
                <a:latin typeface="Soberana Sans Light"/>
              </a:rPr>
            </a:br>
            <a:r>
              <a:rPr lang="es-ES" sz="1200" dirty="0">
                <a:solidFill>
                  <a:srgbClr val="000000"/>
                </a:solidFill>
                <a:latin typeface="Soberana Sans Light"/>
              </a:rPr>
              <a:t>Seguimiento del caso o problemática (evidencia de aprendizaje del curso </a:t>
            </a:r>
            <a:r>
              <a:rPr lang="es-ES" sz="1200" i="1" dirty="0">
                <a:solidFill>
                  <a:srgbClr val="000000"/>
                </a:solidFill>
                <a:latin typeface="Soberana Sans Light"/>
              </a:rPr>
              <a:t>Observación y análisis de la práctica educativa</a:t>
            </a:r>
            <a:r>
              <a:rPr lang="es-ES" sz="1200" dirty="0">
                <a:solidFill>
                  <a:srgbClr val="000000"/>
                </a:solidFill>
                <a:latin typeface="Soberana Sans Light"/>
              </a:rPr>
              <a:t>). </a:t>
            </a:r>
            <a:br>
              <a:rPr lang="es-ES" sz="1200" dirty="0">
                <a:solidFill>
                  <a:srgbClr val="000000"/>
                </a:solidFill>
                <a:latin typeface="Soberana Sans Light"/>
              </a:rPr>
            </a:br>
            <a:r>
              <a:rPr lang="es-MX" sz="1200" dirty="0">
                <a:solidFill>
                  <a:srgbClr val="000000"/>
                </a:solidFill>
                <a:latin typeface="Soberana Sans Light"/>
              </a:rPr>
              <a:t>Registros de observación. </a:t>
            </a:r>
            <a:br>
              <a:rPr lang="es-MX" sz="1200" dirty="0">
                <a:solidFill>
                  <a:srgbClr val="000000"/>
                </a:solidFill>
                <a:latin typeface="Soberana Sans Light"/>
              </a:rPr>
            </a:br>
            <a:r>
              <a:rPr lang="es-MX" sz="1200" dirty="0" err="1">
                <a:solidFill>
                  <a:srgbClr val="000000"/>
                </a:solidFill>
                <a:latin typeface="Soberana Sans Light"/>
              </a:rPr>
              <a:t>Guión</a:t>
            </a:r>
            <a:r>
              <a:rPr lang="es-MX" sz="1200" dirty="0">
                <a:solidFill>
                  <a:srgbClr val="000000"/>
                </a:solidFill>
                <a:latin typeface="Soberana Sans Light"/>
              </a:rPr>
              <a:t> de entrevista.</a:t>
            </a:r>
            <a:endParaRPr lang="es-MX" sz="1200" dirty="0"/>
          </a:p>
        </p:txBody>
      </p:sp>
      <p:sp>
        <p:nvSpPr>
          <p:cNvPr id="5" name="Rectángulo 4"/>
          <p:cNvSpPr/>
          <p:nvPr/>
        </p:nvSpPr>
        <p:spPr>
          <a:xfrm>
            <a:off x="685800" y="3282236"/>
            <a:ext cx="7632848" cy="2462213"/>
          </a:xfrm>
          <a:prstGeom prst="rect">
            <a:avLst/>
          </a:prstGeom>
          <a:solidFill>
            <a:schemeClr val="bg1">
              <a:lumMod val="75000"/>
            </a:schemeClr>
          </a:solidFill>
        </p:spPr>
        <p:txBody>
          <a:bodyPr wrap="square">
            <a:spAutoFit/>
          </a:bodyPr>
          <a:lstStyle/>
          <a:p>
            <a:r>
              <a:rPr lang="es-MX" sz="1100" b="1" dirty="0">
                <a:solidFill>
                  <a:srgbClr val="000000"/>
                </a:solidFill>
                <a:latin typeface="Soberana Sans Light"/>
              </a:rPr>
              <a:t>Bibliografía básica </a:t>
            </a:r>
            <a:r>
              <a:rPr lang="es-MX" sz="1100" b="1" dirty="0" smtClean="0">
                <a:solidFill>
                  <a:srgbClr val="000000"/>
                </a:solidFill>
                <a:latin typeface="Soberana Sans Light"/>
              </a:rPr>
              <a:t>de la Unidad 2.</a:t>
            </a:r>
            <a:endParaRPr lang="es-MX" sz="1100" dirty="0">
              <a:solidFill>
                <a:srgbClr val="000000"/>
              </a:solidFill>
              <a:latin typeface="Soberana Sans Light"/>
            </a:endParaRPr>
          </a:p>
          <a:p>
            <a:pPr algn="just"/>
            <a:r>
              <a:rPr lang="es-ES" sz="1100" b="1" dirty="0" err="1">
                <a:solidFill>
                  <a:srgbClr val="000000"/>
                </a:solidFill>
                <a:latin typeface="Soberana Sans Light"/>
              </a:rPr>
              <a:t>Espeleta</a:t>
            </a:r>
            <a:r>
              <a:rPr lang="es-ES" sz="1100" b="1" dirty="0">
                <a:solidFill>
                  <a:srgbClr val="000000"/>
                </a:solidFill>
                <a:latin typeface="Soberana Sans Light"/>
              </a:rPr>
              <a:t>, J. y </a:t>
            </a:r>
            <a:r>
              <a:rPr lang="es-ES" sz="1100" b="1" dirty="0" err="1">
                <a:solidFill>
                  <a:srgbClr val="000000"/>
                </a:solidFill>
                <a:latin typeface="Soberana Sans Light"/>
              </a:rPr>
              <a:t>Furlán</a:t>
            </a:r>
            <a:r>
              <a:rPr lang="es-ES" sz="1100" b="1" dirty="0">
                <a:solidFill>
                  <a:srgbClr val="000000"/>
                </a:solidFill>
                <a:latin typeface="Soberana Sans Light"/>
              </a:rPr>
              <a:t>, A. </a:t>
            </a:r>
            <a:r>
              <a:rPr lang="es-ES" sz="1100" dirty="0">
                <a:solidFill>
                  <a:srgbClr val="000000"/>
                </a:solidFill>
                <a:latin typeface="Soberana Sans Light"/>
              </a:rPr>
              <a:t>(</a:t>
            </a:r>
            <a:r>
              <a:rPr lang="es-ES" sz="1100" dirty="0" err="1">
                <a:solidFill>
                  <a:srgbClr val="000000"/>
                </a:solidFill>
                <a:latin typeface="Soberana Sans Light"/>
              </a:rPr>
              <a:t>comps</a:t>
            </a:r>
            <a:r>
              <a:rPr lang="es-ES" sz="1100" dirty="0">
                <a:solidFill>
                  <a:srgbClr val="000000"/>
                </a:solidFill>
                <a:latin typeface="Soberana Sans Light"/>
              </a:rPr>
              <a:t>.) (2004). </a:t>
            </a:r>
            <a:r>
              <a:rPr lang="es-ES" sz="1100" i="1" dirty="0">
                <a:solidFill>
                  <a:srgbClr val="000000"/>
                </a:solidFill>
                <a:latin typeface="Soberana Sans Light"/>
              </a:rPr>
              <a:t>La gestión pedagógica de la escuela. </a:t>
            </a:r>
            <a:r>
              <a:rPr lang="es-ES" sz="1100" dirty="0">
                <a:solidFill>
                  <a:srgbClr val="000000"/>
                </a:solidFill>
                <a:latin typeface="Soberana Sans Light"/>
              </a:rPr>
              <a:t>México: Ediciones </a:t>
            </a:r>
            <a:r>
              <a:rPr lang="es-ES" sz="1100" dirty="0" err="1">
                <a:solidFill>
                  <a:srgbClr val="000000"/>
                </a:solidFill>
                <a:latin typeface="Soberana Sans Light"/>
              </a:rPr>
              <a:t>unesco</a:t>
            </a:r>
            <a:r>
              <a:rPr lang="es-ES" sz="1100" dirty="0">
                <a:solidFill>
                  <a:srgbClr val="000000"/>
                </a:solidFill>
                <a:latin typeface="Soberana Sans Light"/>
              </a:rPr>
              <a:t>. </a:t>
            </a:r>
          </a:p>
          <a:p>
            <a:pPr algn="just"/>
            <a:r>
              <a:rPr lang="es-ES" sz="1100" b="1" dirty="0">
                <a:solidFill>
                  <a:srgbClr val="000000"/>
                </a:solidFill>
                <a:latin typeface="Soberana Sans Light"/>
              </a:rPr>
              <a:t>Fernández, E. M. </a:t>
            </a:r>
            <a:r>
              <a:rPr lang="es-ES" sz="1100" dirty="0">
                <a:solidFill>
                  <a:srgbClr val="000000"/>
                </a:solidFill>
                <a:latin typeface="Soberana Sans Light"/>
              </a:rPr>
              <a:t>(1995). </a:t>
            </a:r>
            <a:r>
              <a:rPr lang="es-ES" sz="1100" i="1" dirty="0">
                <a:solidFill>
                  <a:srgbClr val="000000"/>
                </a:solidFill>
                <a:latin typeface="Soberana Sans Light"/>
              </a:rPr>
              <a:t>La profesión docente y la comunidad escolar. Crónica de un desencuentro. </a:t>
            </a:r>
            <a:r>
              <a:rPr lang="es-ES" sz="1100" dirty="0">
                <a:solidFill>
                  <a:srgbClr val="000000"/>
                </a:solidFill>
                <a:latin typeface="Soberana Sans Light"/>
              </a:rPr>
              <a:t>Madrid: Morata, pp. 108-178. </a:t>
            </a:r>
          </a:p>
          <a:p>
            <a:pPr algn="just"/>
            <a:r>
              <a:rPr lang="es-ES" sz="1100" b="1" dirty="0">
                <a:solidFill>
                  <a:srgbClr val="000000"/>
                </a:solidFill>
                <a:latin typeface="Soberana Sans Light"/>
              </a:rPr>
              <a:t>Greco, M. B. </a:t>
            </a:r>
            <a:r>
              <a:rPr lang="es-ES" sz="1100" dirty="0">
                <a:solidFill>
                  <a:srgbClr val="000000"/>
                </a:solidFill>
                <a:latin typeface="Soberana Sans Light"/>
              </a:rPr>
              <a:t>(2007). </a:t>
            </a:r>
            <a:r>
              <a:rPr lang="es-ES" sz="1100" i="1" dirty="0">
                <a:solidFill>
                  <a:srgbClr val="000000"/>
                </a:solidFill>
                <a:latin typeface="Soberana Sans Light"/>
              </a:rPr>
              <a:t>La autoridad (pedagógica en cuestión). Una crítica al concepto de autoridad en tiempos de transformación. </a:t>
            </a:r>
            <a:r>
              <a:rPr lang="es-ES" sz="1100" dirty="0">
                <a:solidFill>
                  <a:srgbClr val="000000"/>
                </a:solidFill>
                <a:latin typeface="Soberana Sans Light"/>
              </a:rPr>
              <a:t>Rosario: Homo Sapiens. </a:t>
            </a:r>
          </a:p>
          <a:p>
            <a:pPr algn="just"/>
            <a:r>
              <a:rPr lang="es-ES" sz="1100" b="1" dirty="0">
                <a:solidFill>
                  <a:srgbClr val="000000"/>
                </a:solidFill>
                <a:latin typeface="Soberana Sans Light"/>
              </a:rPr>
              <a:t>Huguet, C. T. </a:t>
            </a:r>
            <a:r>
              <a:rPr lang="es-ES" sz="1100" dirty="0">
                <a:solidFill>
                  <a:srgbClr val="000000"/>
                </a:solidFill>
                <a:latin typeface="Soberana Sans Light"/>
              </a:rPr>
              <a:t>(2006). </a:t>
            </a:r>
            <a:r>
              <a:rPr lang="es-ES" sz="1100" i="1" dirty="0">
                <a:solidFill>
                  <a:srgbClr val="000000"/>
                </a:solidFill>
                <a:latin typeface="Soberana Sans Light"/>
              </a:rPr>
              <a:t>Aprender juntos en el aula. Una propuesta inclusiva. </a:t>
            </a:r>
            <a:r>
              <a:rPr lang="es-ES" sz="1100" dirty="0">
                <a:solidFill>
                  <a:srgbClr val="000000"/>
                </a:solidFill>
                <a:latin typeface="Soberana Sans Light"/>
              </a:rPr>
              <a:t>Barcelona: </a:t>
            </a:r>
            <a:r>
              <a:rPr lang="es-ES" sz="1100" dirty="0" err="1">
                <a:solidFill>
                  <a:srgbClr val="000000"/>
                </a:solidFill>
                <a:latin typeface="Soberana Sans Light"/>
              </a:rPr>
              <a:t>Graó</a:t>
            </a:r>
            <a:r>
              <a:rPr lang="es-ES" sz="1100" dirty="0">
                <a:solidFill>
                  <a:srgbClr val="000000"/>
                </a:solidFill>
                <a:latin typeface="Soberana Sans Light"/>
              </a:rPr>
              <a:t>. </a:t>
            </a:r>
          </a:p>
          <a:p>
            <a:pPr algn="just"/>
            <a:r>
              <a:rPr lang="es-ES" sz="1100" b="1" dirty="0">
                <a:solidFill>
                  <a:srgbClr val="000000"/>
                </a:solidFill>
                <a:latin typeface="Soberana Sans Light"/>
              </a:rPr>
              <a:t>Jackson, </a:t>
            </a:r>
            <a:r>
              <a:rPr lang="es-ES" sz="1100" b="1" dirty="0" err="1">
                <a:solidFill>
                  <a:srgbClr val="000000"/>
                </a:solidFill>
                <a:latin typeface="Soberana Sans Light"/>
              </a:rPr>
              <a:t>Ph</a:t>
            </a:r>
            <a:r>
              <a:rPr lang="es-ES" sz="1100" b="1" dirty="0">
                <a:solidFill>
                  <a:srgbClr val="000000"/>
                </a:solidFill>
                <a:latin typeface="Soberana Sans Light"/>
              </a:rPr>
              <a:t>. </a:t>
            </a:r>
            <a:r>
              <a:rPr lang="es-ES" sz="1100" dirty="0">
                <a:solidFill>
                  <a:srgbClr val="000000"/>
                </a:solidFill>
                <a:latin typeface="Soberana Sans Light"/>
              </a:rPr>
              <a:t>(2001). </a:t>
            </a:r>
            <a:r>
              <a:rPr lang="es-ES" sz="1100" i="1" dirty="0">
                <a:solidFill>
                  <a:srgbClr val="000000"/>
                </a:solidFill>
                <a:latin typeface="Soberana Sans Light"/>
              </a:rPr>
              <a:t>La vida en las aulas. </a:t>
            </a:r>
            <a:r>
              <a:rPr lang="es-ES" sz="1100" dirty="0">
                <a:solidFill>
                  <a:srgbClr val="000000"/>
                </a:solidFill>
                <a:latin typeface="Soberana Sans Light"/>
              </a:rPr>
              <a:t>Madrid: Morata, pp. 79-120 y 149-188. </a:t>
            </a:r>
          </a:p>
          <a:p>
            <a:pPr algn="just"/>
            <a:r>
              <a:rPr lang="es-ES" sz="1100" b="1" dirty="0" err="1">
                <a:solidFill>
                  <a:srgbClr val="000000"/>
                </a:solidFill>
                <a:latin typeface="Soberana Sans Light"/>
              </a:rPr>
              <a:t>Namo</a:t>
            </a:r>
            <a:r>
              <a:rPr lang="es-ES" sz="1100" b="1" dirty="0">
                <a:solidFill>
                  <a:srgbClr val="000000"/>
                </a:solidFill>
                <a:latin typeface="Soberana Sans Light"/>
              </a:rPr>
              <a:t> de Mello, G. </a:t>
            </a:r>
            <a:r>
              <a:rPr lang="es-ES" sz="1100" dirty="0">
                <a:solidFill>
                  <a:srgbClr val="000000"/>
                </a:solidFill>
                <a:latin typeface="Soberana Sans Light"/>
              </a:rPr>
              <a:t>(1998). </a:t>
            </a:r>
            <a:r>
              <a:rPr lang="es-ES" sz="1100" i="1" dirty="0">
                <a:solidFill>
                  <a:srgbClr val="000000"/>
                </a:solidFill>
                <a:latin typeface="Soberana Sans Light"/>
              </a:rPr>
              <a:t>Nuevas propuestas para la gestión educativa. </a:t>
            </a:r>
            <a:r>
              <a:rPr lang="es-ES" sz="1100" dirty="0">
                <a:solidFill>
                  <a:srgbClr val="000000"/>
                </a:solidFill>
                <a:latin typeface="Soberana Sans Light"/>
              </a:rPr>
              <a:t>México: </a:t>
            </a:r>
            <a:r>
              <a:rPr lang="es-ES" sz="1100" dirty="0" err="1">
                <a:solidFill>
                  <a:srgbClr val="000000"/>
                </a:solidFill>
                <a:latin typeface="Soberana Sans Light"/>
              </a:rPr>
              <a:t>sep</a:t>
            </a:r>
            <a:r>
              <a:rPr lang="es-ES" sz="1100" dirty="0">
                <a:solidFill>
                  <a:srgbClr val="000000"/>
                </a:solidFill>
                <a:latin typeface="Soberana Sans Light"/>
              </a:rPr>
              <a:t> (Biblioteca del Normalista). </a:t>
            </a:r>
          </a:p>
          <a:p>
            <a:pPr algn="just"/>
            <a:r>
              <a:rPr lang="es-ES" sz="1100" b="1" dirty="0">
                <a:solidFill>
                  <a:srgbClr val="000000"/>
                </a:solidFill>
                <a:latin typeface="Soberana Sans Light"/>
              </a:rPr>
              <a:t>Romero, C. </a:t>
            </a:r>
            <a:r>
              <a:rPr lang="es-ES" sz="1100" dirty="0">
                <a:solidFill>
                  <a:srgbClr val="000000"/>
                </a:solidFill>
                <a:latin typeface="Soberana Sans Light"/>
              </a:rPr>
              <a:t>(2008). </a:t>
            </a:r>
            <a:r>
              <a:rPr lang="es-ES" sz="1100" i="1" dirty="0">
                <a:solidFill>
                  <a:srgbClr val="000000"/>
                </a:solidFill>
                <a:latin typeface="Soberana Sans Light"/>
              </a:rPr>
              <a:t>Hacer de una escuela, una nueva escuela. Evaluación y mejora de la gestión escolar. </a:t>
            </a:r>
            <a:r>
              <a:rPr lang="es-ES" sz="1100" dirty="0">
                <a:solidFill>
                  <a:srgbClr val="000000"/>
                </a:solidFill>
                <a:latin typeface="Soberana Sans Light"/>
              </a:rPr>
              <a:t>Buenos Aires: </a:t>
            </a:r>
            <a:r>
              <a:rPr lang="es-ES" sz="1100" dirty="0" err="1">
                <a:solidFill>
                  <a:srgbClr val="000000"/>
                </a:solidFill>
                <a:latin typeface="Soberana Sans Light"/>
              </a:rPr>
              <a:t>Aique</a:t>
            </a:r>
            <a:r>
              <a:rPr lang="es-ES" sz="1100" dirty="0">
                <a:solidFill>
                  <a:srgbClr val="000000"/>
                </a:solidFill>
                <a:latin typeface="Soberana Sans Light"/>
              </a:rPr>
              <a:t>. </a:t>
            </a:r>
          </a:p>
          <a:p>
            <a:pPr algn="just"/>
            <a:r>
              <a:rPr lang="es-ES" sz="1100" b="1" dirty="0">
                <a:solidFill>
                  <a:srgbClr val="000000"/>
                </a:solidFill>
                <a:latin typeface="Soberana Sans Light"/>
              </a:rPr>
              <a:t>Santos, M. Á. </a:t>
            </a:r>
            <a:r>
              <a:rPr lang="es-ES" sz="1100" dirty="0">
                <a:solidFill>
                  <a:srgbClr val="000000"/>
                </a:solidFill>
                <a:latin typeface="Soberana Sans Light"/>
              </a:rPr>
              <a:t>(2000). </a:t>
            </a:r>
            <a:r>
              <a:rPr lang="es-ES" sz="1100" i="1" dirty="0">
                <a:solidFill>
                  <a:srgbClr val="000000"/>
                </a:solidFill>
                <a:latin typeface="Soberana Sans Light"/>
              </a:rPr>
              <a:t>La luz del prisma. Para comprender las organizaciones educativas. </a:t>
            </a:r>
            <a:r>
              <a:rPr lang="es-ES" sz="1100" dirty="0">
                <a:solidFill>
                  <a:srgbClr val="000000"/>
                </a:solidFill>
                <a:latin typeface="Soberana Sans Light"/>
              </a:rPr>
              <a:t>Málaga: Ediciones Aljibe. </a:t>
            </a:r>
          </a:p>
          <a:p>
            <a:pPr algn="just"/>
            <a:r>
              <a:rPr lang="es-ES" sz="1100" dirty="0">
                <a:solidFill>
                  <a:srgbClr val="000000"/>
                </a:solidFill>
                <a:latin typeface="Soberana Sans Light"/>
              </a:rPr>
              <a:t>(2006). </a:t>
            </a:r>
            <a:r>
              <a:rPr lang="es-ES" sz="1100" i="1" dirty="0">
                <a:solidFill>
                  <a:srgbClr val="000000"/>
                </a:solidFill>
                <a:latin typeface="Soberana Sans Light"/>
              </a:rPr>
              <a:t>La escuela que aprende. </a:t>
            </a:r>
            <a:r>
              <a:rPr lang="es-ES" sz="1100" dirty="0">
                <a:solidFill>
                  <a:srgbClr val="000000"/>
                </a:solidFill>
                <a:latin typeface="Soberana Sans Light"/>
              </a:rPr>
              <a:t>Madrid: Morata. </a:t>
            </a:r>
          </a:p>
          <a:p>
            <a:pPr algn="just"/>
            <a:r>
              <a:rPr lang="es-ES" sz="1100" dirty="0">
                <a:solidFill>
                  <a:srgbClr val="000000"/>
                </a:solidFill>
                <a:latin typeface="Soberana Sans Light"/>
              </a:rPr>
              <a:t>(2006). </a:t>
            </a:r>
            <a:r>
              <a:rPr lang="es-ES" sz="1100" i="1" dirty="0">
                <a:solidFill>
                  <a:srgbClr val="000000"/>
                </a:solidFill>
                <a:latin typeface="Soberana Sans Light"/>
              </a:rPr>
              <a:t>Enseñar o el oficio de aprender: organización escolar y desarrollo profesional. </a:t>
            </a:r>
            <a:r>
              <a:rPr lang="es-ES" sz="1100" dirty="0">
                <a:solidFill>
                  <a:srgbClr val="000000"/>
                </a:solidFill>
                <a:latin typeface="Soberana Sans Light"/>
              </a:rPr>
              <a:t>Rosario: Homo Sapiens.</a:t>
            </a:r>
            <a:endParaRPr lang="es-MX" sz="1100" dirty="0"/>
          </a:p>
        </p:txBody>
      </p:sp>
      <p:pic>
        <p:nvPicPr>
          <p:cNvPr id="6" name="Picture 1" descr="logo chi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4872" y="6077762"/>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395536" y="5958250"/>
            <a:ext cx="4572000" cy="461665"/>
          </a:xfrm>
          <a:prstGeom prst="rect">
            <a:avLst/>
          </a:prstGeom>
        </p:spPr>
        <p:txBody>
          <a:bodyPr>
            <a:spAutoFit/>
          </a:bodyPr>
          <a:lstStyle/>
          <a:p>
            <a:r>
              <a:rPr lang="es-MX" sz="1200" dirty="0"/>
              <a:t>ENEP-F-ST-19                                                              </a:t>
            </a:r>
          </a:p>
          <a:p>
            <a:r>
              <a:rPr lang="es-MX" sz="1200" dirty="0"/>
              <a:t>V01/122012                  </a:t>
            </a:r>
          </a:p>
        </p:txBody>
      </p:sp>
    </p:spTree>
    <p:extLst>
      <p:ext uri="{BB962C8B-B14F-4D97-AF65-F5344CB8AC3E}">
        <p14:creationId xmlns:p14="http://schemas.microsoft.com/office/powerpoint/2010/main" val="3652576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713" y="8881"/>
            <a:ext cx="9174906" cy="1384995"/>
          </a:xfrm>
          <a:prstGeom prst="rect">
            <a:avLst/>
          </a:prstGeom>
          <a:noFill/>
        </p:spPr>
        <p:txBody>
          <a:bodyPr wrap="square" rtlCol="0">
            <a:sp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 carrera de Licenciatura en Educación Preescolar </a:t>
            </a:r>
          </a:p>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está constituida por los siguientes </a:t>
            </a:r>
          </a:p>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Trayectos Formativos: </a:t>
            </a:r>
            <a:endParaRPr lang="es-MX"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5 CuadroTexto"/>
          <p:cNvSpPr txBox="1"/>
          <p:nvPr/>
        </p:nvSpPr>
        <p:spPr>
          <a:xfrm>
            <a:off x="-30187" y="5517232"/>
            <a:ext cx="9162380" cy="1384995"/>
          </a:xfrm>
          <a:prstGeom prst="rect">
            <a:avLst/>
          </a:prstGeom>
          <a:noFill/>
        </p:spPr>
        <p:txBody>
          <a:bodyPr wrap="square" rtlCol="0">
            <a:sp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 su vez cada Trayecto lo forman varias materias como se puede apreciar en el Mapa Curricular que se presenta a continuación.</a:t>
            </a:r>
            <a:endParaRPr lang="es-MX"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nvGrpSpPr>
          <p:cNvPr id="9" name="8 Grupo"/>
          <p:cNvGrpSpPr/>
          <p:nvPr/>
        </p:nvGrpSpPr>
        <p:grpSpPr>
          <a:xfrm>
            <a:off x="1481221" y="1484784"/>
            <a:ext cx="6623165" cy="4020444"/>
            <a:chOff x="1481221" y="1598413"/>
            <a:chExt cx="6623165" cy="4020444"/>
          </a:xfrm>
        </p:grpSpPr>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l="15972" t="22461" r="19305"/>
            <a:stretch/>
          </p:blipFill>
          <p:spPr>
            <a:xfrm>
              <a:off x="1481221" y="1598413"/>
              <a:ext cx="6623165" cy="3295525"/>
            </a:xfrm>
            <a:prstGeom prst="rect">
              <a:avLst/>
            </a:prstGeom>
          </p:spPr>
        </p:pic>
        <p:sp>
          <p:nvSpPr>
            <p:cNvPr id="2" name="1 CuadroTexto"/>
            <p:cNvSpPr txBox="1"/>
            <p:nvPr/>
          </p:nvSpPr>
          <p:spPr>
            <a:xfrm>
              <a:off x="1558135" y="5157192"/>
              <a:ext cx="6408710" cy="461665"/>
            </a:xfrm>
            <a:prstGeom prst="rect">
              <a:avLst/>
            </a:prstGeom>
            <a:solidFill>
              <a:srgbClr val="0070C0"/>
            </a:solidFill>
          </p:spPr>
          <p:txBody>
            <a:bodyPr wrap="square" rtlCol="0">
              <a:spAutoFit/>
            </a:bodyPr>
            <a:lstStyle/>
            <a:p>
              <a:r>
                <a:rPr lang="es-ES" sz="2400" dirty="0" smtClean="0">
                  <a:solidFill>
                    <a:schemeClr val="bg1"/>
                  </a:solidFill>
                  <a:latin typeface="Calibri" pitchFamily="34" charset="0"/>
                  <a:cs typeface="Calibri" pitchFamily="34" charset="0"/>
                </a:rPr>
                <a:t>Lengua y cultura de los pueblos originarios</a:t>
              </a:r>
              <a:endParaRPr lang="es-MX" sz="2400" dirty="0">
                <a:solidFill>
                  <a:schemeClr val="bg1"/>
                </a:solidFill>
                <a:latin typeface="Calibri" pitchFamily="34" charset="0"/>
                <a:cs typeface="Calibri" pitchFamily="34" charset="0"/>
              </a:endParaRPr>
            </a:p>
          </p:txBody>
        </p:sp>
        <p:sp>
          <p:nvSpPr>
            <p:cNvPr id="3" name="2 Rectángulo"/>
            <p:cNvSpPr/>
            <p:nvPr/>
          </p:nvSpPr>
          <p:spPr>
            <a:xfrm>
              <a:off x="1568605" y="4869160"/>
              <a:ext cx="6387769" cy="288032"/>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sp>
          <p:nvSpPr>
            <p:cNvPr id="7" name="6 Rectángulo"/>
            <p:cNvSpPr/>
            <p:nvPr/>
          </p:nvSpPr>
          <p:spPr>
            <a:xfrm>
              <a:off x="1568605" y="2781499"/>
              <a:ext cx="6387770" cy="115212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solidFill>
                  <a:latin typeface="Times New Roman" pitchFamily="18" charset="0"/>
                  <a:cs typeface="Times New Roman" pitchFamily="18" charset="0"/>
                </a:rPr>
                <a:t>Lenguaje Adicional y Tecnologías de la Información y la Comunicación</a:t>
              </a:r>
              <a:endParaRPr lang="es-MX" dirty="0">
                <a:solidFill>
                  <a:schemeClr val="tx1"/>
                </a:solidFill>
                <a:latin typeface="Times New Roman" pitchFamily="18" charset="0"/>
                <a:cs typeface="Times New Roman" pitchFamily="18" charset="0"/>
              </a:endParaRPr>
            </a:p>
          </p:txBody>
        </p:sp>
        <p:sp>
          <p:nvSpPr>
            <p:cNvPr id="8" name="7 CuadroTexto"/>
            <p:cNvSpPr txBox="1"/>
            <p:nvPr/>
          </p:nvSpPr>
          <p:spPr>
            <a:xfrm>
              <a:off x="1558135" y="4365104"/>
              <a:ext cx="6408710" cy="600164"/>
            </a:xfrm>
            <a:prstGeom prst="rect">
              <a:avLst/>
            </a:prstGeom>
            <a:solidFill>
              <a:srgbClr val="7030A0"/>
            </a:solidFill>
          </p:spPr>
          <p:txBody>
            <a:bodyPr wrap="square" rtlCol="0">
              <a:spAutoFit/>
            </a:bodyPr>
            <a:lstStyle/>
            <a:p>
              <a:pPr>
                <a:lnSpc>
                  <a:spcPct val="150000"/>
                </a:lnSpc>
              </a:pPr>
              <a:r>
                <a:rPr lang="es-ES" sz="2200" dirty="0" smtClean="0">
                  <a:solidFill>
                    <a:schemeClr val="bg1"/>
                  </a:solidFill>
                  <a:latin typeface="Times New Roman" pitchFamily="18" charset="0"/>
                  <a:cs typeface="Times New Roman" pitchFamily="18" charset="0"/>
                </a:rPr>
                <a:t>Optativos</a:t>
              </a:r>
              <a:endParaRPr lang="es-MX" sz="2200" dirty="0">
                <a:solidFill>
                  <a:schemeClr val="bg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98959209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7544" y="260648"/>
            <a:ext cx="8136904" cy="3483818"/>
          </a:xfrm>
          <a:solidFill>
            <a:schemeClr val="bg1">
              <a:lumMod val="75000"/>
            </a:schemeClr>
          </a:solidFill>
        </p:spPr>
        <p:txBody>
          <a:bodyPr>
            <a:noAutofit/>
          </a:bodyPr>
          <a:lstStyle/>
          <a:p>
            <a:r>
              <a:rPr lang="es-MX" sz="1200" b="1" dirty="0">
                <a:solidFill>
                  <a:srgbClr val="000000"/>
                </a:solidFill>
                <a:latin typeface="Soberana Sans Light"/>
              </a:rPr>
              <a:t>Bibliografía básica </a:t>
            </a:r>
            <a:r>
              <a:rPr lang="es-MX" sz="1200" b="1" dirty="0" smtClean="0">
                <a:solidFill>
                  <a:srgbClr val="000000"/>
                </a:solidFill>
                <a:latin typeface="Soberana Sans Light"/>
              </a:rPr>
              <a:t>de la unidad 3.</a:t>
            </a:r>
            <a:r>
              <a:rPr lang="es-MX" sz="1200" dirty="0">
                <a:solidFill>
                  <a:srgbClr val="000000"/>
                </a:solidFill>
                <a:latin typeface="Soberana Sans Light"/>
              </a:rPr>
              <a:t/>
            </a:r>
            <a:br>
              <a:rPr lang="es-MX" sz="1200" dirty="0">
                <a:solidFill>
                  <a:srgbClr val="000000"/>
                </a:solidFill>
                <a:latin typeface="Soberana Sans Light"/>
              </a:rPr>
            </a:br>
            <a:r>
              <a:rPr lang="es-ES" sz="1200" b="1" dirty="0" err="1">
                <a:solidFill>
                  <a:srgbClr val="000000"/>
                </a:solidFill>
                <a:latin typeface="Soberana Sans Light"/>
              </a:rPr>
              <a:t>Bazdresh</a:t>
            </a:r>
            <a:r>
              <a:rPr lang="es-ES" sz="1200" b="1" dirty="0">
                <a:solidFill>
                  <a:srgbClr val="000000"/>
                </a:solidFill>
                <a:latin typeface="Soberana Sans Light"/>
              </a:rPr>
              <a:t>, M. </a:t>
            </a:r>
            <a:r>
              <a:rPr lang="es-ES" sz="1200" dirty="0">
                <a:solidFill>
                  <a:srgbClr val="000000"/>
                </a:solidFill>
                <a:latin typeface="Soberana Sans Light"/>
              </a:rPr>
              <a:t>(2000). </a:t>
            </a:r>
            <a:r>
              <a:rPr lang="es-ES" sz="1200" i="1" dirty="0">
                <a:solidFill>
                  <a:srgbClr val="000000"/>
                </a:solidFill>
                <a:latin typeface="Soberana Sans Light"/>
              </a:rPr>
              <a:t>Vivir la educación, transformar la práctica. </a:t>
            </a:r>
            <a:r>
              <a:rPr lang="es-ES" sz="1200" dirty="0">
                <a:solidFill>
                  <a:srgbClr val="000000"/>
                </a:solidFill>
                <a:latin typeface="Soberana Sans Light"/>
              </a:rPr>
              <a:t>México: </a:t>
            </a:r>
            <a:r>
              <a:rPr lang="es-ES" sz="1200" dirty="0" err="1">
                <a:solidFill>
                  <a:srgbClr val="000000"/>
                </a:solidFill>
                <a:latin typeface="Soberana Sans Light"/>
              </a:rPr>
              <a:t>sej</a:t>
            </a:r>
            <a:r>
              <a:rPr lang="es-ES" sz="1200" dirty="0">
                <a:solidFill>
                  <a:srgbClr val="000000"/>
                </a:solidFill>
                <a:latin typeface="Soberana Sans Light"/>
              </a:rPr>
              <a:t>, pp. 13-66. </a:t>
            </a:r>
            <a:br>
              <a:rPr lang="es-ES" sz="1200" dirty="0">
                <a:solidFill>
                  <a:srgbClr val="000000"/>
                </a:solidFill>
                <a:latin typeface="Soberana Sans Light"/>
              </a:rPr>
            </a:br>
            <a:r>
              <a:rPr lang="es-MX" sz="1200" b="1" dirty="0" err="1">
                <a:solidFill>
                  <a:srgbClr val="000000"/>
                </a:solidFill>
                <a:latin typeface="Soberana Sans Light"/>
              </a:rPr>
              <a:t>Bernstein</a:t>
            </a:r>
            <a:r>
              <a:rPr lang="es-MX" sz="1200" b="1" dirty="0">
                <a:solidFill>
                  <a:srgbClr val="000000"/>
                </a:solidFill>
                <a:latin typeface="Soberana Sans Light"/>
              </a:rPr>
              <a:t>, B. </a:t>
            </a:r>
            <a:r>
              <a:rPr lang="es-MX" sz="1200" dirty="0">
                <a:solidFill>
                  <a:srgbClr val="000000"/>
                </a:solidFill>
                <a:latin typeface="Soberana Sans Light"/>
              </a:rPr>
              <a:t>(1997). </a:t>
            </a:r>
            <a:r>
              <a:rPr lang="es-MX" sz="1200" i="1" dirty="0">
                <a:solidFill>
                  <a:srgbClr val="000000"/>
                </a:solidFill>
                <a:latin typeface="Soberana Sans Light"/>
              </a:rPr>
              <a:t>La estructura del discurso pedagógico. </a:t>
            </a:r>
            <a:r>
              <a:rPr lang="es-MX" sz="1200" dirty="0">
                <a:solidFill>
                  <a:srgbClr val="000000"/>
                </a:solidFill>
                <a:latin typeface="Soberana Sans Light"/>
              </a:rPr>
              <a:t>Madrid: Morata, pp. 72-99. </a:t>
            </a:r>
            <a:br>
              <a:rPr lang="es-MX" sz="1200" dirty="0">
                <a:solidFill>
                  <a:srgbClr val="000000"/>
                </a:solidFill>
                <a:latin typeface="Soberana Sans Light"/>
              </a:rPr>
            </a:br>
            <a:r>
              <a:rPr lang="es-ES" sz="1200" b="1" dirty="0" err="1">
                <a:solidFill>
                  <a:srgbClr val="000000"/>
                </a:solidFill>
                <a:latin typeface="Soberana Sans Light"/>
              </a:rPr>
              <a:t>Goffman</a:t>
            </a:r>
            <a:r>
              <a:rPr lang="es-ES" sz="1200" b="1" dirty="0">
                <a:solidFill>
                  <a:srgbClr val="000000"/>
                </a:solidFill>
                <a:latin typeface="Soberana Sans Light"/>
              </a:rPr>
              <a:t>, E. </a:t>
            </a:r>
            <a:r>
              <a:rPr lang="es-ES" sz="1200" dirty="0">
                <a:solidFill>
                  <a:srgbClr val="000000"/>
                </a:solidFill>
                <a:latin typeface="Soberana Sans Light"/>
              </a:rPr>
              <a:t>(1995). </a:t>
            </a:r>
            <a:r>
              <a:rPr lang="es-ES" sz="1200" i="1" dirty="0">
                <a:solidFill>
                  <a:srgbClr val="000000"/>
                </a:solidFill>
                <a:latin typeface="Soberana Sans Light"/>
              </a:rPr>
              <a:t>Estigma. La identidad deteriorada. </a:t>
            </a:r>
            <a:r>
              <a:rPr lang="es-ES" sz="1200" dirty="0">
                <a:solidFill>
                  <a:srgbClr val="000000"/>
                </a:solidFill>
                <a:latin typeface="Soberana Sans Light"/>
              </a:rPr>
              <a:t>Argentina: </a:t>
            </a:r>
            <a:r>
              <a:rPr lang="es-ES" sz="1200" dirty="0" err="1">
                <a:solidFill>
                  <a:srgbClr val="000000"/>
                </a:solidFill>
                <a:latin typeface="Soberana Sans Light"/>
              </a:rPr>
              <a:t>Amorrortu</a:t>
            </a:r>
            <a:r>
              <a:rPr lang="es-ES" sz="1200" dirty="0">
                <a:solidFill>
                  <a:srgbClr val="000000"/>
                </a:solidFill>
                <a:latin typeface="Soberana Sans Light"/>
              </a:rPr>
              <a:t> editores, pp. 11-56. </a:t>
            </a:r>
            <a:br>
              <a:rPr lang="es-ES" sz="1200" dirty="0">
                <a:solidFill>
                  <a:srgbClr val="000000"/>
                </a:solidFill>
                <a:latin typeface="Soberana Sans Light"/>
              </a:rPr>
            </a:br>
            <a:r>
              <a:rPr lang="es-ES" sz="1200" b="1" dirty="0" err="1">
                <a:solidFill>
                  <a:srgbClr val="000000"/>
                </a:solidFill>
                <a:latin typeface="Soberana Sans Light"/>
              </a:rPr>
              <a:t>Hargreaves</a:t>
            </a:r>
            <a:r>
              <a:rPr lang="es-ES" sz="1200" b="1" dirty="0">
                <a:solidFill>
                  <a:srgbClr val="000000"/>
                </a:solidFill>
                <a:latin typeface="Soberana Sans Light"/>
              </a:rPr>
              <a:t>, A. </a:t>
            </a:r>
            <a:r>
              <a:rPr lang="es-ES" sz="1200" dirty="0">
                <a:solidFill>
                  <a:srgbClr val="000000"/>
                </a:solidFill>
                <a:latin typeface="Soberana Sans Light"/>
              </a:rPr>
              <a:t>(2005). </a:t>
            </a:r>
            <a:r>
              <a:rPr lang="es-ES" sz="1200" i="1" dirty="0">
                <a:solidFill>
                  <a:srgbClr val="000000"/>
                </a:solidFill>
                <a:latin typeface="Soberana Sans Light"/>
              </a:rPr>
              <a:t>Profesorado, cultura y posmodernidad. Cambian los tiempos, cambia el profesorado. </a:t>
            </a:r>
            <a:r>
              <a:rPr lang="es-ES" sz="1200" dirty="0">
                <a:solidFill>
                  <a:srgbClr val="000000"/>
                </a:solidFill>
                <a:latin typeface="Soberana Sans Light"/>
              </a:rPr>
              <a:t>Madrid: Morata, pp. 119-164 y 187-234. </a:t>
            </a:r>
            <a:br>
              <a:rPr lang="es-ES" sz="1200" dirty="0">
                <a:solidFill>
                  <a:srgbClr val="000000"/>
                </a:solidFill>
                <a:latin typeface="Soberana Sans Light"/>
              </a:rPr>
            </a:br>
            <a:r>
              <a:rPr lang="es-ES" sz="1200" b="1" dirty="0">
                <a:solidFill>
                  <a:srgbClr val="000000"/>
                </a:solidFill>
                <a:latin typeface="Soberana Sans Light"/>
              </a:rPr>
              <a:t>Huguet, T. </a:t>
            </a:r>
            <a:r>
              <a:rPr lang="es-ES" sz="1200" dirty="0">
                <a:solidFill>
                  <a:srgbClr val="000000"/>
                </a:solidFill>
                <a:latin typeface="Soberana Sans Light"/>
              </a:rPr>
              <a:t>(2006). </a:t>
            </a:r>
            <a:r>
              <a:rPr lang="es-ES" sz="1200" i="1" dirty="0">
                <a:solidFill>
                  <a:srgbClr val="000000"/>
                </a:solidFill>
                <a:latin typeface="Soberana Sans Light"/>
              </a:rPr>
              <a:t>Aprender juntos en la escuela. </a:t>
            </a:r>
            <a:r>
              <a:rPr lang="es-ES" sz="1200" dirty="0">
                <a:solidFill>
                  <a:srgbClr val="000000"/>
                </a:solidFill>
                <a:latin typeface="Soberana Sans Light"/>
              </a:rPr>
              <a:t>Barcelona: </a:t>
            </a:r>
            <a:r>
              <a:rPr lang="es-ES" sz="1200" dirty="0" err="1">
                <a:solidFill>
                  <a:srgbClr val="000000"/>
                </a:solidFill>
                <a:latin typeface="Soberana Sans Light"/>
              </a:rPr>
              <a:t>Graó</a:t>
            </a:r>
            <a:r>
              <a:rPr lang="es-ES" sz="1200" dirty="0">
                <a:solidFill>
                  <a:srgbClr val="000000"/>
                </a:solidFill>
                <a:latin typeface="Soberana Sans Light"/>
              </a:rPr>
              <a:t>. </a:t>
            </a:r>
            <a:br>
              <a:rPr lang="es-ES" sz="1200" dirty="0">
                <a:solidFill>
                  <a:srgbClr val="000000"/>
                </a:solidFill>
                <a:latin typeface="Soberana Sans Light"/>
              </a:rPr>
            </a:br>
            <a:r>
              <a:rPr lang="es-ES" sz="1200" b="1" dirty="0">
                <a:solidFill>
                  <a:srgbClr val="000000"/>
                </a:solidFill>
                <a:latin typeface="Soberana Sans Light"/>
              </a:rPr>
              <a:t>Mora, M. E. </a:t>
            </a:r>
            <a:r>
              <a:rPr lang="es-ES" sz="1200" i="1" dirty="0">
                <a:solidFill>
                  <a:srgbClr val="000000"/>
                </a:solidFill>
                <a:latin typeface="Soberana Sans Light"/>
              </a:rPr>
              <a:t>et al. </a:t>
            </a:r>
            <a:r>
              <a:rPr lang="es-ES" sz="1200" dirty="0">
                <a:solidFill>
                  <a:srgbClr val="000000"/>
                </a:solidFill>
                <a:latin typeface="Soberana Sans Light"/>
              </a:rPr>
              <a:t>(2003). La práctica y las acciones educativas, objeto construido y sus referentes conceptuales nacionales e internacionales. En Piña, J. M., </a:t>
            </a:r>
            <a:r>
              <a:rPr lang="es-ES" sz="1200" dirty="0" err="1">
                <a:solidFill>
                  <a:srgbClr val="000000"/>
                </a:solidFill>
                <a:latin typeface="Soberana Sans Light"/>
              </a:rPr>
              <a:t>Furlan</a:t>
            </a:r>
            <a:r>
              <a:rPr lang="es-ES" sz="1200" dirty="0">
                <a:solidFill>
                  <a:srgbClr val="000000"/>
                </a:solidFill>
                <a:latin typeface="Soberana Sans Light"/>
              </a:rPr>
              <a:t>, A. y Sañudo, L., </a:t>
            </a:r>
            <a:r>
              <a:rPr lang="es-ES" sz="1200" i="1" dirty="0">
                <a:solidFill>
                  <a:srgbClr val="000000"/>
                </a:solidFill>
                <a:latin typeface="Soberana Sans Light"/>
              </a:rPr>
              <a:t>Acciones, actores y prácticas educativas. </a:t>
            </a:r>
            <a:r>
              <a:rPr lang="es-ES" sz="1200" dirty="0">
                <a:solidFill>
                  <a:srgbClr val="000000"/>
                </a:solidFill>
                <a:latin typeface="Soberana Sans Light"/>
              </a:rPr>
              <a:t>México: </a:t>
            </a:r>
            <a:r>
              <a:rPr lang="es-ES" sz="1200" dirty="0" err="1">
                <a:solidFill>
                  <a:srgbClr val="000000"/>
                </a:solidFill>
                <a:latin typeface="Soberana Sans Light"/>
              </a:rPr>
              <a:t>comie</a:t>
            </a:r>
            <a:r>
              <a:rPr lang="es-ES" sz="1200" dirty="0">
                <a:solidFill>
                  <a:srgbClr val="000000"/>
                </a:solidFill>
                <a:latin typeface="Soberana Sans Light"/>
              </a:rPr>
              <a:t>, pp. 189-211. </a:t>
            </a:r>
            <a:br>
              <a:rPr lang="es-ES" sz="1200" dirty="0">
                <a:solidFill>
                  <a:srgbClr val="000000"/>
                </a:solidFill>
                <a:latin typeface="Soberana Sans Light"/>
              </a:rPr>
            </a:br>
            <a:r>
              <a:rPr lang="es-ES" sz="1200" b="1" dirty="0" err="1">
                <a:solidFill>
                  <a:srgbClr val="000000"/>
                </a:solidFill>
                <a:latin typeface="Soberana Sans Light"/>
              </a:rPr>
              <a:t>Tardif</a:t>
            </a:r>
            <a:r>
              <a:rPr lang="es-ES" sz="1200" b="1" dirty="0">
                <a:solidFill>
                  <a:srgbClr val="000000"/>
                </a:solidFill>
                <a:latin typeface="Soberana Sans Light"/>
              </a:rPr>
              <a:t>, M. </a:t>
            </a:r>
            <a:r>
              <a:rPr lang="es-ES" sz="1200" dirty="0">
                <a:solidFill>
                  <a:srgbClr val="000000"/>
                </a:solidFill>
                <a:latin typeface="Soberana Sans Light"/>
              </a:rPr>
              <a:t>(2009). </a:t>
            </a:r>
            <a:r>
              <a:rPr lang="es-ES" sz="1200" i="1" dirty="0">
                <a:solidFill>
                  <a:srgbClr val="000000"/>
                </a:solidFill>
                <a:latin typeface="Soberana Sans Light"/>
              </a:rPr>
              <a:t>Los saberes del docente y su desarrollo profesional. </a:t>
            </a:r>
            <a:r>
              <a:rPr lang="es-ES" sz="1200" dirty="0">
                <a:solidFill>
                  <a:srgbClr val="000000"/>
                </a:solidFill>
                <a:latin typeface="Soberana Sans Light"/>
              </a:rPr>
              <a:t>Madrid: Narcea, pp. 22-42. </a:t>
            </a:r>
            <a:br>
              <a:rPr lang="es-ES" sz="1200" dirty="0">
                <a:solidFill>
                  <a:srgbClr val="000000"/>
                </a:solidFill>
                <a:latin typeface="Soberana Sans Light"/>
              </a:rPr>
            </a:br>
            <a:r>
              <a:rPr lang="es-ES" sz="1200" b="1" dirty="0">
                <a:solidFill>
                  <a:srgbClr val="000000"/>
                </a:solidFill>
                <a:latin typeface="Soberana Sans Light"/>
              </a:rPr>
              <a:t>Zabala, A. </a:t>
            </a:r>
            <a:r>
              <a:rPr lang="es-ES" sz="1200" dirty="0">
                <a:solidFill>
                  <a:srgbClr val="000000"/>
                </a:solidFill>
                <a:latin typeface="Soberana Sans Light"/>
              </a:rPr>
              <a:t>(2005). La función social de la enseñanza y la concepción sobre los procesos de aprendizaje. En </a:t>
            </a:r>
            <a:r>
              <a:rPr lang="es-ES" sz="1200" i="1" dirty="0">
                <a:solidFill>
                  <a:srgbClr val="000000"/>
                </a:solidFill>
                <a:latin typeface="Soberana Sans Light"/>
              </a:rPr>
              <a:t>La práctica educativa. Cómo enseña. </a:t>
            </a:r>
            <a:r>
              <a:rPr lang="es-ES" sz="1200" dirty="0">
                <a:solidFill>
                  <a:srgbClr val="000000"/>
                </a:solidFill>
                <a:latin typeface="Soberana Sans Light"/>
              </a:rPr>
              <a:t>Barcelona: </a:t>
            </a:r>
            <a:r>
              <a:rPr lang="es-ES" sz="1200" dirty="0" err="1">
                <a:solidFill>
                  <a:srgbClr val="000000"/>
                </a:solidFill>
                <a:latin typeface="Soberana Sans Light"/>
              </a:rPr>
              <a:t>Graó</a:t>
            </a:r>
            <a:r>
              <a:rPr lang="es-ES" sz="1200" dirty="0">
                <a:solidFill>
                  <a:srgbClr val="000000"/>
                </a:solidFill>
                <a:latin typeface="Soberana Sans Light"/>
              </a:rPr>
              <a:t>, pp. 25-35. </a:t>
            </a:r>
            <a:br>
              <a:rPr lang="es-ES" sz="1200" dirty="0">
                <a:solidFill>
                  <a:srgbClr val="000000"/>
                </a:solidFill>
                <a:latin typeface="Soberana Sans Light"/>
              </a:rPr>
            </a:br>
            <a:r>
              <a:rPr lang="es-MX" sz="1200" b="1" dirty="0">
                <a:solidFill>
                  <a:srgbClr val="000000"/>
                </a:solidFill>
                <a:latin typeface="Soberana Sans Light"/>
              </a:rPr>
              <a:t>Otros recursos </a:t>
            </a:r>
            <a:r>
              <a:rPr lang="es-MX" sz="1200" dirty="0">
                <a:solidFill>
                  <a:srgbClr val="000000"/>
                </a:solidFill>
                <a:latin typeface="Soberana Sans Light"/>
              </a:rPr>
              <a:t/>
            </a:r>
            <a:br>
              <a:rPr lang="es-MX" sz="1200" dirty="0">
                <a:solidFill>
                  <a:srgbClr val="000000"/>
                </a:solidFill>
                <a:latin typeface="Soberana Sans Light"/>
              </a:rPr>
            </a:br>
            <a:r>
              <a:rPr lang="es-ES" sz="1200" b="1" dirty="0" err="1">
                <a:solidFill>
                  <a:srgbClr val="000000"/>
                </a:solidFill>
                <a:latin typeface="Soberana Sans Light"/>
              </a:rPr>
              <a:t>Bovaira</a:t>
            </a:r>
            <a:r>
              <a:rPr lang="es-ES" sz="1200" b="1" dirty="0">
                <a:solidFill>
                  <a:srgbClr val="000000"/>
                </a:solidFill>
                <a:latin typeface="Soberana Sans Light"/>
              </a:rPr>
              <a:t>, F. </a:t>
            </a:r>
            <a:r>
              <a:rPr lang="es-ES" sz="1200" dirty="0">
                <a:solidFill>
                  <a:srgbClr val="000000"/>
                </a:solidFill>
                <a:latin typeface="Soberana Sans Light"/>
              </a:rPr>
              <a:t>(Productor), &amp; </a:t>
            </a:r>
            <a:r>
              <a:rPr lang="es-ES" sz="1200" b="1" dirty="0">
                <a:solidFill>
                  <a:srgbClr val="000000"/>
                </a:solidFill>
                <a:latin typeface="Soberana Sans Light"/>
              </a:rPr>
              <a:t>Cuerda, J. L. </a:t>
            </a:r>
            <a:r>
              <a:rPr lang="es-ES" sz="1200" dirty="0">
                <a:solidFill>
                  <a:srgbClr val="000000"/>
                </a:solidFill>
                <a:latin typeface="Soberana Sans Light"/>
              </a:rPr>
              <a:t>(Director). (1999). </a:t>
            </a:r>
            <a:r>
              <a:rPr lang="es-ES" sz="1200" i="1" dirty="0">
                <a:solidFill>
                  <a:srgbClr val="000000"/>
                </a:solidFill>
                <a:latin typeface="Soberana Sans Light"/>
              </a:rPr>
              <a:t>La lengua de las mariposas </a:t>
            </a:r>
            <a:r>
              <a:rPr lang="es-ES" sz="1200" dirty="0">
                <a:solidFill>
                  <a:srgbClr val="000000"/>
                </a:solidFill>
                <a:latin typeface="Soberana Sans Light"/>
              </a:rPr>
              <a:t>[Película]. España: Sociedad General de Televisión (</a:t>
            </a:r>
            <a:r>
              <a:rPr lang="es-ES" sz="1200" dirty="0" err="1">
                <a:solidFill>
                  <a:srgbClr val="000000"/>
                </a:solidFill>
                <a:latin typeface="Soberana Sans Light"/>
              </a:rPr>
              <a:t>Sogetel</a:t>
            </a:r>
            <a:r>
              <a:rPr lang="es-ES" sz="1200" dirty="0">
                <a:solidFill>
                  <a:srgbClr val="000000"/>
                </a:solidFill>
                <a:latin typeface="Soberana Sans Light"/>
              </a:rPr>
              <a:t>). </a:t>
            </a:r>
            <a:br>
              <a:rPr lang="es-ES" sz="1200" dirty="0">
                <a:solidFill>
                  <a:srgbClr val="000000"/>
                </a:solidFill>
                <a:latin typeface="Soberana Sans Light"/>
              </a:rPr>
            </a:br>
            <a:r>
              <a:rPr lang="es-ES" sz="1200" b="1" dirty="0">
                <a:solidFill>
                  <a:srgbClr val="000000"/>
                </a:solidFill>
                <a:latin typeface="Soberana Sans Light"/>
              </a:rPr>
              <a:t>Camino, J. </a:t>
            </a:r>
            <a:r>
              <a:rPr lang="es-ES" sz="1200" dirty="0">
                <a:solidFill>
                  <a:srgbClr val="000000"/>
                </a:solidFill>
                <a:latin typeface="Soberana Sans Light"/>
              </a:rPr>
              <a:t>(Director). (1967). </a:t>
            </a:r>
            <a:r>
              <a:rPr lang="es-ES" sz="1200" i="1" dirty="0">
                <a:solidFill>
                  <a:srgbClr val="000000"/>
                </a:solidFill>
                <a:latin typeface="Soberana Sans Light"/>
              </a:rPr>
              <a:t>Mañana será otro día </a:t>
            </a:r>
            <a:r>
              <a:rPr lang="es-ES" sz="1200" dirty="0">
                <a:solidFill>
                  <a:srgbClr val="000000"/>
                </a:solidFill>
                <a:latin typeface="Soberana Sans Light"/>
              </a:rPr>
              <a:t>[Película]. España: </a:t>
            </a:r>
            <a:r>
              <a:rPr lang="es-ES" sz="1200" dirty="0" err="1">
                <a:solidFill>
                  <a:srgbClr val="000000"/>
                </a:solidFill>
                <a:latin typeface="Soberana Sans Light"/>
              </a:rPr>
              <a:t>Tribidabo</a:t>
            </a:r>
            <a:r>
              <a:rPr lang="es-ES" sz="1200" dirty="0">
                <a:solidFill>
                  <a:srgbClr val="000000"/>
                </a:solidFill>
                <a:latin typeface="Soberana Sans Light"/>
              </a:rPr>
              <a:t> Films, S. A. </a:t>
            </a:r>
            <a:br>
              <a:rPr lang="es-ES" sz="1200" dirty="0">
                <a:solidFill>
                  <a:srgbClr val="000000"/>
                </a:solidFill>
                <a:latin typeface="Soberana Sans Light"/>
              </a:rPr>
            </a:br>
            <a:r>
              <a:rPr lang="es-ES" sz="1200" dirty="0">
                <a:solidFill>
                  <a:srgbClr val="000000"/>
                </a:solidFill>
                <a:latin typeface="Soberana Sans Light"/>
              </a:rPr>
              <a:t>Relato autobiográfico, evidencia de aprendizaje del curso </a:t>
            </a:r>
            <a:r>
              <a:rPr lang="es-ES" sz="1200" i="1" dirty="0">
                <a:solidFill>
                  <a:srgbClr val="000000"/>
                </a:solidFill>
                <a:latin typeface="Soberana Sans Light"/>
              </a:rPr>
              <a:t>El sujeto y su formación profesional como docente. </a:t>
            </a:r>
            <a:r>
              <a:rPr lang="es-ES" sz="1200" dirty="0">
                <a:solidFill>
                  <a:srgbClr val="000000"/>
                </a:solidFill>
                <a:latin typeface="Soberana Sans Light"/>
              </a:rPr>
              <a:t/>
            </a:r>
            <a:br>
              <a:rPr lang="es-ES" sz="1200" dirty="0">
                <a:solidFill>
                  <a:srgbClr val="000000"/>
                </a:solidFill>
                <a:latin typeface="Soberana Sans Light"/>
              </a:rPr>
            </a:br>
            <a:r>
              <a:rPr lang="es-ES" sz="1200" dirty="0">
                <a:solidFill>
                  <a:srgbClr val="000000"/>
                </a:solidFill>
                <a:latin typeface="Soberana Sans Light"/>
              </a:rPr>
              <a:t>La videograbación de la clase observada.</a:t>
            </a:r>
            <a:endParaRPr lang="es-MX" sz="1200" dirty="0"/>
          </a:p>
        </p:txBody>
      </p:sp>
      <p:sp>
        <p:nvSpPr>
          <p:cNvPr id="3" name="Rectángulo 2"/>
          <p:cNvSpPr/>
          <p:nvPr/>
        </p:nvSpPr>
        <p:spPr>
          <a:xfrm>
            <a:off x="467544" y="6169680"/>
            <a:ext cx="4572000" cy="461665"/>
          </a:xfrm>
          <a:prstGeom prst="rect">
            <a:avLst/>
          </a:prstGeom>
        </p:spPr>
        <p:txBody>
          <a:bodyPr>
            <a:spAutoFit/>
          </a:bodyPr>
          <a:lstStyle/>
          <a:p>
            <a:r>
              <a:rPr lang="es-MX" sz="1200" dirty="0"/>
              <a:t>ENEP-F-ST-19                                                              </a:t>
            </a:r>
          </a:p>
          <a:p>
            <a:r>
              <a:rPr lang="es-MX" sz="1200" dirty="0"/>
              <a:t>V01/122012                  </a:t>
            </a:r>
          </a:p>
        </p:txBody>
      </p:sp>
      <p:pic>
        <p:nvPicPr>
          <p:cNvPr id="4" name="Picture 1" descr="logo chiqui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4872" y="6077762"/>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725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4928" y="476672"/>
            <a:ext cx="9036496" cy="646331"/>
          </a:xfrm>
          <a:prstGeom prst="rect">
            <a:avLst/>
          </a:prstGeom>
          <a:noFill/>
        </p:spPr>
        <p:txBody>
          <a:bodyPr wrap="square" rtlCol="0">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SUGERENCIAS DE EVALUACIÓN</a:t>
            </a:r>
            <a:endParaRPr lang="es-MX"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2 CuadroTexto"/>
          <p:cNvSpPr txBox="1"/>
          <p:nvPr/>
        </p:nvSpPr>
        <p:spPr>
          <a:xfrm>
            <a:off x="179512" y="1700808"/>
            <a:ext cx="8280920" cy="3970318"/>
          </a:xfrm>
          <a:prstGeom prst="rect">
            <a:avLst/>
          </a:prstGeom>
          <a:noFill/>
        </p:spPr>
        <p:txBody>
          <a:bodyPr wrap="square" rtlCol="0">
            <a:spAutoFit/>
          </a:bodyPr>
          <a:lstStyle/>
          <a:p>
            <a:pPr algn="just"/>
            <a:r>
              <a:rPr lang="es-ES" sz="2800" dirty="0" smtClean="0">
                <a:latin typeface="Calibri" pitchFamily="34" charset="0"/>
                <a:cs typeface="Calibri" pitchFamily="34" charset="0"/>
              </a:rPr>
              <a:t>La integración de un portafolio de evidencias que contenga los instrumentos de observación, entrevista u otros trabajos como: la encuesta, la fotografía y la videograbación, entre otros, además de los registros ampliados de éstas y las transcripciones así como sus ejercicios de análisis e interpretación.</a:t>
            </a:r>
          </a:p>
          <a:p>
            <a:pPr algn="just"/>
            <a:endParaRPr lang="es-ES" sz="2800" dirty="0" smtClean="0">
              <a:latin typeface="Calibri" pitchFamily="34" charset="0"/>
              <a:cs typeface="Calibri" pitchFamily="34" charset="0"/>
            </a:endParaRPr>
          </a:p>
          <a:p>
            <a:pPr algn="just"/>
            <a:r>
              <a:rPr lang="es-ES" sz="2800" dirty="0" smtClean="0">
                <a:latin typeface="Calibri" pitchFamily="34" charset="0"/>
                <a:cs typeface="Calibri" pitchFamily="34" charset="0"/>
              </a:rPr>
              <a:t>Asistir el 85% a las sesiones de cada período y presentar actitudes y valores acordes a la formación profesional.</a:t>
            </a:r>
            <a:endParaRPr lang="es-MX" sz="2800" dirty="0">
              <a:latin typeface="Calibri" pitchFamily="34" charset="0"/>
              <a:cs typeface="Calibri" pitchFamily="34" charset="0"/>
            </a:endParaRPr>
          </a:p>
        </p:txBody>
      </p:sp>
      <p:sp>
        <p:nvSpPr>
          <p:cNvPr id="4" name="Subtítulo 2"/>
          <p:cNvSpPr txBox="1">
            <a:spLocks/>
          </p:cNvSpPr>
          <p:nvPr/>
        </p:nvSpPr>
        <p:spPr>
          <a:xfrm>
            <a:off x="287524" y="6133366"/>
            <a:ext cx="8568952" cy="666675"/>
          </a:xfrm>
          <a:prstGeom prst="rect">
            <a:avLst/>
          </a:prstGeom>
        </p:spPr>
        <p:txBody>
          <a:bodyPr>
            <a:normAutofit fontScale="70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s-ES" sz="2000" b="1" dirty="0" smtClean="0">
              <a:latin typeface="Arial"/>
              <a:cs typeface="Arial"/>
            </a:endParaRPr>
          </a:p>
          <a:p>
            <a:pPr marL="0" indent="0">
              <a:buNone/>
            </a:pPr>
            <a:r>
              <a:rPr lang="es-ES" sz="1800" b="1" dirty="0" smtClean="0">
                <a:latin typeface="Arial Narrow" pitchFamily="34" charset="0"/>
                <a:cs typeface="Arial"/>
              </a:rPr>
              <a:t>ENEP-F-ST-19                                                              </a:t>
            </a:r>
          </a:p>
          <a:p>
            <a:pPr marL="0" indent="0">
              <a:buNone/>
            </a:pPr>
            <a:r>
              <a:rPr lang="es-ES" sz="1800" b="1" dirty="0" smtClean="0">
                <a:latin typeface="Arial Narrow" pitchFamily="34" charset="0"/>
                <a:cs typeface="Arial"/>
              </a:rPr>
              <a:t>V01/122012                  </a:t>
            </a:r>
          </a:p>
        </p:txBody>
      </p:sp>
      <p:pic>
        <p:nvPicPr>
          <p:cNvPr id="5" name="Picture 1" descr="logo chi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0226" y="6283671"/>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715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61950" y="1124744"/>
            <a:ext cx="9020099" cy="4902259"/>
          </a:xfrm>
          <a:prstGeom prst="roundRect">
            <a:avLst>
              <a:gd name="adj" fmla="val 2087"/>
            </a:avLst>
          </a:prstGeom>
          <a:solidFill>
            <a:schemeClr val="accent2">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uuugg</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67196626"/>
              </p:ext>
            </p:extLst>
          </p:nvPr>
        </p:nvGraphicFramePr>
        <p:xfrm>
          <a:off x="117004" y="1124744"/>
          <a:ext cx="5950210" cy="3907343"/>
        </p:xfrm>
        <a:graphic>
          <a:graphicData uri="http://schemas.openxmlformats.org/drawingml/2006/table">
            <a:tbl>
              <a:tblPr firstRow="1" bandRow="1">
                <a:tableStyleId>{37CE84F3-28C3-443E-9E96-99CF82512B78}</a:tableStyleId>
              </a:tblPr>
              <a:tblGrid>
                <a:gridCol w="2997882"/>
                <a:gridCol w="2952328"/>
              </a:tblGrid>
              <a:tr h="428273">
                <a:tc>
                  <a:txBody>
                    <a:bodyPr/>
                    <a:lstStyle/>
                    <a:p>
                      <a:pPr algn="ctr"/>
                      <a:r>
                        <a:rPr lang="es-MX" sz="2800" dirty="0" smtClean="0"/>
                        <a:t>CRITERIOS</a:t>
                      </a:r>
                      <a:endParaRPr lang="es-MX" sz="2800" dirty="0"/>
                    </a:p>
                  </a:txBody>
                  <a:tcPr marL="64604" marR="64604"/>
                </a:tc>
                <a:tc>
                  <a:txBody>
                    <a:bodyPr/>
                    <a:lstStyle/>
                    <a:p>
                      <a:pPr algn="ctr"/>
                      <a:r>
                        <a:rPr lang="es-ES" sz="2000" dirty="0" smtClean="0"/>
                        <a:t>Con jornada de observación y  práctica</a:t>
                      </a:r>
                      <a:endParaRPr lang="es-MX" sz="2000" dirty="0"/>
                    </a:p>
                  </a:txBody>
                  <a:tcPr marL="64604" marR="64604"/>
                </a:tc>
              </a:tr>
              <a:tr h="1133663">
                <a:tc>
                  <a:txBody>
                    <a:bodyPr/>
                    <a:lstStyle/>
                    <a:p>
                      <a:pPr algn="ctr"/>
                      <a:r>
                        <a:rPr lang="es-MX" sz="2800" dirty="0" smtClean="0"/>
                        <a:t>Examen </a:t>
                      </a:r>
                      <a:r>
                        <a:rPr lang="es-ES" sz="2800" dirty="0" smtClean="0"/>
                        <a:t>Institucional</a:t>
                      </a:r>
                      <a:r>
                        <a:rPr lang="es-MX" sz="2800" dirty="0" smtClean="0"/>
                        <a:t>  </a:t>
                      </a:r>
                    </a:p>
                  </a:txBody>
                  <a:tcPr marL="64604" marR="646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2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MX" sz="2800" dirty="0" smtClean="0"/>
                        <a:t>40%</a:t>
                      </a:r>
                    </a:p>
                  </a:txBody>
                  <a:tcPr marL="64604" marR="64604"/>
                </a:tc>
              </a:tr>
              <a:tr h="493934">
                <a:tc>
                  <a:txBody>
                    <a:bodyPr/>
                    <a:lstStyle/>
                    <a:p>
                      <a:pPr algn="ctr"/>
                      <a:r>
                        <a:rPr lang="es-ES" sz="2800" dirty="0" smtClean="0"/>
                        <a:t>Trabajos</a:t>
                      </a:r>
                      <a:r>
                        <a:rPr lang="es-ES" sz="2800" baseline="0" dirty="0" smtClean="0"/>
                        <a:t> escritos</a:t>
                      </a:r>
                      <a:endParaRPr lang="es-MX" sz="2800" dirty="0"/>
                    </a:p>
                  </a:txBody>
                  <a:tcPr marL="64604" marR="64604"/>
                </a:tc>
                <a:tc>
                  <a:txBody>
                    <a:bodyPr/>
                    <a:lstStyle/>
                    <a:p>
                      <a:pPr algn="ctr"/>
                      <a:r>
                        <a:rPr lang="es-ES" sz="2800" dirty="0" smtClean="0"/>
                        <a:t>35%</a:t>
                      </a:r>
                      <a:endParaRPr lang="es-MX" sz="2800" dirty="0"/>
                    </a:p>
                  </a:txBody>
                  <a:tcPr marL="64604" marR="64604"/>
                </a:tc>
              </a:tr>
              <a:tr h="493934">
                <a:tc>
                  <a:txBody>
                    <a:bodyPr/>
                    <a:lstStyle/>
                    <a:p>
                      <a:pPr algn="ctr"/>
                      <a:r>
                        <a:rPr lang="es-ES" sz="2800" dirty="0" smtClean="0"/>
                        <a:t>Portafolio </a:t>
                      </a:r>
                      <a:endParaRPr lang="es-MX" sz="2800" dirty="0"/>
                    </a:p>
                  </a:txBody>
                  <a:tcPr marL="64604" marR="64604"/>
                </a:tc>
                <a:tc>
                  <a:txBody>
                    <a:bodyPr/>
                    <a:lstStyle/>
                    <a:p>
                      <a:pPr algn="ctr"/>
                      <a:r>
                        <a:rPr lang="es-MX" sz="2800" dirty="0" smtClean="0"/>
                        <a:t>10%</a:t>
                      </a:r>
                      <a:endParaRPr lang="es-MX" sz="2800" dirty="0"/>
                    </a:p>
                  </a:txBody>
                  <a:tcPr marL="64604" marR="64604"/>
                </a:tc>
              </a:tr>
              <a:tr h="493934">
                <a:tc>
                  <a:txBody>
                    <a:bodyPr/>
                    <a:lstStyle/>
                    <a:p>
                      <a:pPr algn="ctr"/>
                      <a:r>
                        <a:rPr lang="es-MX" sz="2800" dirty="0" err="1" smtClean="0"/>
                        <a:t>Participaciòn</a:t>
                      </a:r>
                      <a:r>
                        <a:rPr lang="es-MX" sz="2800" dirty="0" smtClean="0"/>
                        <a:t> y</a:t>
                      </a:r>
                      <a:endParaRPr lang="es-MX" sz="2800" dirty="0"/>
                    </a:p>
                  </a:txBody>
                  <a:tcPr marL="64604" marR="64604"/>
                </a:tc>
                <a:tc>
                  <a:txBody>
                    <a:bodyPr/>
                    <a:lstStyle/>
                    <a:p>
                      <a:pPr algn="ctr"/>
                      <a:r>
                        <a:rPr lang="es-MX" sz="2800" dirty="0" smtClean="0"/>
                        <a:t>15%</a:t>
                      </a:r>
                      <a:endParaRPr lang="es-MX" sz="2800" dirty="0"/>
                    </a:p>
                  </a:txBody>
                  <a:tcPr marL="64604" marR="64604"/>
                </a:tc>
              </a:tr>
              <a:tr h="493934">
                <a:tc>
                  <a:txBody>
                    <a:bodyPr/>
                    <a:lstStyle/>
                    <a:p>
                      <a:pPr algn="ctr"/>
                      <a:r>
                        <a:rPr lang="es-ES" sz="2800" smtClean="0"/>
                        <a:t>Exposiciòn</a:t>
                      </a:r>
                      <a:endParaRPr lang="es-MX" sz="2800" dirty="0"/>
                    </a:p>
                  </a:txBody>
                  <a:tcPr marL="64604" marR="64604"/>
                </a:tc>
                <a:tc>
                  <a:txBody>
                    <a:bodyPr/>
                    <a:lstStyle/>
                    <a:p>
                      <a:pPr algn="ctr"/>
                      <a:endParaRPr lang="es-MX" sz="2800" dirty="0"/>
                    </a:p>
                  </a:txBody>
                  <a:tcPr marL="64604" marR="64604"/>
                </a:tc>
              </a:tr>
            </a:tbl>
          </a:graphicData>
        </a:graphic>
      </p:graphicFrame>
      <p:sp>
        <p:nvSpPr>
          <p:cNvPr id="3" name="2 Rectángulo"/>
          <p:cNvSpPr/>
          <p:nvPr/>
        </p:nvSpPr>
        <p:spPr>
          <a:xfrm>
            <a:off x="30858" y="20348"/>
            <a:ext cx="9162305"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PORCENTAJES DE EVALUACIÓN</a:t>
            </a:r>
            <a:endParaRPr lang="es-MX"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6 CuadroTexto"/>
          <p:cNvSpPr txBox="1"/>
          <p:nvPr/>
        </p:nvSpPr>
        <p:spPr>
          <a:xfrm>
            <a:off x="66602" y="4915408"/>
            <a:ext cx="4145358" cy="461665"/>
          </a:xfrm>
          <a:prstGeom prst="rect">
            <a:avLst/>
          </a:prstGeom>
          <a:noFill/>
        </p:spPr>
        <p:txBody>
          <a:bodyPr wrap="square" rtlCol="0">
            <a:spAutoFit/>
          </a:bodyPr>
          <a:lstStyle/>
          <a:p>
            <a:pPr algn="ctr"/>
            <a:r>
              <a:rPr lang="es-ES" sz="2400" dirty="0" smtClean="0">
                <a:latin typeface="Arial Rounded MT Bold" pitchFamily="34" charset="0"/>
              </a:rPr>
              <a:t> Total de la </a:t>
            </a:r>
            <a:r>
              <a:rPr lang="es-ES" sz="2400" dirty="0" err="1" smtClean="0">
                <a:latin typeface="Arial Rounded MT Bold" pitchFamily="34" charset="0"/>
              </a:rPr>
              <a:t>Evaluaciòn</a:t>
            </a:r>
            <a:r>
              <a:rPr lang="es-ES" sz="2400" dirty="0" smtClean="0">
                <a:latin typeface="Arial Rounded MT Bold" pitchFamily="34" charset="0"/>
              </a:rPr>
              <a:t>:</a:t>
            </a:r>
            <a:endParaRPr lang="es-MX" sz="2400" dirty="0">
              <a:latin typeface="Arial Rounded MT Bold" pitchFamily="34" charset="0"/>
            </a:endParaRPr>
          </a:p>
        </p:txBody>
      </p:sp>
      <p:sp>
        <p:nvSpPr>
          <p:cNvPr id="8" name="Subtítulo 2"/>
          <p:cNvSpPr txBox="1">
            <a:spLocks/>
          </p:cNvSpPr>
          <p:nvPr/>
        </p:nvSpPr>
        <p:spPr>
          <a:xfrm>
            <a:off x="-36512" y="6133366"/>
            <a:ext cx="8811939" cy="666675"/>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ES" sz="2000" b="1" dirty="0" smtClean="0">
              <a:latin typeface="Arial"/>
              <a:cs typeface="Arial"/>
            </a:endParaRPr>
          </a:p>
          <a:p>
            <a:pPr marL="0" indent="0">
              <a:buNone/>
            </a:pPr>
            <a:r>
              <a:rPr lang="es-ES" sz="1800" b="1" dirty="0" smtClean="0">
                <a:latin typeface="Arial Narrow" pitchFamily="34" charset="0"/>
                <a:cs typeface="Arial"/>
              </a:rPr>
              <a:t>ENEP-F-ST-19                                                              </a:t>
            </a:r>
          </a:p>
          <a:p>
            <a:pPr marL="0" indent="0">
              <a:buNone/>
            </a:pPr>
            <a:r>
              <a:rPr lang="es-ES" sz="1800" b="1" dirty="0" smtClean="0">
                <a:latin typeface="Arial Narrow" pitchFamily="34" charset="0"/>
                <a:cs typeface="Arial"/>
              </a:rPr>
              <a:t>V01/122012                  </a:t>
            </a:r>
          </a:p>
        </p:txBody>
      </p:sp>
      <p:pic>
        <p:nvPicPr>
          <p:cNvPr id="9" name="Picture 1" descr="logo chi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5799" y="6273374"/>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2604279863"/>
              </p:ext>
            </p:extLst>
          </p:nvPr>
        </p:nvGraphicFramePr>
        <p:xfrm>
          <a:off x="6021660" y="1124744"/>
          <a:ext cx="2952328" cy="3907343"/>
        </p:xfrm>
        <a:graphic>
          <a:graphicData uri="http://schemas.openxmlformats.org/drawingml/2006/table">
            <a:tbl>
              <a:tblPr firstRow="1" bandRow="1">
                <a:tableStyleId>{37CE84F3-28C3-443E-9E96-99CF82512B78}</a:tableStyleId>
              </a:tblPr>
              <a:tblGrid>
                <a:gridCol w="2952328"/>
              </a:tblGrid>
              <a:tr h="485016">
                <a:tc>
                  <a:txBody>
                    <a:bodyPr/>
                    <a:lstStyle/>
                    <a:p>
                      <a:pPr algn="ctr"/>
                      <a:r>
                        <a:rPr lang="es-ES" sz="2000" dirty="0" smtClean="0"/>
                        <a:t>Sin jornada de observación y  práctica</a:t>
                      </a:r>
                      <a:endParaRPr lang="es-MX" sz="2000" dirty="0"/>
                    </a:p>
                  </a:txBody>
                  <a:tcPr marL="64604" marR="64604"/>
                </a:tc>
              </a:tr>
              <a:tr h="11336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2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MX" sz="2800" dirty="0" smtClean="0"/>
                        <a:t>40%</a:t>
                      </a:r>
                    </a:p>
                  </a:txBody>
                  <a:tcPr marL="64604" marR="64604"/>
                </a:tc>
              </a:tr>
              <a:tr h="493934">
                <a:tc>
                  <a:txBody>
                    <a:bodyPr/>
                    <a:lstStyle/>
                    <a:p>
                      <a:pPr algn="ctr"/>
                      <a:r>
                        <a:rPr lang="es-ES" sz="2800" dirty="0" smtClean="0"/>
                        <a:t>35%</a:t>
                      </a:r>
                      <a:endParaRPr lang="es-MX" sz="2800" dirty="0"/>
                    </a:p>
                  </a:txBody>
                  <a:tcPr marL="64604" marR="64604"/>
                </a:tc>
              </a:tr>
              <a:tr h="493934">
                <a:tc>
                  <a:txBody>
                    <a:bodyPr/>
                    <a:lstStyle/>
                    <a:p>
                      <a:pPr algn="ctr"/>
                      <a:r>
                        <a:rPr lang="es-MX" sz="2800" dirty="0" smtClean="0"/>
                        <a:t>10%</a:t>
                      </a:r>
                      <a:endParaRPr lang="es-MX" sz="2800" dirty="0"/>
                    </a:p>
                  </a:txBody>
                  <a:tcPr marL="64604" marR="64604"/>
                </a:tc>
              </a:tr>
              <a:tr h="493934">
                <a:tc>
                  <a:txBody>
                    <a:bodyPr/>
                    <a:lstStyle/>
                    <a:p>
                      <a:pPr algn="ctr"/>
                      <a:r>
                        <a:rPr lang="es-MX" sz="2800" dirty="0" smtClean="0"/>
                        <a:t>15%</a:t>
                      </a:r>
                      <a:endParaRPr lang="es-MX" sz="2800" dirty="0"/>
                    </a:p>
                  </a:txBody>
                  <a:tcPr marL="64604" marR="64604"/>
                </a:tc>
              </a:tr>
              <a:tr h="493934">
                <a:tc>
                  <a:txBody>
                    <a:bodyPr/>
                    <a:lstStyle/>
                    <a:p>
                      <a:pPr algn="ctr"/>
                      <a:endParaRPr lang="es-MX" sz="2800" dirty="0"/>
                    </a:p>
                  </a:txBody>
                  <a:tcPr marL="64604" marR="64604"/>
                </a:tc>
              </a:tr>
            </a:tbl>
          </a:graphicData>
        </a:graphic>
      </p:graphicFrame>
      <p:sp>
        <p:nvSpPr>
          <p:cNvPr id="5" name="CuadroTexto 4"/>
          <p:cNvSpPr txBox="1"/>
          <p:nvPr/>
        </p:nvSpPr>
        <p:spPr>
          <a:xfrm>
            <a:off x="4211960" y="4977039"/>
            <a:ext cx="1080120" cy="523220"/>
          </a:xfrm>
          <a:prstGeom prst="rect">
            <a:avLst/>
          </a:prstGeom>
          <a:noFill/>
        </p:spPr>
        <p:txBody>
          <a:bodyPr wrap="square" rtlCol="0">
            <a:spAutoFit/>
          </a:bodyPr>
          <a:lstStyle/>
          <a:p>
            <a:r>
              <a:rPr lang="es-MX" sz="2800" dirty="0" smtClean="0"/>
              <a:t>100%</a:t>
            </a:r>
            <a:endParaRPr lang="es-MX" sz="2800" dirty="0"/>
          </a:p>
        </p:txBody>
      </p:sp>
      <p:sp>
        <p:nvSpPr>
          <p:cNvPr id="10" name="CuadroTexto 9"/>
          <p:cNvSpPr txBox="1"/>
          <p:nvPr/>
        </p:nvSpPr>
        <p:spPr>
          <a:xfrm>
            <a:off x="7006319" y="5017879"/>
            <a:ext cx="1369503" cy="523220"/>
          </a:xfrm>
          <a:prstGeom prst="rect">
            <a:avLst/>
          </a:prstGeom>
          <a:noFill/>
        </p:spPr>
        <p:txBody>
          <a:bodyPr wrap="square" rtlCol="0">
            <a:spAutoFit/>
          </a:bodyPr>
          <a:lstStyle/>
          <a:p>
            <a:r>
              <a:rPr lang="es-MX" sz="2800" dirty="0" smtClean="0"/>
              <a:t>100%</a:t>
            </a:r>
            <a:endParaRPr lang="es-MX" sz="2800" dirty="0"/>
          </a:p>
        </p:txBody>
      </p:sp>
    </p:spTree>
    <p:extLst>
      <p:ext uri="{BB962C8B-B14F-4D97-AF65-F5344CB8AC3E}">
        <p14:creationId xmlns:p14="http://schemas.microsoft.com/office/powerpoint/2010/main" val="843729154"/>
      </p:ext>
    </p:extLst>
  </p:cSld>
  <p:clrMapOvr>
    <a:masterClrMapping/>
  </p:clrMapOvr>
  <p:transition spd="slow">
    <p:cover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188640"/>
            <a:ext cx="8062664" cy="6120679"/>
          </a:xfrm>
          <a:solidFill>
            <a:schemeClr val="accent1">
              <a:lumMod val="40000"/>
              <a:lumOff val="60000"/>
            </a:schemeClr>
          </a:solidFill>
        </p:spPr>
        <p:txBody>
          <a:bodyPr>
            <a:normAutofit/>
          </a:bodyPr>
          <a:lstStyle/>
          <a:p>
            <a:r>
              <a:rPr lang="es-MX" sz="3200" dirty="0" smtClean="0"/>
              <a:t>Observaciones: en el primer bimestre el examen de </a:t>
            </a:r>
            <a:r>
              <a:rPr lang="es-MX" sz="3200" dirty="0" err="1" smtClean="0"/>
              <a:t>diagnòstico</a:t>
            </a:r>
            <a:r>
              <a:rPr lang="es-MX" sz="3200" dirty="0" smtClean="0"/>
              <a:t> tiene un valor de 20% y 30% el institucional. 30% trabajos escritos, 10% el portafolio y 10% de participación y </a:t>
            </a:r>
            <a:r>
              <a:rPr lang="es-MX" sz="3200" dirty="0" err="1" smtClean="0"/>
              <a:t>exposiciòn</a:t>
            </a:r>
            <a:r>
              <a:rPr lang="es-MX" sz="3200" dirty="0" smtClean="0"/>
              <a:t>. En el 2º y 3º bimestre el examen, tiene un </a:t>
            </a:r>
            <a:r>
              <a:rPr lang="es-MX" sz="3200" smtClean="0"/>
              <a:t>valor del </a:t>
            </a:r>
            <a:r>
              <a:rPr lang="es-MX" sz="3200" dirty="0" smtClean="0"/>
              <a:t>40% el </a:t>
            </a:r>
            <a:r>
              <a:rPr lang="es-MX" sz="3200" smtClean="0"/>
              <a:t>examen institucional </a:t>
            </a:r>
            <a:r>
              <a:rPr lang="es-MX" sz="3200" dirty="0" smtClean="0"/>
              <a:t>. Programa de lectura se agrega a trabajos escritos con su calificación correspondiente</a:t>
            </a:r>
            <a:endParaRPr lang="es-MX" sz="3200" dirty="0"/>
          </a:p>
        </p:txBody>
      </p:sp>
      <p:pic>
        <p:nvPicPr>
          <p:cNvPr id="4" name="Picture 1" descr="logo chi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0226" y="6283671"/>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a:stretch>
            <a:fillRect/>
          </a:stretch>
        </p:blipFill>
        <p:spPr>
          <a:xfrm>
            <a:off x="323528" y="6317703"/>
            <a:ext cx="2627604" cy="396274"/>
          </a:xfrm>
          <a:prstGeom prst="rect">
            <a:avLst/>
          </a:prstGeom>
        </p:spPr>
      </p:pic>
    </p:spTree>
    <p:extLst>
      <p:ext uri="{BB962C8B-B14F-4D97-AF65-F5344CB8AC3E}">
        <p14:creationId xmlns:p14="http://schemas.microsoft.com/office/powerpoint/2010/main" val="2976584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88331" y="263352"/>
            <a:ext cx="7367338" cy="584775"/>
          </a:xfrm>
          <a:prstGeom prst="rect">
            <a:avLst/>
          </a:prstGeom>
          <a:ln>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none">
            <a:spAutoFit/>
          </a:bodyPr>
          <a:lstStyle/>
          <a:p>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rPr>
              <a:t>EVALUACIONES INSTITUCIONALES</a:t>
            </a:r>
            <a:endParaRPr lang="es-MX"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787017790"/>
              </p:ext>
            </p:extLst>
          </p:nvPr>
        </p:nvGraphicFramePr>
        <p:xfrm>
          <a:off x="251520" y="1124744"/>
          <a:ext cx="8568952" cy="2346960"/>
        </p:xfrm>
        <a:graphic>
          <a:graphicData uri="http://schemas.openxmlformats.org/drawingml/2006/table">
            <a:tbl>
              <a:tblPr firstRow="1" firstCol="1" bandRow="1">
                <a:tableStyleId>{8FD4443E-F989-4FC4-A0C8-D5A2AF1F390B}</a:tableStyleId>
              </a:tblPr>
              <a:tblGrid>
                <a:gridCol w="5688632"/>
                <a:gridCol w="2880320"/>
              </a:tblGrid>
              <a:tr h="0">
                <a:tc>
                  <a:txBody>
                    <a:bodyPr/>
                    <a:lstStyle/>
                    <a:p>
                      <a:pPr marL="342900" indent="-342900" algn="l">
                        <a:lnSpc>
                          <a:spcPct val="100000"/>
                        </a:lnSpc>
                        <a:spcBef>
                          <a:spcPts val="0"/>
                        </a:spcBef>
                        <a:spcAft>
                          <a:spcPts val="0"/>
                        </a:spcAft>
                        <a:buClrTx/>
                        <a:buSzPct val="130000"/>
                        <a:buFont typeface="Wingdings" pitchFamily="2" charset="2"/>
                        <a:buChar char=""/>
                      </a:pPr>
                      <a:r>
                        <a:rPr lang="es-ES" sz="2200" spc="100" dirty="0" smtClean="0">
                          <a:effectLst/>
                        </a:rPr>
                        <a:t>Diagnostico</a:t>
                      </a:r>
                      <a:endParaRPr lang="es-MX" sz="2200" spc="100" dirty="0">
                        <a:effectLst/>
                        <a:latin typeface="Calibri"/>
                        <a:ea typeface="Times New Roman"/>
                        <a:cs typeface="Times New Roman"/>
                      </a:endParaRPr>
                    </a:p>
                  </a:txBody>
                  <a:tcPr marL="68580" marR="68580" marT="0" marB="0"/>
                </a:tc>
                <a:tc>
                  <a:txBody>
                    <a:bodyPr/>
                    <a:lstStyle/>
                    <a:p>
                      <a:pPr indent="0" algn="just">
                        <a:lnSpc>
                          <a:spcPct val="100000"/>
                        </a:lnSpc>
                        <a:spcBef>
                          <a:spcPts val="0"/>
                        </a:spcBef>
                        <a:spcAft>
                          <a:spcPts val="0"/>
                        </a:spcAft>
                      </a:pPr>
                      <a:r>
                        <a:rPr lang="es-ES" sz="2200" spc="100" dirty="0" smtClean="0">
                          <a:effectLst/>
                        </a:rPr>
                        <a:t>5 y 6 de febrero.</a:t>
                      </a:r>
                      <a:endParaRPr lang="es-MX" sz="2200" b="1" spc="100" dirty="0">
                        <a:effectLst/>
                        <a:latin typeface="Calibri"/>
                        <a:ea typeface="Times New Roman"/>
                        <a:cs typeface="Times New Roman"/>
                      </a:endParaRPr>
                    </a:p>
                  </a:txBody>
                  <a:tcPr marL="68580" marR="68580" marT="0" marB="0"/>
                </a:tc>
              </a:tr>
              <a:tr h="0">
                <a:tc>
                  <a:txBody>
                    <a:bodyPr/>
                    <a:lstStyle/>
                    <a:p>
                      <a:pPr marL="342900" indent="-342900" algn="l">
                        <a:lnSpc>
                          <a:spcPct val="100000"/>
                        </a:lnSpc>
                        <a:spcBef>
                          <a:spcPts val="0"/>
                        </a:spcBef>
                        <a:spcAft>
                          <a:spcPts val="0"/>
                        </a:spcAft>
                        <a:buClrTx/>
                        <a:buSzPct val="130000"/>
                        <a:buFont typeface="Wingdings" pitchFamily="2" charset="2"/>
                        <a:buChar char=""/>
                      </a:pPr>
                      <a:r>
                        <a:rPr lang="es-MX" sz="2200" spc="100" dirty="0">
                          <a:effectLst/>
                        </a:rPr>
                        <a:t>Primer </a:t>
                      </a:r>
                      <a:r>
                        <a:rPr lang="es-MX" sz="2200" spc="100" dirty="0" smtClean="0">
                          <a:effectLst/>
                        </a:rPr>
                        <a:t>bimestre </a:t>
                      </a:r>
                      <a:endParaRPr lang="es-MX" sz="2200" spc="100" dirty="0">
                        <a:effectLst/>
                        <a:latin typeface="Calibri"/>
                        <a:ea typeface="Times New Roman"/>
                        <a:cs typeface="Times New Roman"/>
                      </a:endParaRPr>
                    </a:p>
                  </a:txBody>
                  <a:tcPr marL="68580" marR="68580" marT="0" marB="0"/>
                </a:tc>
                <a:tc>
                  <a:txBody>
                    <a:bodyPr/>
                    <a:lstStyle/>
                    <a:p>
                      <a:pPr indent="0" algn="just">
                        <a:lnSpc>
                          <a:spcPct val="100000"/>
                        </a:lnSpc>
                        <a:spcBef>
                          <a:spcPts val="0"/>
                        </a:spcBef>
                        <a:spcAft>
                          <a:spcPts val="0"/>
                        </a:spcAft>
                      </a:pPr>
                      <a:r>
                        <a:rPr lang="es-MX" sz="2200" b="1" spc="100" dirty="0" smtClean="0">
                          <a:effectLst/>
                        </a:rPr>
                        <a:t>9 al 13 de marzo.</a:t>
                      </a:r>
                      <a:endParaRPr lang="es-MX" sz="2200" b="1" spc="100" dirty="0">
                        <a:effectLst/>
                        <a:latin typeface="Calibri"/>
                        <a:ea typeface="Times New Roman"/>
                        <a:cs typeface="Times New Roman"/>
                      </a:endParaRPr>
                    </a:p>
                  </a:txBody>
                  <a:tcPr marL="68580" marR="68580" marT="0" marB="0"/>
                </a:tc>
              </a:tr>
              <a:tr h="0">
                <a:tc>
                  <a:txBody>
                    <a:bodyPr/>
                    <a:lstStyle/>
                    <a:p>
                      <a:pPr marL="342900" indent="-342900" algn="l">
                        <a:lnSpc>
                          <a:spcPct val="100000"/>
                        </a:lnSpc>
                        <a:spcBef>
                          <a:spcPts val="0"/>
                        </a:spcBef>
                        <a:spcAft>
                          <a:spcPts val="0"/>
                        </a:spcAft>
                        <a:buClrTx/>
                        <a:buSzPct val="130000"/>
                        <a:buFont typeface="Wingdings" pitchFamily="2" charset="2"/>
                        <a:buChar char=""/>
                      </a:pPr>
                      <a:r>
                        <a:rPr lang="es-MX" sz="2200" spc="100" dirty="0">
                          <a:effectLst/>
                        </a:rPr>
                        <a:t>Entrega de </a:t>
                      </a:r>
                      <a:r>
                        <a:rPr lang="es-MX" sz="2200" spc="100" dirty="0" smtClean="0">
                          <a:effectLst/>
                        </a:rPr>
                        <a:t>resultados primer bimestre</a:t>
                      </a:r>
                    </a:p>
                  </a:txBody>
                  <a:tcPr marL="68580" marR="68580" marT="0" marB="0"/>
                </a:tc>
                <a:tc>
                  <a:txBody>
                    <a:bodyPr/>
                    <a:lstStyle/>
                    <a:p>
                      <a:pPr indent="0" algn="just">
                        <a:lnSpc>
                          <a:spcPct val="100000"/>
                        </a:lnSpc>
                        <a:spcBef>
                          <a:spcPts val="0"/>
                        </a:spcBef>
                        <a:spcAft>
                          <a:spcPts val="0"/>
                        </a:spcAft>
                      </a:pPr>
                      <a:r>
                        <a:rPr lang="es-MX" sz="2200" b="1" spc="100" dirty="0" smtClean="0">
                          <a:solidFill>
                            <a:schemeClr val="tx1"/>
                          </a:solidFill>
                          <a:effectLst/>
                        </a:rPr>
                        <a:t>18</a:t>
                      </a:r>
                      <a:r>
                        <a:rPr lang="es-MX" sz="2200" b="1" spc="100" baseline="0" dirty="0" smtClean="0">
                          <a:solidFill>
                            <a:schemeClr val="tx1"/>
                          </a:solidFill>
                          <a:effectLst/>
                        </a:rPr>
                        <a:t> al 20 de marzo.</a:t>
                      </a:r>
                      <a:endParaRPr lang="es-MX" sz="2200" b="1" spc="100" dirty="0">
                        <a:solidFill>
                          <a:schemeClr val="tx1"/>
                        </a:solidFill>
                        <a:effectLst/>
                        <a:latin typeface="Calibri"/>
                        <a:ea typeface="Times New Roman"/>
                        <a:cs typeface="Times New Roman"/>
                      </a:endParaRPr>
                    </a:p>
                  </a:txBody>
                  <a:tcPr marL="68580" marR="68580" marT="0" marB="0"/>
                </a:tc>
              </a:tr>
              <a:tr h="0">
                <a:tc>
                  <a:txBody>
                    <a:bodyPr/>
                    <a:lstStyle/>
                    <a:p>
                      <a:pPr marL="342900" indent="-342900" algn="l">
                        <a:lnSpc>
                          <a:spcPct val="100000"/>
                        </a:lnSpc>
                        <a:spcBef>
                          <a:spcPts val="0"/>
                        </a:spcBef>
                        <a:spcAft>
                          <a:spcPts val="0"/>
                        </a:spcAft>
                        <a:buClrTx/>
                        <a:buSzPct val="130000"/>
                        <a:buFont typeface="Wingdings" pitchFamily="2" charset="2"/>
                        <a:buChar char=""/>
                      </a:pPr>
                      <a:r>
                        <a:rPr lang="es-MX" sz="2200" spc="100" dirty="0">
                          <a:effectLst/>
                        </a:rPr>
                        <a:t>Segundo </a:t>
                      </a:r>
                      <a:r>
                        <a:rPr lang="es-MX" sz="2200" spc="100" dirty="0" smtClean="0">
                          <a:effectLst/>
                        </a:rPr>
                        <a:t>bimestre</a:t>
                      </a:r>
                      <a:endParaRPr lang="es-MX" sz="2200" spc="100" dirty="0">
                        <a:effectLst/>
                        <a:latin typeface="Calibri"/>
                        <a:ea typeface="Times New Roman"/>
                        <a:cs typeface="Times New Roman"/>
                      </a:endParaRPr>
                    </a:p>
                  </a:txBody>
                  <a:tcPr marL="68580" marR="68580" marT="0" marB="0"/>
                </a:tc>
                <a:tc>
                  <a:txBody>
                    <a:bodyPr/>
                    <a:lstStyle/>
                    <a:p>
                      <a:pPr indent="0" algn="just">
                        <a:lnSpc>
                          <a:spcPct val="100000"/>
                        </a:lnSpc>
                        <a:spcBef>
                          <a:spcPts val="0"/>
                        </a:spcBef>
                        <a:spcAft>
                          <a:spcPts val="0"/>
                        </a:spcAft>
                      </a:pPr>
                      <a:r>
                        <a:rPr lang="es-MX" sz="2200" b="1" spc="100" dirty="0" smtClean="0">
                          <a:effectLst/>
                        </a:rPr>
                        <a:t>6 al 8</a:t>
                      </a:r>
                      <a:r>
                        <a:rPr lang="es-MX" sz="2200" b="1" spc="100" baseline="0" dirty="0" smtClean="0">
                          <a:effectLst/>
                        </a:rPr>
                        <a:t> de mayo.</a:t>
                      </a:r>
                      <a:endParaRPr lang="es-MX" sz="2200" b="1" spc="100" dirty="0">
                        <a:effectLst/>
                        <a:latin typeface="Calibri"/>
                        <a:ea typeface="Times New Roman"/>
                        <a:cs typeface="Times New Roman"/>
                      </a:endParaRPr>
                    </a:p>
                  </a:txBody>
                  <a:tcPr marL="68580" marR="68580" marT="0" marB="0"/>
                </a:tc>
              </a:tr>
              <a:tr h="0">
                <a:tc>
                  <a:txBody>
                    <a:bodyPr/>
                    <a:lstStyle/>
                    <a:p>
                      <a:pPr marL="342900" indent="-342900" algn="l">
                        <a:lnSpc>
                          <a:spcPct val="100000"/>
                        </a:lnSpc>
                        <a:spcBef>
                          <a:spcPts val="0"/>
                        </a:spcBef>
                        <a:spcAft>
                          <a:spcPts val="0"/>
                        </a:spcAft>
                        <a:buClrTx/>
                        <a:buSzPct val="130000"/>
                        <a:buFont typeface="Wingdings" pitchFamily="2" charset="2"/>
                        <a:buChar char=""/>
                      </a:pPr>
                      <a:r>
                        <a:rPr lang="es-MX" sz="2200" spc="100" dirty="0" smtClean="0">
                          <a:effectLst/>
                        </a:rPr>
                        <a:t>Entrega de</a:t>
                      </a:r>
                      <a:r>
                        <a:rPr lang="es-MX" sz="2200" spc="100" baseline="0" dirty="0" smtClean="0">
                          <a:effectLst/>
                        </a:rPr>
                        <a:t> </a:t>
                      </a:r>
                      <a:r>
                        <a:rPr lang="es-MX" sz="2200" spc="100" dirty="0" smtClean="0">
                          <a:effectLst/>
                        </a:rPr>
                        <a:t>resultados del </a:t>
                      </a:r>
                      <a:r>
                        <a:rPr lang="es-MX" sz="2200" spc="100" dirty="0">
                          <a:effectLst/>
                        </a:rPr>
                        <a:t>segundo </a:t>
                      </a:r>
                      <a:r>
                        <a:rPr lang="es-MX" sz="2200" spc="100" dirty="0" smtClean="0">
                          <a:effectLst/>
                        </a:rPr>
                        <a:t>b</a:t>
                      </a:r>
                      <a:r>
                        <a:rPr lang="es-MX" sz="2200" spc="100" smtClean="0">
                          <a:effectLst/>
                        </a:rPr>
                        <a:t>im</a:t>
                      </a:r>
                      <a:r>
                        <a:rPr lang="es-MX" sz="2200" spc="100" dirty="0" smtClean="0">
                          <a:effectLst/>
                        </a:rPr>
                        <a:t>.</a:t>
                      </a:r>
                      <a:endParaRPr lang="es-MX" sz="2200" spc="100" dirty="0">
                        <a:effectLst/>
                        <a:latin typeface="Calibri"/>
                        <a:ea typeface="Times New Roman"/>
                        <a:cs typeface="Times New Roman"/>
                      </a:endParaRPr>
                    </a:p>
                  </a:txBody>
                  <a:tcPr marL="68580" marR="68580" marT="0" marB="0"/>
                </a:tc>
                <a:tc>
                  <a:txBody>
                    <a:bodyPr/>
                    <a:lstStyle/>
                    <a:p>
                      <a:pPr indent="0" algn="just">
                        <a:lnSpc>
                          <a:spcPct val="100000"/>
                        </a:lnSpc>
                        <a:spcBef>
                          <a:spcPts val="0"/>
                        </a:spcBef>
                        <a:spcAft>
                          <a:spcPts val="0"/>
                        </a:spcAft>
                      </a:pPr>
                      <a:r>
                        <a:rPr lang="es-MX" sz="2200" b="1" spc="100" dirty="0" smtClean="0">
                          <a:solidFill>
                            <a:schemeClr val="tx1"/>
                          </a:solidFill>
                          <a:effectLst/>
                        </a:rPr>
                        <a:t>20 al 22 de mayo</a:t>
                      </a:r>
                      <a:endParaRPr lang="es-MX" sz="2200" b="1" spc="100" dirty="0">
                        <a:solidFill>
                          <a:schemeClr val="tx1"/>
                        </a:solidFill>
                        <a:effectLst/>
                        <a:latin typeface="Calibri"/>
                        <a:ea typeface="Times New Roman"/>
                        <a:cs typeface="Times New Roman"/>
                      </a:endParaRPr>
                    </a:p>
                  </a:txBody>
                  <a:tcPr marL="68580" marR="68580" marT="0" marB="0"/>
                </a:tc>
              </a:tr>
              <a:tr h="0">
                <a:tc>
                  <a:txBody>
                    <a:bodyPr/>
                    <a:lstStyle/>
                    <a:p>
                      <a:pPr marL="342900" indent="-342900" algn="l">
                        <a:lnSpc>
                          <a:spcPct val="100000"/>
                        </a:lnSpc>
                        <a:spcBef>
                          <a:spcPts val="0"/>
                        </a:spcBef>
                        <a:spcAft>
                          <a:spcPts val="0"/>
                        </a:spcAft>
                        <a:buClrTx/>
                        <a:buSzPct val="130000"/>
                        <a:buFont typeface="Wingdings" pitchFamily="2" charset="2"/>
                        <a:buChar char=""/>
                      </a:pPr>
                      <a:r>
                        <a:rPr lang="es-MX" sz="2200" spc="100" dirty="0" smtClean="0">
                          <a:effectLst/>
                        </a:rPr>
                        <a:t>Tercer bimestre</a:t>
                      </a:r>
                      <a:endParaRPr lang="es-MX" sz="2200" spc="100" dirty="0">
                        <a:effectLst/>
                        <a:latin typeface="Calibri"/>
                        <a:ea typeface="Times New Roman"/>
                        <a:cs typeface="Times New Roman"/>
                      </a:endParaRPr>
                    </a:p>
                  </a:txBody>
                  <a:tcPr marL="68580" marR="68580" marT="0" marB="0"/>
                </a:tc>
                <a:tc>
                  <a:txBody>
                    <a:bodyPr/>
                    <a:lstStyle/>
                    <a:p>
                      <a:pPr indent="0" algn="just">
                        <a:lnSpc>
                          <a:spcPct val="100000"/>
                        </a:lnSpc>
                        <a:spcBef>
                          <a:spcPts val="0"/>
                        </a:spcBef>
                        <a:spcAft>
                          <a:spcPts val="0"/>
                        </a:spcAft>
                      </a:pPr>
                      <a:r>
                        <a:rPr lang="es-MX" sz="2200" b="1" spc="100" dirty="0" smtClean="0">
                          <a:effectLst/>
                        </a:rPr>
                        <a:t>16 al 17 de junio.</a:t>
                      </a:r>
                      <a:endParaRPr lang="es-MX" sz="2200" b="1" spc="100" dirty="0">
                        <a:effectLst/>
                        <a:latin typeface="Calibri"/>
                        <a:ea typeface="Times New Roman"/>
                        <a:cs typeface="Times New Roman"/>
                      </a:endParaRPr>
                    </a:p>
                  </a:txBody>
                  <a:tcPr marL="68580" marR="68580" marT="0" marB="0"/>
                </a:tc>
              </a:tr>
              <a:tr h="0">
                <a:tc>
                  <a:txBody>
                    <a:bodyPr/>
                    <a:lstStyle/>
                    <a:p>
                      <a:pPr marL="342900" indent="-342900" algn="l">
                        <a:lnSpc>
                          <a:spcPct val="100000"/>
                        </a:lnSpc>
                        <a:spcBef>
                          <a:spcPts val="0"/>
                        </a:spcBef>
                        <a:spcAft>
                          <a:spcPts val="0"/>
                        </a:spcAft>
                        <a:buClrTx/>
                        <a:buSzPct val="130000"/>
                        <a:buFont typeface="Wingdings" pitchFamily="2" charset="2"/>
                        <a:buChar char=""/>
                      </a:pPr>
                      <a:r>
                        <a:rPr lang="es-MX" sz="2200" spc="100" dirty="0" smtClean="0">
                          <a:effectLst/>
                        </a:rPr>
                        <a:t>Entrega resultados del </a:t>
                      </a:r>
                      <a:r>
                        <a:rPr lang="es-MX" sz="2200" spc="100" dirty="0">
                          <a:effectLst/>
                        </a:rPr>
                        <a:t>tercer </a:t>
                      </a:r>
                      <a:r>
                        <a:rPr lang="es-MX" sz="2200" spc="100" dirty="0" smtClean="0">
                          <a:effectLst/>
                        </a:rPr>
                        <a:t>bimestre</a:t>
                      </a:r>
                      <a:endParaRPr lang="es-MX" sz="2200" spc="100" dirty="0">
                        <a:effectLst/>
                        <a:latin typeface="Calibri"/>
                        <a:ea typeface="Times New Roman"/>
                        <a:cs typeface="Times New Roman"/>
                      </a:endParaRPr>
                    </a:p>
                  </a:txBody>
                  <a:tcPr marL="68580" marR="68580" marT="0" marB="0"/>
                </a:tc>
                <a:tc>
                  <a:txBody>
                    <a:bodyPr/>
                    <a:lstStyle/>
                    <a:p>
                      <a:pPr indent="0" algn="just">
                        <a:lnSpc>
                          <a:spcPct val="100000"/>
                        </a:lnSpc>
                        <a:spcBef>
                          <a:spcPts val="0"/>
                        </a:spcBef>
                        <a:spcAft>
                          <a:spcPts val="0"/>
                        </a:spcAft>
                      </a:pPr>
                      <a:r>
                        <a:rPr lang="es-MX" sz="2200" b="1" spc="100" dirty="0" smtClean="0">
                          <a:solidFill>
                            <a:schemeClr val="tx1"/>
                          </a:solidFill>
                          <a:effectLst/>
                        </a:rPr>
                        <a:t>22 y 23 junio</a:t>
                      </a:r>
                      <a:r>
                        <a:rPr lang="es-MX" sz="2200" b="1" spc="100" baseline="0" dirty="0" smtClean="0">
                          <a:solidFill>
                            <a:schemeClr val="tx1"/>
                          </a:solidFill>
                          <a:effectLst/>
                        </a:rPr>
                        <a:t>.</a:t>
                      </a:r>
                      <a:endParaRPr lang="es-MX" sz="2200" b="1" spc="100" dirty="0">
                        <a:solidFill>
                          <a:schemeClr val="tx1"/>
                        </a:solidFill>
                        <a:effectLst/>
                        <a:latin typeface="Calibri"/>
                        <a:ea typeface="Times New Roman"/>
                        <a:cs typeface="Times New Roman"/>
                      </a:endParaRPr>
                    </a:p>
                  </a:txBody>
                  <a:tcPr marL="68580" marR="68580" marT="0" marB="0"/>
                </a:tc>
              </a:tr>
            </a:tbl>
          </a:graphicData>
        </a:graphic>
      </p:graphicFrame>
      <p:sp>
        <p:nvSpPr>
          <p:cNvPr id="7" name="6 Rectángulo"/>
          <p:cNvSpPr/>
          <p:nvPr/>
        </p:nvSpPr>
        <p:spPr>
          <a:xfrm>
            <a:off x="154540" y="3789040"/>
            <a:ext cx="8834919" cy="584775"/>
          </a:xfrm>
          <a:prstGeom prst="rect">
            <a:avLst/>
          </a:prstGeom>
          <a:ln>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none">
            <a:spAutoFit/>
          </a:bodyPr>
          <a:lstStyle/>
          <a:p>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rPr>
              <a:t>FECHAS DE PERÍODOS DE OBSERVACIÓN </a:t>
            </a:r>
            <a:endParaRPr lang="es-MX"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Rounded MT Bold"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3555405580"/>
              </p:ext>
            </p:extLst>
          </p:nvPr>
        </p:nvGraphicFramePr>
        <p:xfrm>
          <a:off x="279909" y="4653136"/>
          <a:ext cx="8568952" cy="1341120"/>
        </p:xfrm>
        <a:graphic>
          <a:graphicData uri="http://schemas.openxmlformats.org/drawingml/2006/table">
            <a:tbl>
              <a:tblPr firstRow="1" firstCol="1" bandRow="1">
                <a:tableStyleId>{327F97BB-C833-4FB7-BDE5-3F7075034690}</a:tableStyleId>
              </a:tblPr>
              <a:tblGrid>
                <a:gridCol w="5256584"/>
                <a:gridCol w="3312368"/>
              </a:tblGrid>
              <a:tr h="191264">
                <a:tc>
                  <a:txBody>
                    <a:bodyPr/>
                    <a:lstStyle/>
                    <a:p>
                      <a:pPr marL="342900" indent="-342900" algn="l">
                        <a:lnSpc>
                          <a:spcPct val="100000"/>
                        </a:lnSpc>
                        <a:spcBef>
                          <a:spcPts val="0"/>
                        </a:spcBef>
                        <a:spcAft>
                          <a:spcPts val="0"/>
                        </a:spcAft>
                        <a:buClrTx/>
                        <a:buSzPct val="130000"/>
                        <a:buFont typeface="Wingdings" pitchFamily="2" charset="2"/>
                        <a:buChar char=""/>
                      </a:pPr>
                      <a:r>
                        <a:rPr lang="es-MX" sz="2200" b="1" spc="100" dirty="0">
                          <a:solidFill>
                            <a:schemeClr val="tx1"/>
                          </a:solidFill>
                          <a:effectLst/>
                        </a:rPr>
                        <a:t>Primer </a:t>
                      </a:r>
                      <a:r>
                        <a:rPr lang="es-MX" sz="2200" b="1" spc="100" dirty="0" smtClean="0">
                          <a:solidFill>
                            <a:schemeClr val="tx1"/>
                          </a:solidFill>
                          <a:effectLst/>
                        </a:rPr>
                        <a:t>período</a:t>
                      </a:r>
                      <a:endParaRPr lang="es-MX" sz="2200" b="1" spc="100" dirty="0">
                        <a:solidFill>
                          <a:schemeClr val="tx1"/>
                        </a:solidFill>
                        <a:effectLst/>
                        <a:latin typeface="Calibri"/>
                        <a:ea typeface="Times New Roman"/>
                        <a:cs typeface="Times New Roman"/>
                      </a:endParaRPr>
                    </a:p>
                  </a:txBody>
                  <a:tcPr marL="68580" marR="68580" marT="0" marB="0"/>
                </a:tc>
                <a:tc>
                  <a:txBody>
                    <a:bodyPr/>
                    <a:lstStyle/>
                    <a:p>
                      <a:pPr indent="0" algn="just">
                        <a:lnSpc>
                          <a:spcPct val="100000"/>
                        </a:lnSpc>
                        <a:spcBef>
                          <a:spcPts val="0"/>
                        </a:spcBef>
                        <a:spcAft>
                          <a:spcPts val="0"/>
                        </a:spcAft>
                      </a:pPr>
                      <a:r>
                        <a:rPr lang="es-MX" sz="2200" b="1" spc="100" dirty="0">
                          <a:solidFill>
                            <a:schemeClr val="tx1"/>
                          </a:solidFill>
                          <a:effectLst/>
                        </a:rPr>
                        <a:t> </a:t>
                      </a:r>
                      <a:r>
                        <a:rPr lang="es-MX" sz="2200" b="1" spc="100" dirty="0" smtClean="0">
                          <a:solidFill>
                            <a:schemeClr val="tx1"/>
                          </a:solidFill>
                          <a:effectLst/>
                        </a:rPr>
                        <a:t>2, 3 y 4 de marzo.</a:t>
                      </a:r>
                      <a:endParaRPr lang="es-MX" sz="2200" b="1" spc="100" dirty="0">
                        <a:solidFill>
                          <a:schemeClr val="tx1"/>
                        </a:solidFill>
                        <a:effectLst/>
                        <a:latin typeface="Calibri"/>
                        <a:ea typeface="Times New Roman"/>
                        <a:cs typeface="Times New Roman"/>
                      </a:endParaRPr>
                    </a:p>
                  </a:txBody>
                  <a:tcPr marL="68580" marR="68580" marT="0" marB="0"/>
                </a:tc>
              </a:tr>
              <a:tr h="0">
                <a:tc>
                  <a:txBody>
                    <a:bodyPr/>
                    <a:lstStyle/>
                    <a:p>
                      <a:pPr marL="342900" indent="-342900" algn="l">
                        <a:lnSpc>
                          <a:spcPct val="100000"/>
                        </a:lnSpc>
                        <a:spcBef>
                          <a:spcPts val="0"/>
                        </a:spcBef>
                        <a:spcAft>
                          <a:spcPts val="0"/>
                        </a:spcAft>
                        <a:buClrTx/>
                        <a:buSzPct val="130000"/>
                        <a:buFont typeface="Wingdings" pitchFamily="2" charset="2"/>
                        <a:buChar char=""/>
                      </a:pPr>
                      <a:r>
                        <a:rPr lang="es-ES" sz="2200" b="1" spc="100" dirty="0" smtClean="0">
                          <a:solidFill>
                            <a:schemeClr val="tx1"/>
                          </a:solidFill>
                          <a:effectLst/>
                        </a:rPr>
                        <a:t>Segundo</a:t>
                      </a:r>
                      <a:r>
                        <a:rPr lang="es-ES" sz="2200" b="1" spc="100" baseline="0" dirty="0" smtClean="0">
                          <a:solidFill>
                            <a:schemeClr val="tx1"/>
                          </a:solidFill>
                          <a:effectLst/>
                        </a:rPr>
                        <a:t> período</a:t>
                      </a:r>
                      <a:endParaRPr lang="es-MX" sz="2200" b="1" spc="100" dirty="0" smtClean="0">
                        <a:solidFill>
                          <a:schemeClr val="tx1"/>
                        </a:solidFill>
                        <a:effectLst/>
                      </a:endParaRPr>
                    </a:p>
                  </a:txBody>
                  <a:tcPr marL="68580" marR="68580" marT="0" marB="0"/>
                </a:tc>
                <a:tc>
                  <a:txBody>
                    <a:bodyPr/>
                    <a:lstStyle/>
                    <a:p>
                      <a:pPr indent="0" algn="just">
                        <a:lnSpc>
                          <a:spcPct val="100000"/>
                        </a:lnSpc>
                        <a:spcBef>
                          <a:spcPts val="0"/>
                        </a:spcBef>
                        <a:spcAft>
                          <a:spcPts val="0"/>
                        </a:spcAft>
                      </a:pPr>
                      <a:r>
                        <a:rPr lang="es-MX" sz="2200" b="1" spc="100" dirty="0">
                          <a:solidFill>
                            <a:schemeClr val="tx1"/>
                          </a:solidFill>
                          <a:effectLst/>
                        </a:rPr>
                        <a:t> </a:t>
                      </a:r>
                      <a:r>
                        <a:rPr lang="es-MX" sz="2200" b="1" spc="100" dirty="0" smtClean="0">
                          <a:solidFill>
                            <a:schemeClr val="tx1"/>
                          </a:solidFill>
                          <a:effectLst/>
                        </a:rPr>
                        <a:t>27, 28 y 29 de abril.</a:t>
                      </a:r>
                      <a:endParaRPr lang="es-MX" sz="2200" b="1" spc="100" dirty="0">
                        <a:solidFill>
                          <a:schemeClr val="tx1"/>
                        </a:solidFill>
                        <a:effectLst/>
                        <a:latin typeface="Calibri"/>
                        <a:ea typeface="Times New Roman"/>
                        <a:cs typeface="Times New Roman"/>
                      </a:endParaRPr>
                    </a:p>
                  </a:txBody>
                  <a:tcPr marL="68580" marR="68580" marT="0" marB="0"/>
                </a:tc>
              </a:tr>
              <a:tr h="0">
                <a:tc>
                  <a:txBody>
                    <a:bodyPr/>
                    <a:lstStyle/>
                    <a:p>
                      <a:pPr marL="342900" indent="-342900" algn="l">
                        <a:lnSpc>
                          <a:spcPct val="100000"/>
                        </a:lnSpc>
                        <a:spcBef>
                          <a:spcPts val="0"/>
                        </a:spcBef>
                        <a:spcAft>
                          <a:spcPts val="0"/>
                        </a:spcAft>
                        <a:buClrTx/>
                        <a:buSzPct val="130000"/>
                        <a:buFont typeface="Wingdings" pitchFamily="2" charset="2"/>
                        <a:buChar char=""/>
                      </a:pPr>
                      <a:r>
                        <a:rPr lang="es-ES" sz="2200" b="1" spc="100" dirty="0" smtClean="0">
                          <a:solidFill>
                            <a:schemeClr val="tx1"/>
                          </a:solidFill>
                          <a:effectLst/>
                        </a:rPr>
                        <a:t>Tercer período</a:t>
                      </a:r>
                      <a:endParaRPr lang="es-MX" sz="2200" b="1" spc="100" dirty="0" smtClean="0">
                        <a:solidFill>
                          <a:schemeClr val="tx1"/>
                        </a:solidFill>
                        <a:effectLst/>
                      </a:endParaRPr>
                    </a:p>
                  </a:txBody>
                  <a:tcPr marL="68580" marR="68580" marT="0" marB="0"/>
                </a:tc>
                <a:tc>
                  <a:txBody>
                    <a:bodyPr/>
                    <a:lstStyle/>
                    <a:p>
                      <a:pPr indent="0" algn="just">
                        <a:lnSpc>
                          <a:spcPct val="100000"/>
                        </a:lnSpc>
                        <a:spcBef>
                          <a:spcPts val="0"/>
                        </a:spcBef>
                        <a:spcAft>
                          <a:spcPts val="0"/>
                        </a:spcAft>
                      </a:pPr>
                      <a:r>
                        <a:rPr lang="es-ES" sz="2200" b="1" spc="100" dirty="0" smtClean="0">
                          <a:solidFill>
                            <a:schemeClr val="tx1"/>
                          </a:solidFill>
                          <a:effectLst/>
                        </a:rPr>
                        <a:t> 2 </a:t>
                      </a:r>
                      <a:r>
                        <a:rPr lang="es-ES" sz="2200" b="1" spc="100" dirty="0" smtClean="0">
                          <a:solidFill>
                            <a:schemeClr val="tx1"/>
                          </a:solidFill>
                          <a:effectLst/>
                        </a:rPr>
                        <a:t>y3 obs.4y </a:t>
                      </a:r>
                      <a:r>
                        <a:rPr lang="es-ES" sz="2200" b="1" spc="100" dirty="0" smtClean="0">
                          <a:solidFill>
                            <a:schemeClr val="tx1"/>
                          </a:solidFill>
                          <a:effectLst/>
                        </a:rPr>
                        <a:t>5 de </a:t>
                      </a:r>
                      <a:r>
                        <a:rPr lang="es-ES" sz="2200" b="1" spc="100" dirty="0" smtClean="0">
                          <a:solidFill>
                            <a:schemeClr val="tx1"/>
                          </a:solidFill>
                          <a:effectLst/>
                        </a:rPr>
                        <a:t>junio</a:t>
                      </a:r>
                      <a:r>
                        <a:rPr lang="es-ES" sz="2200" b="1" spc="100" baseline="0" dirty="0" smtClean="0">
                          <a:solidFill>
                            <a:schemeClr val="tx1"/>
                          </a:solidFill>
                          <a:effectLst/>
                        </a:rPr>
                        <a:t> </a:t>
                      </a:r>
                      <a:r>
                        <a:rPr lang="es-ES" sz="2200" b="1" spc="100" baseline="0" dirty="0" err="1" smtClean="0">
                          <a:solidFill>
                            <a:schemeClr val="tx1"/>
                          </a:solidFill>
                          <a:effectLst/>
                        </a:rPr>
                        <a:t>pràctica</a:t>
                      </a:r>
                      <a:r>
                        <a:rPr lang="es-ES" sz="2200" b="1" spc="100" baseline="0" dirty="0" smtClean="0">
                          <a:solidFill>
                            <a:schemeClr val="tx1"/>
                          </a:solidFill>
                          <a:effectLst/>
                        </a:rPr>
                        <a:t>.</a:t>
                      </a:r>
                      <a:endParaRPr lang="es-MX" sz="2200" b="1" spc="100" dirty="0">
                        <a:solidFill>
                          <a:schemeClr val="tx1"/>
                        </a:solidFill>
                        <a:effectLst/>
                        <a:latin typeface="Calibri"/>
                        <a:ea typeface="Times New Roman"/>
                        <a:cs typeface="Times New Roman"/>
                      </a:endParaRPr>
                    </a:p>
                  </a:txBody>
                  <a:tcPr marL="68580" marR="68580" marT="0" marB="0"/>
                </a:tc>
              </a:tr>
            </a:tbl>
          </a:graphicData>
        </a:graphic>
      </p:graphicFrame>
      <p:sp>
        <p:nvSpPr>
          <p:cNvPr id="6" name="Subtítulo 2"/>
          <p:cNvSpPr txBox="1">
            <a:spLocks/>
          </p:cNvSpPr>
          <p:nvPr/>
        </p:nvSpPr>
        <p:spPr>
          <a:xfrm>
            <a:off x="49399" y="6021288"/>
            <a:ext cx="8940060" cy="666675"/>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ES" sz="2000" b="1" dirty="0" smtClean="0">
              <a:latin typeface="Arial"/>
              <a:cs typeface="Arial"/>
            </a:endParaRPr>
          </a:p>
          <a:p>
            <a:pPr marL="0" indent="0">
              <a:buNone/>
            </a:pPr>
            <a:r>
              <a:rPr lang="es-ES" sz="1800" b="1" dirty="0" smtClean="0">
                <a:latin typeface="Arial Narrow" pitchFamily="34" charset="0"/>
                <a:cs typeface="Arial"/>
              </a:rPr>
              <a:t>ENEP-F-ST-19                                                              </a:t>
            </a:r>
          </a:p>
          <a:p>
            <a:pPr marL="0" indent="0">
              <a:buNone/>
            </a:pPr>
            <a:r>
              <a:rPr lang="es-ES" sz="1800" b="1" dirty="0" smtClean="0">
                <a:latin typeface="Arial Narrow" pitchFamily="34" charset="0"/>
                <a:cs typeface="Arial"/>
              </a:rPr>
              <a:t>V01/122012                  </a:t>
            </a:r>
          </a:p>
        </p:txBody>
      </p:sp>
      <p:pic>
        <p:nvPicPr>
          <p:cNvPr id="8" name="Picture 1" descr="logo chi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0226" y="6091215"/>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147958"/>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3503" y="1175463"/>
            <a:ext cx="8748972" cy="5635027"/>
          </a:xfrm>
        </p:spPr>
        <p:txBody>
          <a:bodyPr>
            <a:normAutofit fontScale="32500" lnSpcReduction="20000"/>
          </a:bodyPr>
          <a:lstStyle/>
          <a:p>
            <a:pPr marL="447675" indent="-447675" algn="just">
              <a:spcBef>
                <a:spcPts val="0"/>
              </a:spcBef>
              <a:spcAft>
                <a:spcPts val="1200"/>
              </a:spcAft>
              <a:buClr>
                <a:srgbClr val="C00000"/>
              </a:buClr>
              <a:buFont typeface="Wingdings" pitchFamily="2" charset="2"/>
              <a:buChar char="v"/>
              <a:defRPr/>
            </a:pPr>
            <a:r>
              <a:rPr lang="es-ES" sz="6800" spc="200" dirty="0">
                <a:latin typeface="Calibri" pitchFamily="34" charset="0"/>
                <a:cs typeface="Calibri" pitchFamily="34" charset="0"/>
              </a:rPr>
              <a:t>Llegar </a:t>
            </a:r>
            <a:r>
              <a:rPr lang="es-ES" sz="6800" spc="200" dirty="0" smtClean="0">
                <a:latin typeface="Calibri" pitchFamily="34" charset="0"/>
                <a:cs typeface="Calibri" pitchFamily="34" charset="0"/>
              </a:rPr>
              <a:t>puntualmente, </a:t>
            </a:r>
            <a:r>
              <a:rPr lang="es-ES" sz="6800" spc="200" dirty="0">
                <a:latin typeface="Calibri" pitchFamily="34" charset="0"/>
                <a:cs typeface="Calibri" pitchFamily="34" charset="0"/>
              </a:rPr>
              <a:t>la puerta se cerrará y no se dejará entrar al </a:t>
            </a:r>
            <a:r>
              <a:rPr lang="es-ES" sz="6800" spc="200" dirty="0" smtClean="0">
                <a:latin typeface="Calibri" pitchFamily="34" charset="0"/>
                <a:cs typeface="Calibri" pitchFamily="34" charset="0"/>
              </a:rPr>
              <a:t>salón después del timbre.</a:t>
            </a:r>
            <a:endParaRPr lang="es-ES" sz="6800" spc="200" dirty="0">
              <a:latin typeface="Calibri" pitchFamily="34" charset="0"/>
              <a:cs typeface="Calibri" pitchFamily="34" charset="0"/>
            </a:endParaRPr>
          </a:p>
          <a:p>
            <a:pPr marL="447675" indent="-447675" algn="just">
              <a:spcBef>
                <a:spcPts val="0"/>
              </a:spcBef>
              <a:spcAft>
                <a:spcPts val="1200"/>
              </a:spcAft>
              <a:buClr>
                <a:srgbClr val="C00000"/>
              </a:buClr>
              <a:buFont typeface="Wingdings" pitchFamily="2" charset="2"/>
              <a:buChar char="v"/>
              <a:defRPr/>
            </a:pPr>
            <a:r>
              <a:rPr lang="es-ES" sz="6800" spc="200" dirty="0">
                <a:latin typeface="Calibri" pitchFamily="34" charset="0"/>
                <a:cs typeface="Calibri" pitchFamily="34" charset="0"/>
              </a:rPr>
              <a:t>Traer  en cada clase de la asignatura los materiales  solicitados (cuaderno de la asignatura, lecturas, programación etc.), de lo contrario se solicitará que abandone el salón y se aplicarán las faltas correspondientes. </a:t>
            </a:r>
          </a:p>
          <a:p>
            <a:pPr marL="447675" indent="-447675" algn="just">
              <a:spcBef>
                <a:spcPts val="0"/>
              </a:spcBef>
              <a:spcAft>
                <a:spcPts val="1200"/>
              </a:spcAft>
              <a:buClr>
                <a:srgbClr val="C00000"/>
              </a:buClr>
              <a:buFont typeface="Wingdings" pitchFamily="2" charset="2"/>
              <a:buChar char="v"/>
              <a:defRPr/>
            </a:pPr>
            <a:r>
              <a:rPr lang="es-ES" sz="6800" spc="200" dirty="0">
                <a:latin typeface="Calibri" pitchFamily="34" charset="0"/>
                <a:cs typeface="Calibri" pitchFamily="34" charset="0"/>
              </a:rPr>
              <a:t>Evitar salir del salón durante las horas clase.</a:t>
            </a:r>
          </a:p>
          <a:p>
            <a:pPr marL="447675" indent="-447675" algn="just">
              <a:spcBef>
                <a:spcPts val="0"/>
              </a:spcBef>
              <a:spcAft>
                <a:spcPts val="1200"/>
              </a:spcAft>
              <a:buClr>
                <a:srgbClr val="C00000"/>
              </a:buClr>
              <a:buFont typeface="Wingdings" pitchFamily="2" charset="2"/>
              <a:buChar char="v"/>
              <a:defRPr/>
            </a:pPr>
            <a:r>
              <a:rPr lang="es-ES" sz="6800" spc="200" dirty="0">
                <a:latin typeface="Calibri" pitchFamily="34" charset="0"/>
                <a:cs typeface="Calibri" pitchFamily="34" charset="0"/>
              </a:rPr>
              <a:t>No usar  celular y </a:t>
            </a:r>
            <a:r>
              <a:rPr lang="es-ES" sz="6800" spc="200" dirty="0" smtClean="0">
                <a:latin typeface="Calibri" pitchFamily="34" charset="0"/>
                <a:cs typeface="Calibri" pitchFamily="34" charset="0"/>
              </a:rPr>
              <a:t>PC </a:t>
            </a:r>
            <a:r>
              <a:rPr lang="es-ES" sz="6800" spc="200" dirty="0">
                <a:latin typeface="Calibri" pitchFamily="34" charset="0"/>
                <a:cs typeface="Calibri" pitchFamily="34" charset="0"/>
              </a:rPr>
              <a:t>(la </a:t>
            </a:r>
            <a:r>
              <a:rPr lang="es-ES" sz="6800" spc="200" dirty="0" smtClean="0">
                <a:latin typeface="Calibri" pitchFamily="34" charset="0"/>
                <a:cs typeface="Calibri" pitchFamily="34" charset="0"/>
              </a:rPr>
              <a:t>PC </a:t>
            </a:r>
            <a:r>
              <a:rPr lang="es-ES" sz="6800" spc="200" dirty="0">
                <a:latin typeface="Calibri" pitchFamily="34" charset="0"/>
                <a:cs typeface="Calibri" pitchFamily="34" charset="0"/>
              </a:rPr>
              <a:t>solo cuando sea solicitada)</a:t>
            </a:r>
          </a:p>
          <a:p>
            <a:pPr marL="447675" indent="-447675" algn="just">
              <a:spcBef>
                <a:spcPts val="0"/>
              </a:spcBef>
              <a:spcAft>
                <a:spcPts val="1200"/>
              </a:spcAft>
              <a:buClr>
                <a:srgbClr val="C00000"/>
              </a:buClr>
              <a:buFont typeface="Wingdings" pitchFamily="2" charset="2"/>
              <a:buChar char="v"/>
              <a:defRPr/>
            </a:pPr>
            <a:r>
              <a:rPr lang="es-ES" sz="6800" spc="200" dirty="0">
                <a:latin typeface="Calibri" pitchFamily="34" charset="0"/>
                <a:cs typeface="Calibri" pitchFamily="34" charset="0"/>
              </a:rPr>
              <a:t>Entregar en tiempo y forma trabajos y tareas, no se aceptan trabajos fuera de tiempo, sólo si están justificadas las faltas</a:t>
            </a:r>
            <a:r>
              <a:rPr lang="es-ES" sz="6800" spc="200" dirty="0" smtClean="0">
                <a:latin typeface="Calibri" pitchFamily="34" charset="0"/>
                <a:cs typeface="Calibri" pitchFamily="34" charset="0"/>
              </a:rPr>
              <a:t>. La presentación de las exposiciones deben ser con calidad y claridad y en la fecha prevista  </a:t>
            </a:r>
          </a:p>
          <a:p>
            <a:pPr marL="447675" indent="-447675" algn="just">
              <a:spcBef>
                <a:spcPts val="0"/>
              </a:spcBef>
              <a:spcAft>
                <a:spcPts val="1200"/>
              </a:spcAft>
              <a:buClr>
                <a:srgbClr val="C00000"/>
              </a:buClr>
              <a:buFont typeface="Wingdings" pitchFamily="2" charset="2"/>
              <a:buChar char="v"/>
              <a:defRPr/>
            </a:pPr>
            <a:r>
              <a:rPr lang="es-MX" sz="6800" spc="200" dirty="0" smtClean="0">
                <a:latin typeface="Calibri" pitchFamily="34" charset="0"/>
                <a:cs typeface="Calibri" pitchFamily="34" charset="0"/>
              </a:rPr>
              <a:t>El uso de celulares queda cancelado, se recuerda que si se retira el teléfono será entregado al departamento de prefectura para la sanción correspondiente.</a:t>
            </a:r>
          </a:p>
          <a:p>
            <a:pPr marL="447675" indent="-447675" algn="just">
              <a:defRPr/>
            </a:pPr>
            <a:endParaRPr lang="es-MX" sz="2800" dirty="0" smtClean="0"/>
          </a:p>
          <a:p>
            <a:pPr marL="447675" indent="-447675" algn="just">
              <a:defRPr/>
            </a:pPr>
            <a:endParaRPr lang="es-ES" dirty="0"/>
          </a:p>
          <a:p>
            <a:endParaRPr lang="es-MX" dirty="0"/>
          </a:p>
        </p:txBody>
      </p:sp>
      <p:sp>
        <p:nvSpPr>
          <p:cNvPr id="4" name="3 Rectángulo"/>
          <p:cNvSpPr/>
          <p:nvPr/>
        </p:nvSpPr>
        <p:spPr>
          <a:xfrm>
            <a:off x="892279" y="1440"/>
            <a:ext cx="7391767" cy="923330"/>
          </a:xfrm>
          <a:prstGeom prst="rect">
            <a:avLst/>
          </a:prstGeom>
          <a:noFill/>
        </p:spPr>
        <p:txBody>
          <a:bodyPr wrap="none" lIns="91440" tIns="45720" rIns="91440" bIns="45720">
            <a:spAutoFit/>
          </a:bodyPr>
          <a:lstStyle/>
          <a:p>
            <a:pPr algn="ctr"/>
            <a:r>
              <a:rPr lang="es-MX"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Reglamento de la clase</a:t>
            </a:r>
            <a:endParaRPr lang="es-MX"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Subtítulo 2"/>
          <p:cNvSpPr txBox="1">
            <a:spLocks/>
          </p:cNvSpPr>
          <p:nvPr/>
        </p:nvSpPr>
        <p:spPr>
          <a:xfrm>
            <a:off x="287524" y="6133366"/>
            <a:ext cx="8568952" cy="666675"/>
          </a:xfrm>
          <a:prstGeom prst="rect">
            <a:avLst/>
          </a:prstGeom>
        </p:spPr>
        <p:txBody>
          <a:bodyPr vert="horz">
            <a:normAutofit fontScale="55000" lnSpcReduction="2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endParaRPr lang="es-ES" sz="2000" b="1" dirty="0" smtClean="0">
              <a:latin typeface="Arial"/>
              <a:cs typeface="Arial"/>
            </a:endParaRPr>
          </a:p>
          <a:p>
            <a:pPr marL="0" indent="0">
              <a:buNone/>
            </a:pPr>
            <a:r>
              <a:rPr lang="es-ES" sz="1800" b="1" dirty="0" smtClean="0">
                <a:latin typeface="Arial Narrow" pitchFamily="34" charset="0"/>
                <a:cs typeface="Arial"/>
              </a:rPr>
              <a:t>ENEP-F-ST-19                                                              </a:t>
            </a:r>
          </a:p>
          <a:p>
            <a:pPr marL="0" indent="0">
              <a:buNone/>
            </a:pPr>
            <a:r>
              <a:rPr lang="es-ES" sz="1800" b="1" dirty="0" smtClean="0">
                <a:latin typeface="Arial Narrow" pitchFamily="34" charset="0"/>
                <a:cs typeface="Arial"/>
              </a:rPr>
              <a:t>V01/122012                  </a:t>
            </a:r>
          </a:p>
        </p:txBody>
      </p:sp>
      <p:pic>
        <p:nvPicPr>
          <p:cNvPr id="6" name="Picture 1" descr="logo chi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0226" y="6283671"/>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186669"/>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5330" y="692696"/>
            <a:ext cx="8064896" cy="4129548"/>
          </a:xfrm>
        </p:spPr>
        <p:txBody>
          <a:bodyPr>
            <a:noAutofit/>
          </a:bodyPr>
          <a:lstStyle/>
          <a:p>
            <a:pPr marL="457200" indent="-457200" algn="just">
              <a:spcAft>
                <a:spcPts val="1200"/>
              </a:spcAft>
              <a:buClr>
                <a:srgbClr val="C00000"/>
              </a:buClr>
              <a:buFont typeface="Wingdings" pitchFamily="2" charset="2"/>
              <a:buChar char="v"/>
              <a:tabLst>
                <a:tab pos="447675" algn="l"/>
              </a:tabLst>
            </a:pPr>
            <a:r>
              <a:rPr lang="es-ES" sz="2200" spc="100" dirty="0" smtClean="0">
                <a:latin typeface="Calibri" pitchFamily="34" charset="0"/>
                <a:cs typeface="Calibri" pitchFamily="34" charset="0"/>
              </a:rPr>
              <a:t>Cumplir con uniforme completo, </a:t>
            </a:r>
            <a:r>
              <a:rPr lang="es-ES" sz="2200" spc="100" dirty="0">
                <a:latin typeface="Calibri" pitchFamily="34" charset="0"/>
                <a:cs typeface="Calibri" pitchFamily="34" charset="0"/>
              </a:rPr>
              <a:t>lavado y  planchado, calzado </a:t>
            </a:r>
            <a:r>
              <a:rPr lang="es-ES" sz="2200" spc="100" dirty="0" smtClean="0">
                <a:latin typeface="Calibri" pitchFamily="34" charset="0"/>
                <a:cs typeface="Calibri" pitchFamily="34" charset="0"/>
              </a:rPr>
              <a:t>limpio, así como el aseo personal e higiene, baño diario, dientes limpios, peinado apropiado, sin cabello en la cara, maquillaje discreto. </a:t>
            </a:r>
            <a:endParaRPr lang="es-MX" sz="2200" spc="100" dirty="0" smtClean="0">
              <a:latin typeface="Calibri" pitchFamily="34" charset="0"/>
              <a:cs typeface="Calibri" pitchFamily="34" charset="0"/>
            </a:endParaRPr>
          </a:p>
          <a:p>
            <a:pPr marL="457200" indent="-457200" algn="just">
              <a:spcAft>
                <a:spcPts val="1200"/>
              </a:spcAft>
              <a:buClr>
                <a:srgbClr val="C00000"/>
              </a:buClr>
              <a:buFont typeface="Wingdings" pitchFamily="2" charset="2"/>
              <a:buChar char="v"/>
              <a:tabLst>
                <a:tab pos="447675" algn="l"/>
              </a:tabLst>
            </a:pPr>
            <a:r>
              <a:rPr lang="es-MX" sz="2200" spc="100" dirty="0" smtClean="0">
                <a:latin typeface="Calibri" pitchFamily="34" charset="0"/>
                <a:cs typeface="Calibri" pitchFamily="34" charset="0"/>
              </a:rPr>
              <a:t>La evaluación final de cada bimestre quedará sujeta a la buena actitud, disposición y respeto en el aula hacia el docente y compañeros, de ser lo contrario automáti-camente pasará a una evaluación reprobatoria.</a:t>
            </a:r>
          </a:p>
          <a:p>
            <a:pPr marL="457200" indent="-457200" algn="just">
              <a:spcAft>
                <a:spcPts val="1200"/>
              </a:spcAft>
              <a:buClr>
                <a:srgbClr val="C00000"/>
              </a:buClr>
              <a:buFont typeface="Wingdings" pitchFamily="2" charset="2"/>
              <a:buChar char="v"/>
              <a:tabLst>
                <a:tab pos="447675" algn="l"/>
              </a:tabLst>
            </a:pPr>
            <a:r>
              <a:rPr lang="es-MX" sz="2200" spc="100" dirty="0" smtClean="0">
                <a:latin typeface="Calibri" pitchFamily="34" charset="0"/>
                <a:cs typeface="Calibri" pitchFamily="34" charset="0"/>
              </a:rPr>
              <a:t>Será requisito que la alumna presente examen institu-cional para tener derecho al promedio bimestral.</a:t>
            </a:r>
          </a:p>
          <a:p>
            <a:pPr marL="457200" indent="-457200" algn="just">
              <a:spcAft>
                <a:spcPts val="1200"/>
              </a:spcAft>
              <a:buClr>
                <a:srgbClr val="C00000"/>
              </a:buClr>
              <a:buFont typeface="Wingdings" pitchFamily="2" charset="2"/>
              <a:buChar char="v"/>
              <a:tabLst>
                <a:tab pos="447675" algn="l"/>
              </a:tabLst>
            </a:pPr>
            <a:r>
              <a:rPr lang="es-MX" sz="2200" spc="100" dirty="0" smtClean="0">
                <a:latin typeface="Calibri" pitchFamily="34" charset="0"/>
                <a:cs typeface="Calibri" pitchFamily="34" charset="0"/>
              </a:rPr>
              <a:t>El maestro de la institución que sea el responsable de aplicar los exámenes bimestrales está facultado para suspender el examen y la calificación automáticamente será reprobatoria.</a:t>
            </a:r>
          </a:p>
          <a:p>
            <a:endParaRPr lang="es-MX" sz="2400" dirty="0"/>
          </a:p>
        </p:txBody>
      </p:sp>
      <p:sp>
        <p:nvSpPr>
          <p:cNvPr id="4" name="Subtítulo 2"/>
          <p:cNvSpPr txBox="1">
            <a:spLocks/>
          </p:cNvSpPr>
          <p:nvPr/>
        </p:nvSpPr>
        <p:spPr>
          <a:xfrm>
            <a:off x="287524" y="6133366"/>
            <a:ext cx="8568952" cy="666675"/>
          </a:xfrm>
          <a:prstGeom prst="rect">
            <a:avLst/>
          </a:prstGeom>
        </p:spPr>
        <p:txBody>
          <a:bodyPr vert="horz">
            <a:normAutofit fontScale="55000" lnSpcReduction="2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endParaRPr lang="es-ES" sz="2000" b="1" dirty="0" smtClean="0">
              <a:latin typeface="Arial"/>
              <a:cs typeface="Arial"/>
            </a:endParaRPr>
          </a:p>
          <a:p>
            <a:pPr marL="0" indent="0">
              <a:buNone/>
            </a:pPr>
            <a:r>
              <a:rPr lang="es-ES" sz="1800" b="1" dirty="0" smtClean="0">
                <a:latin typeface="Arial Narrow" pitchFamily="34" charset="0"/>
                <a:cs typeface="Arial"/>
              </a:rPr>
              <a:t>ENEP-F-ST-19                                                              </a:t>
            </a:r>
          </a:p>
          <a:p>
            <a:pPr marL="0" indent="0">
              <a:buNone/>
            </a:pPr>
            <a:r>
              <a:rPr lang="es-ES" sz="1800" b="1" dirty="0" smtClean="0">
                <a:latin typeface="Arial Narrow" pitchFamily="34" charset="0"/>
                <a:cs typeface="Arial"/>
              </a:rPr>
              <a:t>V01/122012                  </a:t>
            </a:r>
          </a:p>
        </p:txBody>
      </p:sp>
      <p:pic>
        <p:nvPicPr>
          <p:cNvPr id="5" name="Picture 1" descr="logo chiqui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0226" y="6283671"/>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7074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87400" y="3133754"/>
            <a:ext cx="8964488" cy="1569660"/>
          </a:xfrm>
          <a:prstGeom prst="rect">
            <a:avLst/>
          </a:prstGeom>
          <a:noFill/>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3200" b="1" dirty="0" smtClean="0">
                <a:ln>
                  <a:prstDash val="solid"/>
                </a:ln>
                <a:effectLst>
                  <a:outerShdw blurRad="88000" dist="50800" dir="5040000" algn="tl">
                    <a:schemeClr val="accent4">
                      <a:tint val="80000"/>
                      <a:satMod val="250000"/>
                      <a:alpha val="45000"/>
                    </a:schemeClr>
                  </a:outerShdw>
                </a:effectLst>
              </a:rPr>
              <a:t>a </a:t>
            </a:r>
            <a:r>
              <a:rPr lang="es-ES" sz="3200" b="1" dirty="0">
                <a:ln>
                  <a:prstDash val="solid"/>
                </a:ln>
                <a:effectLst>
                  <a:outerShdw blurRad="88000" dist="50800" dir="5040000" algn="tl">
                    <a:schemeClr val="accent4">
                      <a:tint val="80000"/>
                      <a:satMod val="250000"/>
                      <a:alpha val="45000"/>
                    </a:schemeClr>
                  </a:outerShdw>
                </a:effectLst>
              </a:rPr>
              <a:t>este inicio de curso, con el ferviente deseo de ver culminado con éxito este proyecto que han iniciado en esta etapa de su vida</a:t>
            </a:r>
            <a:r>
              <a:rPr lang="es-ES" sz="3200" b="1" dirty="0" smtClean="0">
                <a:ln>
                  <a:prstDash val="solid"/>
                </a:ln>
                <a:effectLst>
                  <a:outerShdw blurRad="88000" dist="50800" dir="5040000" algn="tl">
                    <a:schemeClr val="accent4">
                      <a:tint val="80000"/>
                      <a:satMod val="250000"/>
                      <a:alpha val="45000"/>
                    </a:schemeClr>
                  </a:outerShdw>
                </a:effectLst>
              </a:rPr>
              <a:t>.</a:t>
            </a:r>
            <a:endParaRPr lang="es-MX" b="1" dirty="0">
              <a:ln>
                <a:prstDash val="solid"/>
              </a:ln>
              <a:effectLst>
                <a:outerShdw blurRad="88000" dist="50800" dir="5040000" algn="tl">
                  <a:schemeClr val="accent4">
                    <a:tint val="80000"/>
                    <a:satMod val="250000"/>
                    <a:alpha val="45000"/>
                  </a:schemeClr>
                </a:outerShdw>
              </a:effectLst>
            </a:endParaRPr>
          </a:p>
        </p:txBody>
      </p:sp>
      <p:sp>
        <p:nvSpPr>
          <p:cNvPr id="6" name="5 Rectángulo"/>
          <p:cNvSpPr/>
          <p:nvPr/>
        </p:nvSpPr>
        <p:spPr>
          <a:xfrm>
            <a:off x="187400" y="260648"/>
            <a:ext cx="8712968" cy="120032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cap="small" spc="19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La </a:t>
            </a:r>
            <a:r>
              <a:rPr lang="es-ES" sz="2400" b="1" cap="small" spc="19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Escuela Normal de Educación Preescolar, </a:t>
            </a:r>
            <a:r>
              <a:rPr lang="es-ES" sz="2400" b="1" cap="small" spc="19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el personal docente y administrativo les dan la más cordial </a:t>
            </a:r>
            <a:endParaRPr lang="es-MX" sz="2400" b="1" cap="small" spc="19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sp>
        <p:nvSpPr>
          <p:cNvPr id="9" name="8 Rectángulo"/>
          <p:cNvSpPr/>
          <p:nvPr/>
        </p:nvSpPr>
        <p:spPr>
          <a:xfrm>
            <a:off x="556827" y="1933425"/>
            <a:ext cx="8209858" cy="1200329"/>
          </a:xfrm>
          <a:prstGeom prst="rect">
            <a:avLst/>
          </a:prstGeom>
        </p:spPr>
        <p:txBody>
          <a:bodyPr wrap="square">
            <a:spAutoFit/>
          </a:bodyPr>
          <a:lstStyle/>
          <a:p>
            <a:pPr lvl="0" algn="ctr"/>
            <a:r>
              <a:rPr lang="es-ES" sz="7200" b="1" spc="200" dirty="0">
                <a:ln w="11430"/>
                <a:gradFill>
                  <a:gsLst>
                    <a:gs pos="25000">
                      <a:srgbClr val="F3A447">
                        <a:satMod val="155000"/>
                      </a:srgbClr>
                    </a:gs>
                    <a:gs pos="100000">
                      <a:srgbClr val="F3A447">
                        <a:shade val="45000"/>
                        <a:satMod val="165000"/>
                      </a:srgbClr>
                    </a:gs>
                  </a:gsLst>
                  <a:lin ang="5400000"/>
                </a:gradFill>
                <a:effectLst>
                  <a:outerShdw blurRad="76200" dist="50800" dir="5400000" algn="tl" rotWithShape="0">
                    <a:srgbClr val="000000">
                      <a:alpha val="65000"/>
                    </a:srgbClr>
                  </a:outerShdw>
                </a:effectLst>
              </a:rPr>
              <a:t>BIENVENIDA</a:t>
            </a:r>
            <a:r>
              <a:rPr lang="es-ES" sz="7200" b="1" spc="50" dirty="0">
                <a:ln w="11430"/>
                <a:gradFill>
                  <a:gsLst>
                    <a:gs pos="25000">
                      <a:srgbClr val="F3A447">
                        <a:satMod val="155000"/>
                      </a:srgbClr>
                    </a:gs>
                    <a:gs pos="100000">
                      <a:srgbClr val="F3A447">
                        <a:shade val="45000"/>
                        <a:satMod val="165000"/>
                      </a:srgbClr>
                    </a:gs>
                  </a:gsLst>
                  <a:lin ang="5400000"/>
                </a:gradFill>
                <a:effectLst>
                  <a:outerShdw blurRad="76200" dist="50800" dir="5400000" algn="tl" rotWithShape="0">
                    <a:srgbClr val="000000">
                      <a:alpha val="65000"/>
                    </a:srgbClr>
                  </a:outerShdw>
                </a:effectLst>
              </a:rPr>
              <a:t> </a:t>
            </a:r>
            <a:endParaRPr lang="es-MX" sz="7200" b="1" spc="50" dirty="0">
              <a:ln w="11430"/>
              <a:gradFill>
                <a:gsLst>
                  <a:gs pos="25000">
                    <a:srgbClr val="F3A447">
                      <a:satMod val="155000"/>
                    </a:srgbClr>
                  </a:gs>
                  <a:gs pos="100000">
                    <a:srgbClr val="F3A447">
                      <a:shade val="45000"/>
                      <a:satMod val="165000"/>
                    </a:srgbClr>
                  </a:gs>
                </a:gsLst>
                <a:lin ang="5400000"/>
              </a:gradFill>
              <a:effectLst>
                <a:outerShdw blurRad="76200" dist="50800" dir="5400000" algn="tl" rotWithShape="0">
                  <a:srgbClr val="000000">
                    <a:alpha val="65000"/>
                  </a:srgbClr>
                </a:outerShdw>
              </a:effectLst>
            </a:endParaRPr>
          </a:p>
        </p:txBody>
      </p:sp>
      <p:sp>
        <p:nvSpPr>
          <p:cNvPr id="11" name="10 Rectángulo"/>
          <p:cNvSpPr/>
          <p:nvPr/>
        </p:nvSpPr>
        <p:spPr>
          <a:xfrm>
            <a:off x="1636522" y="4780602"/>
            <a:ext cx="6015918" cy="923330"/>
          </a:xfrm>
          <a:prstGeom prst="rect">
            <a:avLst/>
          </a:prstGeom>
          <a:noFill/>
        </p:spPr>
        <p:txBody>
          <a:bodyPr wrap="square" lIns="91440" tIns="45720" rIns="91440" bIns="45720">
            <a:spAutoFit/>
          </a:bodyPr>
          <a:lstStyle/>
          <a:p>
            <a:pPr algn="ctr"/>
            <a:r>
              <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Felicidades </a:t>
            </a:r>
            <a:endParaRPr lang="es-MX"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11 Rectángulo"/>
          <p:cNvSpPr/>
          <p:nvPr/>
        </p:nvSpPr>
        <p:spPr>
          <a:xfrm>
            <a:off x="1133747" y="5703932"/>
            <a:ext cx="7633794"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r"/>
            <a:r>
              <a:rPr lang="es-ES" sz="2400" b="1" spc="22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cs typeface="Calibri" pitchFamily="34" charset="0"/>
              </a:rPr>
              <a:t>Carácter y perseverancia para lograr sus metas</a:t>
            </a:r>
            <a:endParaRPr lang="es-MX" sz="2400" b="1" spc="22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cs typeface="Calibri" pitchFamily="34" charset="0"/>
            </a:endParaRPr>
          </a:p>
        </p:txBody>
      </p:sp>
      <p:sp>
        <p:nvSpPr>
          <p:cNvPr id="7" name="Subtítulo 2"/>
          <p:cNvSpPr txBox="1">
            <a:spLocks/>
          </p:cNvSpPr>
          <p:nvPr/>
        </p:nvSpPr>
        <p:spPr>
          <a:xfrm>
            <a:off x="287524" y="6133366"/>
            <a:ext cx="8568952" cy="666675"/>
          </a:xfrm>
          <a:prstGeom prst="rect">
            <a:avLst/>
          </a:prstGeom>
        </p:spPr>
        <p:txBody>
          <a:bodyPr vert="horz">
            <a:normAutofit fontScale="55000" lnSpcReduction="2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endParaRPr lang="es-ES" sz="2000" b="1" dirty="0" smtClean="0">
              <a:latin typeface="Arial"/>
              <a:cs typeface="Arial"/>
            </a:endParaRPr>
          </a:p>
          <a:p>
            <a:pPr marL="0" indent="0">
              <a:buNone/>
            </a:pPr>
            <a:r>
              <a:rPr lang="es-ES" sz="1800" b="1" dirty="0" smtClean="0">
                <a:latin typeface="Arial Narrow" pitchFamily="34" charset="0"/>
                <a:cs typeface="Arial"/>
              </a:rPr>
              <a:t>ENEP-F-ST-19                                                              </a:t>
            </a:r>
          </a:p>
          <a:p>
            <a:pPr marL="0" indent="0">
              <a:buNone/>
            </a:pPr>
            <a:r>
              <a:rPr lang="es-ES" sz="1800" b="1" dirty="0" smtClean="0">
                <a:latin typeface="Arial Narrow" pitchFamily="34" charset="0"/>
                <a:cs typeface="Arial"/>
              </a:rPr>
              <a:t>V01/122012                  </a:t>
            </a:r>
          </a:p>
        </p:txBody>
      </p:sp>
      <p:pic>
        <p:nvPicPr>
          <p:cNvPr id="8" name="Picture 1" descr="logo chi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0226" y="6283671"/>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0800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6" presetClass="entr" presetSubtype="0" fill="hold" grpId="2" nodeType="after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par>
                          <p:cTn id="28" fill="hold">
                            <p:stCondLst>
                              <p:cond delay="4000"/>
                            </p:stCondLst>
                            <p:childTnLst>
                              <p:par>
                                <p:cTn id="29" presetID="24" presetClass="emph" presetSubtype="0" fill="hold" grpId="1" nodeType="afterEffect">
                                  <p:stCondLst>
                                    <p:cond delay="1000"/>
                                  </p:stCondLst>
                                  <p:childTnLst>
                                    <p:animClr clrSpc="hsl" dir="cw">
                                      <p:cBhvr override="childStyle">
                                        <p:cTn id="30" dur="500" fill="hold"/>
                                        <p:tgtEl>
                                          <p:spTgt spid="9"/>
                                        </p:tgtEl>
                                        <p:attrNameLst>
                                          <p:attrName>style.color</p:attrName>
                                        </p:attrNameLst>
                                      </p:cBhvr>
                                      <p:by>
                                        <p:hsl h="0" s="-12549" l="-25098"/>
                                      </p:by>
                                    </p:animClr>
                                    <p:animClr clrSpc="hsl" dir="cw">
                                      <p:cBhvr>
                                        <p:cTn id="31" dur="500" fill="hold"/>
                                        <p:tgtEl>
                                          <p:spTgt spid="9"/>
                                        </p:tgtEl>
                                        <p:attrNameLst>
                                          <p:attrName>fillcolor</p:attrName>
                                        </p:attrNameLst>
                                      </p:cBhvr>
                                      <p:by>
                                        <p:hsl h="0" s="-12549" l="-25098"/>
                                      </p:by>
                                    </p:animClr>
                                    <p:animClr clrSpc="hsl" dir="cw">
                                      <p:cBhvr>
                                        <p:cTn id="32" dur="500" fill="hold"/>
                                        <p:tgtEl>
                                          <p:spTgt spid="9"/>
                                        </p:tgtEl>
                                        <p:attrNameLst>
                                          <p:attrName>stroke.color</p:attrName>
                                        </p:attrNameLst>
                                      </p:cBhvr>
                                      <p:by>
                                        <p:hsl h="0" s="-12549" l="-25098"/>
                                      </p:by>
                                    </p:animClr>
                                    <p:set>
                                      <p:cBhvr>
                                        <p:cTn id="33" dur="500" fill="hold"/>
                                        <p:tgtEl>
                                          <p:spTgt spid="9"/>
                                        </p:tgtEl>
                                        <p:attrNameLst>
                                          <p:attrName>fill.type</p:attrName>
                                        </p:attrNameLst>
                                      </p:cBhvr>
                                      <p:to>
                                        <p:strVal val="solid"/>
                                      </p:to>
                                    </p:set>
                                  </p:childTnLst>
                                </p:cTn>
                              </p:par>
                            </p:childTnLst>
                          </p:cTn>
                        </p:par>
                        <p:par>
                          <p:cTn id="34" fill="hold">
                            <p:stCondLst>
                              <p:cond delay="5500"/>
                            </p:stCondLst>
                            <p:childTnLst>
                              <p:par>
                                <p:cTn id="35" presetID="53" presetClass="entr" presetSubtype="16" fill="hold" grpId="3"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45" presetClass="entr" presetSubtype="0" fill="hold" grpId="0" nodeType="withEffect">
                                  <p:stCondLst>
                                    <p:cond delay="100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anim calcmode="lin" valueType="num">
                                      <p:cBhvr>
                                        <p:cTn id="43" dur="2000" fill="hold"/>
                                        <p:tgtEl>
                                          <p:spTgt spid="11"/>
                                        </p:tgtEl>
                                        <p:attrNameLst>
                                          <p:attrName>ppt_w</p:attrName>
                                        </p:attrNameLst>
                                      </p:cBhvr>
                                      <p:tavLst>
                                        <p:tav tm="0" fmla="#ppt_w*sin(2.5*pi*$)">
                                          <p:val>
                                            <p:fltVal val="0"/>
                                          </p:val>
                                        </p:tav>
                                        <p:tav tm="100000">
                                          <p:val>
                                            <p:fltVal val="1"/>
                                          </p:val>
                                        </p:tav>
                                      </p:tavLst>
                                    </p:anim>
                                    <p:anim calcmode="lin" valueType="num">
                                      <p:cBhvr>
                                        <p:cTn id="44" dur="2000" fill="hold"/>
                                        <p:tgtEl>
                                          <p:spTgt spid="11"/>
                                        </p:tgtEl>
                                        <p:attrNameLst>
                                          <p:attrName>ppt_h</p:attrName>
                                        </p:attrNameLst>
                                      </p:cBhvr>
                                      <p:tavLst>
                                        <p:tav tm="0">
                                          <p:val>
                                            <p:strVal val="#ppt_h"/>
                                          </p:val>
                                        </p:tav>
                                        <p:tav tm="100000">
                                          <p:val>
                                            <p:strVal val="#ppt_h"/>
                                          </p:val>
                                        </p:tav>
                                      </p:tavLst>
                                    </p:anim>
                                  </p:childTnLst>
                                </p:cTn>
                              </p:par>
                            </p:childTnLst>
                          </p:cTn>
                        </p:par>
                        <p:par>
                          <p:cTn id="45" fill="hold">
                            <p:stCondLst>
                              <p:cond delay="8500"/>
                            </p:stCondLst>
                            <p:childTnLst>
                              <p:par>
                                <p:cTn id="46" presetID="1" presetClass="entr" presetSubtype="0" fill="hold" grpId="1" nodeType="afterEffect">
                                  <p:stCondLst>
                                    <p:cond delay="2500"/>
                                  </p:stCondLst>
                                  <p:childTnLst>
                                    <p:set>
                                      <p:cBhvr>
                                        <p:cTn id="47" dur="1" fill="hold">
                                          <p:stCondLst>
                                            <p:cond delay="0"/>
                                          </p:stCondLst>
                                        </p:cTn>
                                        <p:tgtEl>
                                          <p:spTgt spid="11"/>
                                        </p:tgtEl>
                                        <p:attrNameLst>
                                          <p:attrName>style.visibility</p:attrName>
                                        </p:attrNameLst>
                                      </p:cBhvr>
                                      <p:to>
                                        <p:strVal val="visible"/>
                                      </p:to>
                                    </p:set>
                                  </p:childTnLst>
                                </p:cTn>
                              </p:par>
                            </p:childTnLst>
                          </p:cTn>
                        </p:par>
                        <p:par>
                          <p:cTn id="48" fill="hold">
                            <p:stCondLst>
                              <p:cond delay="11000"/>
                            </p:stCondLst>
                            <p:childTnLst>
                              <p:par>
                                <p:cTn id="49" presetID="21" presetClass="entr" presetSubtype="1" fill="hold" grpId="2" nodeType="afterEffect">
                                  <p:stCondLst>
                                    <p:cond delay="1000"/>
                                  </p:stCondLst>
                                  <p:childTnLst>
                                    <p:set>
                                      <p:cBhvr>
                                        <p:cTn id="50" dur="1" fill="hold">
                                          <p:stCondLst>
                                            <p:cond delay="0"/>
                                          </p:stCondLst>
                                        </p:cTn>
                                        <p:tgtEl>
                                          <p:spTgt spid="11"/>
                                        </p:tgtEl>
                                        <p:attrNameLst>
                                          <p:attrName>style.visibility</p:attrName>
                                        </p:attrNameLst>
                                      </p:cBhvr>
                                      <p:to>
                                        <p:strVal val="visible"/>
                                      </p:to>
                                    </p:set>
                                    <p:animEffect transition="in" filter="wheel(1)">
                                      <p:cBhvr>
                                        <p:cTn id="51" dur="5000"/>
                                        <p:tgtEl>
                                          <p:spTgt spid="11"/>
                                        </p:tgtEl>
                                      </p:cBhvr>
                                    </p:animEffect>
                                  </p:childTnLst>
                                </p:cTn>
                              </p:par>
                            </p:childTnLst>
                          </p:cTn>
                        </p:par>
                        <p:par>
                          <p:cTn id="52" fill="hold">
                            <p:stCondLst>
                              <p:cond delay="17000"/>
                            </p:stCondLst>
                            <p:childTnLst>
                              <p:par>
                                <p:cTn id="53" presetID="6" presetClass="emph" presetSubtype="0" fill="hold" grpId="3" nodeType="afterEffect">
                                  <p:stCondLst>
                                    <p:cond delay="0"/>
                                  </p:stCondLst>
                                  <p:childTnLst>
                                    <p:animScale>
                                      <p:cBhvr>
                                        <p:cTn id="54" dur="2000" fill="hold"/>
                                        <p:tgtEl>
                                          <p:spTgt spid="11"/>
                                        </p:tgtEl>
                                      </p:cBhvr>
                                      <p:by x="150000" y="150000"/>
                                    </p:animScale>
                                  </p:childTnLst>
                                </p:cTn>
                              </p:par>
                            </p:childTnLst>
                          </p:cTn>
                        </p:par>
                        <p:par>
                          <p:cTn id="55" fill="hold">
                            <p:stCondLst>
                              <p:cond delay="19000"/>
                            </p:stCondLst>
                            <p:childTnLst>
                              <p:par>
                                <p:cTn id="56" presetID="53" presetClass="entr" presetSubtype="16" fill="hold" grpId="4"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9" grpId="3"/>
      <p:bldP spid="11" grpId="0"/>
      <p:bldP spid="11" grpId="1"/>
      <p:bldP spid="11" grpId="2"/>
      <p:bldP spid="11" grpId="3"/>
      <p:bldP spid="11" grpId="4"/>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9330" y="9263"/>
            <a:ext cx="9153330" cy="7101408"/>
            <a:chOff x="-9330" y="9263"/>
            <a:chExt cx="9153330" cy="7101408"/>
          </a:xfrm>
        </p:grpSpPr>
        <p:pic>
          <p:nvPicPr>
            <p:cNvPr id="2" name="1 Imagen"/>
            <p:cNvPicPr>
              <a:picLocks noChangeAspect="1"/>
            </p:cNvPicPr>
            <p:nvPr/>
          </p:nvPicPr>
          <p:blipFill rotWithShape="1">
            <a:blip r:embed="rId2" cstate="print">
              <a:extLst>
                <a:ext uri="{28A0092B-C50C-407E-A947-70E740481C1C}">
                  <a14:useLocalDpi xmlns:a14="http://schemas.microsoft.com/office/drawing/2010/main" val="0"/>
                </a:ext>
              </a:extLst>
            </a:blip>
            <a:srcRect l="1127" t="1922" r="1913" b="18454"/>
            <a:stretch/>
          </p:blipFill>
          <p:spPr>
            <a:xfrm>
              <a:off x="-9330" y="9263"/>
              <a:ext cx="9153330" cy="7101408"/>
            </a:xfrm>
            <a:prstGeom prst="rect">
              <a:avLst/>
            </a:prstGeom>
          </p:spPr>
        </p:pic>
        <p:sp>
          <p:nvSpPr>
            <p:cNvPr id="5" name="4 CuadroTexto"/>
            <p:cNvSpPr txBox="1"/>
            <p:nvPr/>
          </p:nvSpPr>
          <p:spPr>
            <a:xfrm>
              <a:off x="1290142" y="5920684"/>
              <a:ext cx="1296144" cy="769441"/>
            </a:xfrm>
            <a:prstGeom prst="rect">
              <a:avLst/>
            </a:prstGeom>
            <a:solidFill>
              <a:srgbClr val="00B050"/>
            </a:solidFill>
            <a:ln>
              <a:solidFill>
                <a:schemeClr val="tx1"/>
              </a:solidFill>
            </a:ln>
          </p:spPr>
          <p:txBody>
            <a:bodyPr wrap="square" rtlCol="0">
              <a:spAutoFit/>
            </a:bodyPr>
            <a:lstStyle/>
            <a:p>
              <a:r>
                <a:rPr lang="es-ES" sz="900" b="1" dirty="0" smtClean="0">
                  <a:solidFill>
                    <a:srgbClr val="FFFF00"/>
                  </a:solidFill>
                </a:rPr>
                <a:t>Observación y análisis de la práctica escolar</a:t>
              </a:r>
            </a:p>
            <a:p>
              <a:r>
                <a:rPr lang="es-ES" sz="900" b="1" dirty="0" smtClean="0">
                  <a:solidFill>
                    <a:srgbClr val="FFFF00"/>
                  </a:solidFill>
                </a:rPr>
                <a:t>6/6.75 cr</a:t>
              </a:r>
              <a:r>
                <a:rPr lang="es-ES" sz="800" b="1" dirty="0" smtClean="0">
                  <a:solidFill>
                    <a:srgbClr val="FFFF00"/>
                  </a:solidFill>
                </a:rPr>
                <a:t>.</a:t>
              </a:r>
            </a:p>
            <a:p>
              <a:endParaRPr lang="es-ES" sz="800" b="1" dirty="0">
                <a:solidFill>
                  <a:srgbClr val="FFFF00"/>
                </a:solidFill>
              </a:endParaRPr>
            </a:p>
          </p:txBody>
        </p:sp>
      </p:grpSp>
    </p:spTree>
    <p:extLst>
      <p:ext uri="{BB962C8B-B14F-4D97-AF65-F5344CB8AC3E}">
        <p14:creationId xmlns:p14="http://schemas.microsoft.com/office/powerpoint/2010/main" val="1916299534"/>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7524" y="580559"/>
            <a:ext cx="8568952" cy="6001643"/>
          </a:xfrm>
          <a:prstGeom prst="rect">
            <a:avLst/>
          </a:prstGeom>
        </p:spPr>
        <p:txBody>
          <a:bodyPr wrap="square">
            <a:spAutoFit/>
          </a:bodyPr>
          <a:lstStyle/>
          <a:p>
            <a:pPr algn="just">
              <a:spcAft>
                <a:spcPts val="600"/>
              </a:spcAft>
            </a:pPr>
            <a:r>
              <a:rPr lang="es-MX" sz="2100" b="1" spc="100" dirty="0">
                <a:latin typeface="Calibri" pitchFamily="34" charset="0"/>
                <a:cs typeface="Calibri" pitchFamily="34" charset="0"/>
              </a:rPr>
              <a:t>El curso Observación y análisis de la práctica escolar </a:t>
            </a:r>
            <a:r>
              <a:rPr lang="es-MX" sz="2100" b="1" spc="100" dirty="0" smtClean="0">
                <a:latin typeface="Calibri" pitchFamily="34" charset="0"/>
                <a:cs typeface="Calibri" pitchFamily="34" charset="0"/>
              </a:rPr>
              <a:t>es </a:t>
            </a:r>
            <a:r>
              <a:rPr lang="es-MX" sz="2100" b="1" spc="100" dirty="0">
                <a:latin typeface="Calibri" pitchFamily="34" charset="0"/>
                <a:cs typeface="Calibri" pitchFamily="34" charset="0"/>
              </a:rPr>
              <a:t>un espacio reservado para profundizar en las formas de organización, gestión e interacción que suceden dentro de la escuela, en el aula de clase, así como los vínculos que se establecen con la comunidad en la que está inserta. </a:t>
            </a:r>
            <a:r>
              <a:rPr lang="es-MX" sz="2100" b="1" spc="100" dirty="0" smtClean="0">
                <a:latin typeface="Calibri" pitchFamily="34" charset="0"/>
                <a:cs typeface="Calibri" pitchFamily="34" charset="0"/>
              </a:rPr>
              <a:t>Aquí el futuro docente </a:t>
            </a:r>
            <a:r>
              <a:rPr lang="es-MX" sz="2100" b="1" spc="100" dirty="0">
                <a:latin typeface="Calibri" pitchFamily="34" charset="0"/>
                <a:cs typeface="Calibri" pitchFamily="34" charset="0"/>
              </a:rPr>
              <a:t>podrá recuperar las dimensiones cultural, social e institucional, trabajadas en el primer semestre, para describir, comprender y explicar con mayores argumentos la manera en que las escuelas se vinculan con la comunidad. </a:t>
            </a:r>
            <a:r>
              <a:rPr lang="es-MX" sz="2100" b="1" spc="100" dirty="0" smtClean="0">
                <a:latin typeface="Calibri" pitchFamily="34" charset="0"/>
                <a:cs typeface="Calibri" pitchFamily="34" charset="0"/>
              </a:rPr>
              <a:t>Obtendrá </a:t>
            </a:r>
            <a:r>
              <a:rPr lang="es-MX" sz="2100" b="1" spc="100" dirty="0">
                <a:latin typeface="Calibri" pitchFamily="34" charset="0"/>
                <a:cs typeface="Calibri" pitchFamily="34" charset="0"/>
              </a:rPr>
              <a:t>información acerca de la gestión y organización </a:t>
            </a:r>
            <a:r>
              <a:rPr lang="es-MX" sz="2100" b="1" spc="100" dirty="0" smtClean="0">
                <a:latin typeface="Calibri" pitchFamily="34" charset="0"/>
                <a:cs typeface="Calibri" pitchFamily="34" charset="0"/>
              </a:rPr>
              <a:t>institucional</a:t>
            </a:r>
            <a:r>
              <a:rPr lang="es-MX" sz="2100" b="1" spc="100" dirty="0">
                <a:latin typeface="Calibri" pitchFamily="34" charset="0"/>
                <a:cs typeface="Calibri" pitchFamily="34" charset="0"/>
              </a:rPr>
              <a:t>, con ello podrá analizar la forma en que se distribuyen las funciones, </a:t>
            </a:r>
            <a:r>
              <a:rPr lang="es-MX" sz="2100" b="1" spc="100" dirty="0" smtClean="0">
                <a:latin typeface="Calibri" pitchFamily="34" charset="0"/>
                <a:cs typeface="Calibri" pitchFamily="34" charset="0"/>
              </a:rPr>
              <a:t>comisiones</a:t>
            </a:r>
            <a:r>
              <a:rPr lang="es-MX" sz="2100" b="1" spc="100" dirty="0">
                <a:latin typeface="Calibri" pitchFamily="34" charset="0"/>
                <a:cs typeface="Calibri" pitchFamily="34" charset="0"/>
              </a:rPr>
              <a:t>, tiempos, recursos, </a:t>
            </a:r>
            <a:r>
              <a:rPr lang="es-MX" sz="2100" b="1" spc="100" dirty="0" smtClean="0">
                <a:latin typeface="Calibri" pitchFamily="34" charset="0"/>
                <a:cs typeface="Calibri" pitchFamily="34" charset="0"/>
              </a:rPr>
              <a:t>tareas </a:t>
            </a:r>
            <a:r>
              <a:rPr lang="es-MX" sz="2100" b="1" spc="100" dirty="0">
                <a:latin typeface="Calibri" pitchFamily="34" charset="0"/>
                <a:cs typeface="Calibri" pitchFamily="34" charset="0"/>
              </a:rPr>
              <a:t>entre los docentes, directivos, autoridades educativas y padres de familia. </a:t>
            </a:r>
            <a:r>
              <a:rPr lang="es-MX" sz="2100" b="1" spc="100" dirty="0" smtClean="0">
                <a:latin typeface="Calibri" pitchFamily="34" charset="0"/>
                <a:cs typeface="Calibri" pitchFamily="34" charset="0"/>
              </a:rPr>
              <a:t>Tendrá </a:t>
            </a:r>
            <a:r>
              <a:rPr lang="es-MX" sz="2100" b="1" spc="100" dirty="0">
                <a:latin typeface="Calibri" pitchFamily="34" charset="0"/>
                <a:cs typeface="Calibri" pitchFamily="34" charset="0"/>
              </a:rPr>
              <a:t>la oportunidad de describir para, posteriormente, analizar los procesos de interacción dentro del aula de clase, eso implica documentar por diferentes vías –técnicas y metodológicas–, las formas en que el docente organiza las sesiones de clase, el uso del espacio y el tiempo, así </a:t>
            </a:r>
            <a:r>
              <a:rPr lang="es-MX" sz="2100" b="1" spc="100" dirty="0" smtClean="0">
                <a:latin typeface="Calibri" pitchFamily="34" charset="0"/>
                <a:cs typeface="Calibri" pitchFamily="34" charset="0"/>
              </a:rPr>
              <a:t>como los </a:t>
            </a:r>
            <a:r>
              <a:rPr lang="es-MX" sz="2100" b="1" spc="100" dirty="0">
                <a:latin typeface="Calibri" pitchFamily="34" charset="0"/>
                <a:cs typeface="Calibri" pitchFamily="34" charset="0"/>
              </a:rPr>
              <a:t>recursos materiales,</a:t>
            </a:r>
            <a:endParaRPr lang="es-MX" sz="2100" b="1" spc="100" dirty="0" smtClean="0">
              <a:latin typeface="Calibri" pitchFamily="34" charset="0"/>
              <a:cs typeface="Calibri" pitchFamily="34" charset="0"/>
            </a:endParaRPr>
          </a:p>
          <a:p>
            <a:pPr algn="just">
              <a:spcAft>
                <a:spcPts val="600"/>
              </a:spcAft>
            </a:pPr>
            <a:r>
              <a:rPr lang="es-MX" sz="2200" b="1" spc="100" dirty="0" smtClean="0">
                <a:latin typeface="Calibri" pitchFamily="34" charset="0"/>
                <a:cs typeface="Calibri" pitchFamily="34" charset="0"/>
              </a:rPr>
              <a:t> </a:t>
            </a:r>
            <a:endParaRPr lang="es-MX" sz="2200" b="1" spc="100" dirty="0">
              <a:latin typeface="Calibri" pitchFamily="34" charset="0"/>
              <a:cs typeface="Calibri" pitchFamily="34" charset="0"/>
            </a:endParaRPr>
          </a:p>
        </p:txBody>
      </p:sp>
      <p:sp>
        <p:nvSpPr>
          <p:cNvPr id="3" name="2 Rectángulo"/>
          <p:cNvSpPr/>
          <p:nvPr/>
        </p:nvSpPr>
        <p:spPr>
          <a:xfrm>
            <a:off x="107504" y="-27384"/>
            <a:ext cx="8856984"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MX" sz="3200" dirty="0" smtClean="0"/>
              <a:t>Introducción</a:t>
            </a:r>
            <a:endParaRPr lang="es-MX" dirty="0"/>
          </a:p>
        </p:txBody>
      </p:sp>
      <p:sp>
        <p:nvSpPr>
          <p:cNvPr id="4" name="Subtítulo 2"/>
          <p:cNvSpPr txBox="1">
            <a:spLocks/>
          </p:cNvSpPr>
          <p:nvPr/>
        </p:nvSpPr>
        <p:spPr>
          <a:xfrm>
            <a:off x="107504" y="5979965"/>
            <a:ext cx="9144000" cy="666675"/>
          </a:xfrm>
          <a:prstGeom prst="rect">
            <a:avLst/>
          </a:prstGeom>
        </p:spPr>
        <p:txBody>
          <a:bodyPr>
            <a:normAutofit fontScale="70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endParaRPr lang="es-ES" sz="2000" b="1" dirty="0" smtClean="0">
              <a:latin typeface="Arial"/>
              <a:cs typeface="Arial"/>
            </a:endParaRPr>
          </a:p>
          <a:p>
            <a:pPr marL="0" indent="0">
              <a:buNone/>
            </a:pPr>
            <a:r>
              <a:rPr lang="es-ES" sz="1800" b="1" dirty="0" smtClean="0">
                <a:latin typeface="Arial Narrow" pitchFamily="34" charset="0"/>
                <a:cs typeface="Arial"/>
              </a:rPr>
              <a:t>ENEP-F-ST-19                                                              </a:t>
            </a:r>
          </a:p>
          <a:p>
            <a:pPr marL="0" indent="0">
              <a:buNone/>
            </a:pPr>
            <a:r>
              <a:rPr lang="es-ES" sz="1800" b="1" dirty="0" smtClean="0">
                <a:latin typeface="Arial Narrow" pitchFamily="34" charset="0"/>
                <a:cs typeface="Arial"/>
              </a:rPr>
              <a:t>V01/122012                  </a:t>
            </a:r>
          </a:p>
        </p:txBody>
      </p:sp>
      <p:pic>
        <p:nvPicPr>
          <p:cNvPr id="5" name="Picture 1" descr="logo chi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8238" y="6049892"/>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33614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0688" y="929899"/>
            <a:ext cx="8568952" cy="5416868"/>
          </a:xfrm>
          <a:prstGeom prst="rect">
            <a:avLst/>
          </a:prstGeom>
        </p:spPr>
        <p:txBody>
          <a:bodyPr wrap="square">
            <a:spAutoFit/>
          </a:bodyPr>
          <a:lstStyle/>
          <a:p>
            <a:pPr algn="just">
              <a:spcAft>
                <a:spcPts val="600"/>
              </a:spcAft>
            </a:pPr>
            <a:r>
              <a:rPr lang="es-MX" sz="2100" b="1" spc="100" dirty="0" smtClean="0">
                <a:latin typeface="Calibri" pitchFamily="34" charset="0"/>
                <a:cs typeface="Calibri" pitchFamily="34" charset="0"/>
              </a:rPr>
              <a:t>los </a:t>
            </a:r>
            <a:r>
              <a:rPr lang="es-MX" sz="2100" b="1" spc="100" dirty="0">
                <a:latin typeface="Calibri" pitchFamily="34" charset="0"/>
                <a:cs typeface="Calibri" pitchFamily="34" charset="0"/>
              </a:rPr>
              <a:t>estilos de enseñanza y aprendizaje, de evaluación, al igual que los saberes, conocimientos y experiencias que utilizan los profesores para transmitir los contenidos escolares.</a:t>
            </a:r>
          </a:p>
          <a:p>
            <a:pPr algn="just">
              <a:spcAft>
                <a:spcPts val="600"/>
              </a:spcAft>
            </a:pPr>
            <a:r>
              <a:rPr lang="es-MX" sz="2100" b="1" spc="100" dirty="0" smtClean="0">
                <a:latin typeface="Calibri" pitchFamily="34" charset="0"/>
                <a:cs typeface="Calibri" pitchFamily="34" charset="0"/>
              </a:rPr>
              <a:t>Será capaz de describir </a:t>
            </a:r>
            <a:r>
              <a:rPr lang="es-MX" sz="2100" b="1" spc="100" dirty="0">
                <a:latin typeface="Calibri" pitchFamily="34" charset="0"/>
                <a:cs typeface="Calibri" pitchFamily="34" charset="0"/>
              </a:rPr>
              <a:t>y analizar las complejas relaciones entre la escuela y la comunidad, de </a:t>
            </a:r>
            <a:r>
              <a:rPr lang="es-MX" sz="2100" b="1" spc="100" dirty="0" smtClean="0">
                <a:latin typeface="Calibri" pitchFamily="34" charset="0"/>
                <a:cs typeface="Calibri" pitchFamily="34" charset="0"/>
              </a:rPr>
              <a:t>organización </a:t>
            </a:r>
            <a:r>
              <a:rPr lang="es-MX" sz="2100" b="1" spc="100" dirty="0">
                <a:latin typeface="Calibri" pitchFamily="34" charset="0"/>
                <a:cs typeface="Calibri" pitchFamily="34" charset="0"/>
              </a:rPr>
              <a:t>y gestión interna en las instituciones, así como los procesos de interacción y relación pedagógica que se gestan al interior del aula de </a:t>
            </a:r>
            <a:r>
              <a:rPr lang="es-MX" sz="2100" b="1" spc="100" dirty="0" smtClean="0">
                <a:latin typeface="Calibri" pitchFamily="34" charset="0"/>
                <a:cs typeface="Calibri" pitchFamily="34" charset="0"/>
              </a:rPr>
              <a:t>clase.</a:t>
            </a:r>
          </a:p>
          <a:p>
            <a:pPr algn="just">
              <a:spcAft>
                <a:spcPts val="600"/>
              </a:spcAft>
            </a:pPr>
            <a:r>
              <a:rPr lang="es-MX" sz="2100" b="1" spc="100" dirty="0" smtClean="0">
                <a:latin typeface="Calibri" pitchFamily="34" charset="0"/>
                <a:cs typeface="Calibri" pitchFamily="34" charset="0"/>
              </a:rPr>
              <a:t>Todo esto con la finalidad de ofrecer </a:t>
            </a:r>
            <a:r>
              <a:rPr lang="es-MX" sz="2100" b="1" spc="100" dirty="0">
                <a:latin typeface="Calibri" pitchFamily="34" charset="0"/>
                <a:cs typeface="Calibri" pitchFamily="34" charset="0"/>
              </a:rPr>
              <a:t>herramientas para la observación y el análisis de la práctica escolar de manera que el estudiante normalista centre su atención en la institución y la práctica escolar; </a:t>
            </a:r>
            <a:r>
              <a:rPr lang="es-MX" sz="2100" b="1" spc="100" dirty="0" smtClean="0">
                <a:latin typeface="Calibri" pitchFamily="34" charset="0"/>
                <a:cs typeface="Calibri" pitchFamily="34" charset="0"/>
              </a:rPr>
              <a:t>comprenda </a:t>
            </a:r>
            <a:r>
              <a:rPr lang="es-MX" sz="2100" b="1" spc="100" dirty="0">
                <a:latin typeface="Calibri" pitchFamily="34" charset="0"/>
                <a:cs typeface="Calibri" pitchFamily="34" charset="0"/>
              </a:rPr>
              <a:t>las relaciones institucionales, las interacciones entre docentes y alumnos, la organización, gestión y administración institucional, el vínculo con los padres de familia, entre otras, con la finalidad de reunir evidencias empíricas que sirvan de insumos para la comprensión y explicación de la práctica escolar.</a:t>
            </a:r>
          </a:p>
        </p:txBody>
      </p:sp>
      <p:sp>
        <p:nvSpPr>
          <p:cNvPr id="3" name="2 Rectángulo"/>
          <p:cNvSpPr/>
          <p:nvPr/>
        </p:nvSpPr>
        <p:spPr>
          <a:xfrm>
            <a:off x="2987824" y="11787"/>
            <a:ext cx="3888432"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MX" sz="3200" dirty="0" smtClean="0"/>
              <a:t>Introducción </a:t>
            </a:r>
            <a:r>
              <a:rPr lang="es-MX" dirty="0" smtClean="0"/>
              <a:t>(cont.)</a:t>
            </a:r>
            <a:endParaRPr lang="es-MX" dirty="0"/>
          </a:p>
        </p:txBody>
      </p:sp>
      <p:sp>
        <p:nvSpPr>
          <p:cNvPr id="4" name="Subtítulo 2"/>
          <p:cNvSpPr txBox="1">
            <a:spLocks/>
          </p:cNvSpPr>
          <p:nvPr/>
        </p:nvSpPr>
        <p:spPr>
          <a:xfrm>
            <a:off x="22151" y="6013430"/>
            <a:ext cx="9148936" cy="666675"/>
          </a:xfrm>
          <a:prstGeom prst="rect">
            <a:avLst/>
          </a:prstGeom>
        </p:spPr>
        <p:txBody>
          <a:bodyPr>
            <a:normAutofit fontScale="70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endParaRPr lang="es-ES" sz="2000" b="1" dirty="0" smtClean="0">
              <a:latin typeface="Arial"/>
              <a:cs typeface="Arial"/>
            </a:endParaRPr>
          </a:p>
          <a:p>
            <a:pPr marL="0" indent="0">
              <a:buNone/>
            </a:pPr>
            <a:r>
              <a:rPr lang="es-ES" sz="1800" b="1" dirty="0" smtClean="0">
                <a:latin typeface="Arial Narrow" pitchFamily="34" charset="0"/>
                <a:cs typeface="Arial"/>
              </a:rPr>
              <a:t>ENEP-F-ST-19                                                              </a:t>
            </a:r>
          </a:p>
          <a:p>
            <a:pPr marL="0" indent="0">
              <a:buNone/>
            </a:pPr>
            <a:r>
              <a:rPr lang="es-ES" sz="1800" b="1" dirty="0" smtClean="0">
                <a:latin typeface="Arial Narrow" pitchFamily="34" charset="0"/>
                <a:cs typeface="Arial"/>
              </a:rPr>
              <a:t>V01/122012                  </a:t>
            </a:r>
          </a:p>
        </p:txBody>
      </p:sp>
      <p:pic>
        <p:nvPicPr>
          <p:cNvPr id="5" name="Picture 1" descr="logo chi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0390" y="6016087"/>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8262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s-MX" sz="2400" b="1" cap="small" dirty="0" smtClean="0">
                <a:solidFill>
                  <a:schemeClr val="tx1"/>
                </a:solidFill>
                <a:latin typeface="Arial Rounded MT Bold" pitchFamily="34" charset="0"/>
              </a:rPr>
              <a:t>Es importante considerar  durante el desarrollo del curso </a:t>
            </a:r>
          </a:p>
          <a:p>
            <a:pPr algn="ctr"/>
            <a:r>
              <a:rPr lang="es-MX" sz="2400" b="1" cap="small" dirty="0" smtClean="0">
                <a:solidFill>
                  <a:schemeClr val="tx1"/>
                </a:solidFill>
                <a:latin typeface="Arial Rounded MT Bold" pitchFamily="34" charset="0"/>
              </a:rPr>
              <a:t>las </a:t>
            </a:r>
            <a:r>
              <a:rPr lang="es-MX" sz="2400" b="1" cap="small" dirty="0">
                <a:solidFill>
                  <a:schemeClr val="tx1"/>
                </a:solidFill>
                <a:latin typeface="Arial Rounded MT Bold" pitchFamily="34" charset="0"/>
              </a:rPr>
              <a:t>siguientes </a:t>
            </a:r>
            <a:r>
              <a:rPr lang="es-MX" sz="2400" b="1" cap="small" dirty="0" smtClean="0">
                <a:solidFill>
                  <a:schemeClr val="tx1"/>
                </a:solidFill>
                <a:latin typeface="Arial Rounded MT Bold" pitchFamily="34" charset="0"/>
              </a:rPr>
              <a:t>premisas:</a:t>
            </a:r>
            <a:endParaRPr lang="es-MX" sz="2400" dirty="0">
              <a:latin typeface="Arial Rounded MT Bold" pitchFamily="34" charset="0"/>
            </a:endParaRPr>
          </a:p>
        </p:txBody>
      </p:sp>
      <p:sp>
        <p:nvSpPr>
          <p:cNvPr id="3" name="2 Rectángulo"/>
          <p:cNvSpPr/>
          <p:nvPr/>
        </p:nvSpPr>
        <p:spPr>
          <a:xfrm>
            <a:off x="287524" y="1124744"/>
            <a:ext cx="8487456" cy="5478423"/>
          </a:xfrm>
          <a:prstGeom prst="rect">
            <a:avLst/>
          </a:prstGeom>
        </p:spPr>
        <p:txBody>
          <a:bodyPr wrap="square">
            <a:spAutoFit/>
          </a:bodyPr>
          <a:lstStyle/>
          <a:p>
            <a:pPr indent="360000" algn="just">
              <a:spcAft>
                <a:spcPts val="600"/>
              </a:spcAft>
            </a:pPr>
            <a:r>
              <a:rPr lang="es-MX" sz="2000" b="1" spc="100" dirty="0" smtClean="0">
                <a:latin typeface="Calibri" pitchFamily="34" charset="0"/>
                <a:cs typeface="Calibri" pitchFamily="34" charset="0"/>
              </a:rPr>
              <a:t>La escuela y la comunidad tienen necesidades e intereses diversos, esto implica reconocer que si bien la escuela tiene como punto de partida la propuesta curricular vigente, no es en sí misma la propuesta de contenidos la que sostiene la relación con las comunidades, los padres de familia y los estudiantes. De esta manera, las expectativas sociales y las de la escuela hacia la comunidad se constituyen en el punto fundamental de la relación entre la oferta educativa de la institución y la demanda social.</a:t>
            </a:r>
          </a:p>
          <a:p>
            <a:pPr indent="360000" algn="just">
              <a:spcAft>
                <a:spcPts val="600"/>
              </a:spcAft>
            </a:pPr>
            <a:r>
              <a:rPr lang="es-MX" sz="2000" b="1" spc="100" dirty="0" smtClean="0">
                <a:latin typeface="Calibri" pitchFamily="34" charset="0"/>
                <a:cs typeface="Calibri" pitchFamily="34" charset="0"/>
              </a:rPr>
              <a:t>También es importante señalar que la escuela construye y recrea una cultura particular que se sostiene en el conjunto de atribuciones legales y organizativas institucionales. En este sentido, los procesos de gestión establecen las responsabilidades y los roles que habrán de desarrollar cada uno de los actores dentro de la institución. Esto da como consecuencia, formas particulares de interacción entre docentes, de éstos con los padres de familia y los alumnos, con los administradores y autoridades educativas.</a:t>
            </a:r>
          </a:p>
          <a:p>
            <a:pPr indent="360000" algn="just">
              <a:spcAft>
                <a:spcPts val="600"/>
              </a:spcAft>
            </a:pPr>
            <a:endParaRPr lang="es-MX" sz="2000" spc="100" dirty="0">
              <a:latin typeface="Calibri" pitchFamily="34" charset="0"/>
              <a:cs typeface="Calibri" pitchFamily="34" charset="0"/>
            </a:endParaRPr>
          </a:p>
        </p:txBody>
      </p:sp>
      <p:sp>
        <p:nvSpPr>
          <p:cNvPr id="5" name="Subtítulo 2"/>
          <p:cNvSpPr txBox="1">
            <a:spLocks/>
          </p:cNvSpPr>
          <p:nvPr/>
        </p:nvSpPr>
        <p:spPr>
          <a:xfrm>
            <a:off x="0" y="6133366"/>
            <a:ext cx="8856476" cy="666675"/>
          </a:xfrm>
          <a:prstGeom prst="rect">
            <a:avLst/>
          </a:prstGeom>
        </p:spPr>
        <p:txBody>
          <a:bodyPr>
            <a:normAutofit fontScale="70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endParaRPr lang="es-ES" sz="2000" b="1" dirty="0" smtClean="0">
              <a:latin typeface="Arial"/>
              <a:cs typeface="Arial"/>
            </a:endParaRPr>
          </a:p>
          <a:p>
            <a:pPr marL="0" indent="0">
              <a:buNone/>
            </a:pPr>
            <a:r>
              <a:rPr lang="es-ES" sz="1800" b="1" dirty="0" smtClean="0">
                <a:latin typeface="Arial Narrow" pitchFamily="34" charset="0"/>
                <a:cs typeface="Arial"/>
              </a:rPr>
              <a:t>ENEP-F-ST-19                                                              </a:t>
            </a:r>
          </a:p>
          <a:p>
            <a:pPr marL="0" indent="0">
              <a:buNone/>
            </a:pPr>
            <a:r>
              <a:rPr lang="es-ES" sz="1800" b="1" dirty="0" smtClean="0">
                <a:latin typeface="Arial Narrow" pitchFamily="34" charset="0"/>
                <a:cs typeface="Arial"/>
              </a:rPr>
              <a:t>V01/122012                  </a:t>
            </a:r>
          </a:p>
        </p:txBody>
      </p:sp>
      <p:pic>
        <p:nvPicPr>
          <p:cNvPr id="6" name="Picture 1" descr="logo chi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0226" y="6283671"/>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803940"/>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0529"/>
            <a:ext cx="9144000"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s-MX" sz="2400" cap="small" dirty="0" smtClean="0">
                <a:solidFill>
                  <a:schemeClr val="tx1"/>
                </a:solidFill>
                <a:latin typeface="Arial Rounded MT Bold" pitchFamily="34" charset="0"/>
              </a:rPr>
              <a:t>Es importante considerar  durante el desarrollo del curso </a:t>
            </a:r>
          </a:p>
          <a:p>
            <a:pPr algn="ctr"/>
            <a:r>
              <a:rPr lang="es-MX" sz="2400" cap="small" dirty="0" smtClean="0">
                <a:solidFill>
                  <a:schemeClr val="tx1"/>
                </a:solidFill>
                <a:latin typeface="Arial Rounded MT Bold" pitchFamily="34" charset="0"/>
              </a:rPr>
              <a:t>las </a:t>
            </a:r>
            <a:r>
              <a:rPr lang="es-MX" sz="2400" cap="small" dirty="0">
                <a:solidFill>
                  <a:schemeClr val="tx1"/>
                </a:solidFill>
                <a:latin typeface="Arial Rounded MT Bold" pitchFamily="34" charset="0"/>
              </a:rPr>
              <a:t>siguientes premisas</a:t>
            </a:r>
            <a:r>
              <a:rPr lang="es-MX" sz="2400" dirty="0">
                <a:solidFill>
                  <a:schemeClr val="tx1"/>
                </a:solidFill>
                <a:latin typeface="Arial Rounded MT Bold" pitchFamily="34" charset="0"/>
              </a:rPr>
              <a:t>:</a:t>
            </a:r>
          </a:p>
        </p:txBody>
      </p:sp>
      <p:sp>
        <p:nvSpPr>
          <p:cNvPr id="3" name="2 Rectángulo"/>
          <p:cNvSpPr/>
          <p:nvPr/>
        </p:nvSpPr>
        <p:spPr>
          <a:xfrm>
            <a:off x="287524" y="1412776"/>
            <a:ext cx="8504844" cy="4708981"/>
          </a:xfrm>
          <a:prstGeom prst="rect">
            <a:avLst/>
          </a:prstGeom>
        </p:spPr>
        <p:txBody>
          <a:bodyPr wrap="square">
            <a:spAutoFit/>
          </a:bodyPr>
          <a:lstStyle/>
          <a:p>
            <a:pPr indent="360000" algn="just">
              <a:spcAft>
                <a:spcPts val="600"/>
              </a:spcAft>
            </a:pPr>
            <a:r>
              <a:rPr lang="es-MX" sz="2000" b="1" spc="100" dirty="0" smtClean="0">
                <a:latin typeface="Calibri" pitchFamily="34" charset="0"/>
                <a:cs typeface="Calibri" pitchFamily="34" charset="0"/>
              </a:rPr>
              <a:t>Finalmente, el aula de clase y los procesos de interacción pedagógica que se gestan cotidianamente entre docente y estudiantes, tienen como base el conjunto de conocimientos, saberes, creencias, valores, tradiciones y rituales que posee cada uno de los sujetos que interactúan; de ahí que las formas de organizar las sesiones de clase, el uso de los espacios y el tiempo, así como los recursos materiales y los niveles de profundidad en la enseñanza y aprendizaje de los contenidos escolares van de la mano de los aspectos socioculturales de los sujetos implicados. Esto nos permite reconocer que las interacciones y los procesos de enseñanza-aprendizaje se desarrollan en contextos específicos, en escenarios temporal y espacialmente situados, por tanto, resulta de vital importancia que a través de la observación, el análisis y la reflexión, el estudiante normalista comprenda diferentes maneras en que se materializa la propuesta curricular vigente en el aula.</a:t>
            </a:r>
            <a:endParaRPr lang="es-MX" sz="2000" b="1" spc="100" dirty="0">
              <a:latin typeface="Calibri" pitchFamily="34" charset="0"/>
              <a:cs typeface="Calibri" pitchFamily="34" charset="0"/>
            </a:endParaRPr>
          </a:p>
        </p:txBody>
      </p:sp>
      <p:sp>
        <p:nvSpPr>
          <p:cNvPr id="4" name="Subtítulo 2"/>
          <p:cNvSpPr txBox="1">
            <a:spLocks/>
          </p:cNvSpPr>
          <p:nvPr/>
        </p:nvSpPr>
        <p:spPr>
          <a:xfrm>
            <a:off x="0" y="6133366"/>
            <a:ext cx="8856476" cy="666675"/>
          </a:xfrm>
          <a:prstGeom prst="rect">
            <a:avLst/>
          </a:prstGeom>
        </p:spPr>
        <p:txBody>
          <a:bodyPr>
            <a:normAutofit fontScale="625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endParaRPr lang="es-ES" sz="2000" b="1" dirty="0" smtClean="0">
              <a:latin typeface="Arial"/>
              <a:cs typeface="Arial"/>
            </a:endParaRPr>
          </a:p>
          <a:p>
            <a:pPr marL="0" indent="0">
              <a:lnSpc>
                <a:spcPct val="120000"/>
              </a:lnSpc>
            </a:pPr>
            <a:r>
              <a:rPr lang="es-ES" sz="1800" b="1" dirty="0" smtClean="0">
                <a:latin typeface="Arial Narrow" pitchFamily="34" charset="0"/>
                <a:cs typeface="Arial"/>
              </a:rPr>
              <a:t>ENEP-F-ST-19                                                              </a:t>
            </a:r>
          </a:p>
          <a:p>
            <a:pPr marL="0" indent="0">
              <a:lnSpc>
                <a:spcPct val="120000"/>
              </a:lnSpc>
            </a:pPr>
            <a:r>
              <a:rPr lang="es-ES" sz="1800" b="1" dirty="0" smtClean="0">
                <a:latin typeface="Arial Narrow" pitchFamily="34" charset="0"/>
                <a:cs typeface="Arial"/>
              </a:rPr>
              <a:t>V01/122012                  </a:t>
            </a:r>
          </a:p>
        </p:txBody>
      </p:sp>
      <p:pic>
        <p:nvPicPr>
          <p:cNvPr id="5" name="Picture 1" descr="logo chi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0226" y="6283671"/>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86906"/>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767" y="587238"/>
            <a:ext cx="8460432"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447675" indent="-447675">
              <a:buFont typeface="Wingdings" pitchFamily="2" charset="2"/>
              <a:buChar char="§"/>
            </a:pPr>
            <a:r>
              <a:rPr lang="es-MX" sz="2400" dirty="0">
                <a:latin typeface="Calibri" pitchFamily="34" charset="0"/>
                <a:cs typeface="Calibri" pitchFamily="34" charset="0"/>
              </a:rPr>
              <a:t>Utilizar recursos de la investigación educativa para enriquecer la práctica docente, expresando su interés por la ciencia y la propia investigación</a:t>
            </a:r>
            <a:r>
              <a:rPr lang="es-MX" sz="2400" dirty="0" smtClean="0">
                <a:latin typeface="Calibri" pitchFamily="34" charset="0"/>
                <a:cs typeface="Calibri" pitchFamily="34" charset="0"/>
              </a:rPr>
              <a:t>.  </a:t>
            </a:r>
            <a:endParaRPr lang="es-MX" sz="2400" dirty="0">
              <a:latin typeface="Calibri" pitchFamily="34" charset="0"/>
              <a:cs typeface="Calibri" pitchFamily="34" charset="0"/>
            </a:endParaRPr>
          </a:p>
        </p:txBody>
      </p:sp>
      <p:sp>
        <p:nvSpPr>
          <p:cNvPr id="3" name="2 Rectángulo"/>
          <p:cNvSpPr/>
          <p:nvPr/>
        </p:nvSpPr>
        <p:spPr>
          <a:xfrm>
            <a:off x="-32767" y="23853"/>
            <a:ext cx="5029647" cy="52322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s-MX" sz="2800" dirty="0">
                <a:latin typeface="Calibri" pitchFamily="34" charset="0"/>
                <a:cs typeface="Calibri" pitchFamily="34" charset="0"/>
              </a:rPr>
              <a:t>COMPETENCIAS PROFESIONALES:</a:t>
            </a:r>
          </a:p>
        </p:txBody>
      </p:sp>
      <p:sp>
        <p:nvSpPr>
          <p:cNvPr id="4" name="3 Rectángulo"/>
          <p:cNvSpPr/>
          <p:nvPr/>
        </p:nvSpPr>
        <p:spPr>
          <a:xfrm>
            <a:off x="0" y="2463450"/>
            <a:ext cx="8460432" cy="34778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447675" indent="-447675" algn="just">
              <a:buFont typeface="Arial" pitchFamily="34" charset="0"/>
              <a:buChar char="•"/>
            </a:pPr>
            <a:r>
              <a:rPr lang="es-MX" sz="2200" dirty="0" smtClean="0">
                <a:latin typeface="Calibri" pitchFamily="34" charset="0"/>
                <a:cs typeface="Calibri" pitchFamily="34" charset="0"/>
              </a:rPr>
              <a:t>Utiliza </a:t>
            </a:r>
            <a:r>
              <a:rPr lang="es-MX" sz="2200" dirty="0">
                <a:latin typeface="Calibri" pitchFamily="34" charset="0"/>
                <a:cs typeface="Calibri" pitchFamily="34" charset="0"/>
              </a:rPr>
              <a:t>medios tecnológicos y las fuentes de información disponibles para mantenerse actualizado respecto a las diversas áreas disciplinarias y campos formativos que </a:t>
            </a:r>
            <a:r>
              <a:rPr lang="es-MX" sz="2200" dirty="0" smtClean="0">
                <a:latin typeface="Calibri" pitchFamily="34" charset="0"/>
                <a:cs typeface="Calibri" pitchFamily="34" charset="0"/>
              </a:rPr>
              <a:t>intervienen </a:t>
            </a:r>
            <a:r>
              <a:rPr lang="es-MX" sz="2200" dirty="0">
                <a:latin typeface="Calibri" pitchFamily="34" charset="0"/>
                <a:cs typeface="Calibri" pitchFamily="34" charset="0"/>
              </a:rPr>
              <a:t>en su trabajo docente. </a:t>
            </a:r>
          </a:p>
          <a:p>
            <a:pPr marL="447675" indent="-447675" algn="just">
              <a:buFont typeface="Arial" pitchFamily="34" charset="0"/>
              <a:buChar char="•"/>
            </a:pPr>
            <a:r>
              <a:rPr lang="es-MX" sz="2200" dirty="0" smtClean="0">
                <a:latin typeface="Calibri" pitchFamily="34" charset="0"/>
                <a:cs typeface="Calibri" pitchFamily="34" charset="0"/>
              </a:rPr>
              <a:t>Observa </a:t>
            </a:r>
            <a:r>
              <a:rPr lang="es-MX" sz="2200" dirty="0">
                <a:latin typeface="Calibri" pitchFamily="34" charset="0"/>
                <a:cs typeface="Calibri" pitchFamily="34" charset="0"/>
              </a:rPr>
              <a:t>y analiza con rigurosidad las diferentes dimensiones sociales que se articulan con la educación, la comunidad, la escuela y los sujetos que confluyen en ella. </a:t>
            </a:r>
          </a:p>
          <a:p>
            <a:pPr marL="447675" indent="-447675" algn="just">
              <a:buFont typeface="Arial" pitchFamily="34" charset="0"/>
              <a:buChar char="•"/>
            </a:pPr>
            <a:r>
              <a:rPr lang="es-MX" sz="2200" dirty="0" smtClean="0">
                <a:latin typeface="Calibri" pitchFamily="34" charset="0"/>
                <a:cs typeface="Calibri" pitchFamily="34" charset="0"/>
              </a:rPr>
              <a:t>Profundiza </a:t>
            </a:r>
            <a:r>
              <a:rPr lang="es-MX" sz="2200" dirty="0">
                <a:latin typeface="Calibri" pitchFamily="34" charset="0"/>
                <a:cs typeface="Calibri" pitchFamily="34" charset="0"/>
              </a:rPr>
              <a:t>acerca de las relaciones entre la escuela y la comunidad, la gestión y </a:t>
            </a:r>
            <a:r>
              <a:rPr lang="es-MX" sz="2200" dirty="0" smtClean="0">
                <a:latin typeface="Calibri" pitchFamily="34" charset="0"/>
                <a:cs typeface="Calibri" pitchFamily="34" charset="0"/>
              </a:rPr>
              <a:t>organización </a:t>
            </a:r>
            <a:r>
              <a:rPr lang="es-MX" sz="2200" dirty="0">
                <a:latin typeface="Calibri" pitchFamily="34" charset="0"/>
                <a:cs typeface="Calibri" pitchFamily="34" charset="0"/>
              </a:rPr>
              <a:t>institucional, así como en las interacciones pedagógicas que se desarrollan al interior del aula de clase. </a:t>
            </a:r>
          </a:p>
        </p:txBody>
      </p:sp>
      <p:sp>
        <p:nvSpPr>
          <p:cNvPr id="5" name="4 Rectángulo"/>
          <p:cNvSpPr/>
          <p:nvPr/>
        </p:nvSpPr>
        <p:spPr>
          <a:xfrm>
            <a:off x="0" y="1943254"/>
            <a:ext cx="4334969" cy="523220"/>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s-MX" sz="2800" dirty="0">
                <a:latin typeface="Calibri" pitchFamily="34" charset="0"/>
                <a:cs typeface="Calibri" pitchFamily="34" charset="0"/>
              </a:rPr>
              <a:t>COMPETENCIAS DEL CURSO:</a:t>
            </a:r>
          </a:p>
        </p:txBody>
      </p:sp>
      <p:sp>
        <p:nvSpPr>
          <p:cNvPr id="6" name="Subtítulo 2"/>
          <p:cNvSpPr txBox="1">
            <a:spLocks/>
          </p:cNvSpPr>
          <p:nvPr/>
        </p:nvSpPr>
        <p:spPr>
          <a:xfrm>
            <a:off x="0" y="6133366"/>
            <a:ext cx="8618351" cy="666675"/>
          </a:xfrm>
          <a:prstGeom prst="rect">
            <a:avLst/>
          </a:prstGeom>
        </p:spPr>
        <p:txBody>
          <a:bodyPr>
            <a:normAutofit fontScale="700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s-ES" sz="2000" b="1" dirty="0" smtClean="0">
              <a:latin typeface="Arial"/>
              <a:cs typeface="Arial"/>
            </a:endParaRPr>
          </a:p>
          <a:p>
            <a:pPr marL="114300" indent="0">
              <a:buNone/>
            </a:pPr>
            <a:r>
              <a:rPr lang="es-ES" sz="1800" b="1" dirty="0" smtClean="0">
                <a:latin typeface="Arial Narrow" pitchFamily="34" charset="0"/>
                <a:cs typeface="Arial"/>
              </a:rPr>
              <a:t>ENEP-F-ST-19                                                              </a:t>
            </a:r>
          </a:p>
          <a:p>
            <a:pPr marL="114300" indent="0">
              <a:buNone/>
            </a:pPr>
            <a:r>
              <a:rPr lang="es-ES" sz="1800" b="1" dirty="0" smtClean="0">
                <a:latin typeface="Arial Narrow" pitchFamily="34" charset="0"/>
                <a:cs typeface="Arial"/>
              </a:rPr>
              <a:t>V01/122012                  </a:t>
            </a:r>
          </a:p>
        </p:txBody>
      </p:sp>
      <p:pic>
        <p:nvPicPr>
          <p:cNvPr id="7" name="Picture 1" descr="logo chi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0246" y="6283671"/>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2543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dondear rectángulo de esquina diagonal"/>
          <p:cNvSpPr/>
          <p:nvPr/>
        </p:nvSpPr>
        <p:spPr>
          <a:xfrm>
            <a:off x="395536" y="908720"/>
            <a:ext cx="8461051" cy="5637247"/>
          </a:xfrm>
          <a:prstGeom prst="round2DiagRect">
            <a:avLst>
              <a:gd name="adj1" fmla="val 134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1 Rectángulo"/>
          <p:cNvSpPr/>
          <p:nvPr/>
        </p:nvSpPr>
        <p:spPr>
          <a:xfrm>
            <a:off x="3821" y="583287"/>
            <a:ext cx="9143999" cy="632480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spcAft>
                <a:spcPts val="0"/>
              </a:spcAft>
            </a:pPr>
            <a:r>
              <a:rPr lang="es-MX" sz="2000" dirty="0">
                <a:latin typeface="Calibri" pitchFamily="34" charset="0"/>
                <a:cs typeface="Calibri" pitchFamily="34" charset="0"/>
              </a:rPr>
              <a:t>Se imparte bajo la modalidad de trabajo denominado Seminario-Taller el cual implica diálogo y discusión conceptual que se deriva tanto de la fundamentación teórica, reflexión individual y colectiva que proviene de las experiencias obtenidas y que se enriquece con los aportes de la investigación educativa, lo cual contribuye a desarrollar mayores niveles de comprensión-explicación de lo que el estudiante observa en la práctica </a:t>
            </a:r>
            <a:r>
              <a:rPr lang="es-MX" sz="2000" dirty="0" smtClean="0">
                <a:latin typeface="Calibri" pitchFamily="34" charset="0"/>
                <a:cs typeface="Calibri" pitchFamily="34" charset="0"/>
              </a:rPr>
              <a:t>escolar.</a:t>
            </a:r>
            <a:endParaRPr lang="es-MX" sz="2000" dirty="0">
              <a:latin typeface="Calibri" pitchFamily="34" charset="0"/>
              <a:cs typeface="Calibri" pitchFamily="34" charset="0"/>
            </a:endParaRPr>
          </a:p>
          <a:p>
            <a:pPr algn="just">
              <a:spcAft>
                <a:spcPts val="600"/>
              </a:spcAft>
            </a:pPr>
            <a:r>
              <a:rPr lang="es-MX" sz="2000" dirty="0" smtClean="0">
                <a:latin typeface="Calibri" pitchFamily="34" charset="0"/>
                <a:cs typeface="Calibri" pitchFamily="34" charset="0"/>
              </a:rPr>
              <a:t>De </a:t>
            </a:r>
            <a:r>
              <a:rPr lang="es-MX" sz="2000" dirty="0">
                <a:latin typeface="Calibri" pitchFamily="34" charset="0"/>
                <a:cs typeface="Calibri" pitchFamily="34" charset="0"/>
              </a:rPr>
              <a:t>esta manera </a:t>
            </a:r>
            <a:r>
              <a:rPr lang="es-MX" sz="2000" dirty="0" smtClean="0">
                <a:latin typeface="Calibri" pitchFamily="34" charset="0"/>
                <a:cs typeface="Calibri" pitchFamily="34" charset="0"/>
              </a:rPr>
              <a:t>reforzar </a:t>
            </a:r>
            <a:r>
              <a:rPr lang="es-MX" sz="2000" dirty="0">
                <a:latin typeface="Calibri" pitchFamily="34" charset="0"/>
                <a:cs typeface="Calibri" pitchFamily="34" charset="0"/>
              </a:rPr>
              <a:t>competencias para observar y entrevistar con el propósito </a:t>
            </a:r>
            <a:r>
              <a:rPr lang="es-MX" sz="2000" dirty="0" smtClean="0">
                <a:latin typeface="Calibri" pitchFamily="34" charset="0"/>
                <a:cs typeface="Calibri" pitchFamily="34" charset="0"/>
              </a:rPr>
              <a:t>de obtener </a:t>
            </a:r>
            <a:r>
              <a:rPr lang="es-MX" sz="2000" dirty="0">
                <a:latin typeface="Calibri" pitchFamily="34" charset="0"/>
                <a:cs typeface="Calibri" pitchFamily="34" charset="0"/>
              </a:rPr>
              <a:t>información acerca de la gestión y organización institucional, con la cual podrá analizar la forma en que se distribuyen las funciones, comisiones, tiempos, recursos, tareas entre los docentes, directivos, autoridades educativas y padres de </a:t>
            </a:r>
            <a:r>
              <a:rPr lang="es-MX" sz="2000" dirty="0" smtClean="0">
                <a:latin typeface="Calibri" pitchFamily="34" charset="0"/>
                <a:cs typeface="Calibri" pitchFamily="34" charset="0"/>
              </a:rPr>
              <a:t>familia, </a:t>
            </a:r>
            <a:r>
              <a:rPr lang="es-MX" sz="2000" dirty="0">
                <a:latin typeface="Calibri" pitchFamily="34" charset="0"/>
                <a:cs typeface="Calibri" pitchFamily="34" charset="0"/>
              </a:rPr>
              <a:t>para, posteriormente, analizar los procesos de interacción dentro del aula de clase, lo cual implica documentar </a:t>
            </a:r>
            <a:r>
              <a:rPr lang="es-MX" sz="2000" dirty="0" smtClean="0">
                <a:latin typeface="Calibri" pitchFamily="34" charset="0"/>
                <a:cs typeface="Calibri" pitchFamily="34" charset="0"/>
              </a:rPr>
              <a:t>las </a:t>
            </a:r>
            <a:r>
              <a:rPr lang="es-MX" sz="2000" dirty="0">
                <a:latin typeface="Calibri" pitchFamily="34" charset="0"/>
                <a:cs typeface="Calibri" pitchFamily="34" charset="0"/>
              </a:rPr>
              <a:t>formas en que el docente organiza las sesiones de clase, el uso del espacio y el tiempo, así como los recursos materiales, los estilos de enseñanza y aprendizaje, de evaluación, al igual que los saberes, conocimientos y experiencias que utilizan los profesores para transmitir los contenidos escolares, </a:t>
            </a:r>
            <a:r>
              <a:rPr lang="es-MX" sz="2000" dirty="0" smtClean="0">
                <a:latin typeface="Calibri" pitchFamily="34" charset="0"/>
                <a:cs typeface="Calibri" pitchFamily="34" charset="0"/>
              </a:rPr>
              <a:t>será </a:t>
            </a:r>
            <a:r>
              <a:rPr lang="es-MX" sz="2000" dirty="0">
                <a:latin typeface="Calibri" pitchFamily="34" charset="0"/>
                <a:cs typeface="Calibri" pitchFamily="34" charset="0"/>
              </a:rPr>
              <a:t>capaz de describir y analizar las complejas relaciones entre la escuela y la comunidad, de organización y gestión </a:t>
            </a:r>
            <a:r>
              <a:rPr lang="es-MX" sz="2000" dirty="0" smtClean="0">
                <a:latin typeface="Calibri" pitchFamily="34" charset="0"/>
                <a:cs typeface="Calibri" pitchFamily="34" charset="0"/>
              </a:rPr>
              <a:t>interna, </a:t>
            </a:r>
            <a:r>
              <a:rPr lang="es-MX" sz="2000" dirty="0">
                <a:latin typeface="Calibri" pitchFamily="34" charset="0"/>
                <a:cs typeface="Calibri" pitchFamily="34" charset="0"/>
              </a:rPr>
              <a:t>así como los procesos de interacción y relación pedagógica que se gestan al interior del aula de clase</a:t>
            </a:r>
            <a:r>
              <a:rPr lang="es-MX" sz="2000" dirty="0" smtClean="0">
                <a:latin typeface="Calibri" pitchFamily="34" charset="0"/>
                <a:cs typeface="Calibri" pitchFamily="34" charset="0"/>
              </a:rPr>
              <a:t>. Esta </a:t>
            </a:r>
            <a:r>
              <a:rPr lang="es-MX" sz="2000" dirty="0">
                <a:latin typeface="Calibri" pitchFamily="34" charset="0"/>
                <a:cs typeface="Calibri" pitchFamily="34" charset="0"/>
              </a:rPr>
              <a:t>modalidad contribuye a potenciar los conocimientos, las experiencias, las destrezas, habilidades y actitudes de las estudiantes normalistas. </a:t>
            </a:r>
            <a:endParaRPr lang="es-MX" sz="2000" dirty="0"/>
          </a:p>
        </p:txBody>
      </p:sp>
      <p:sp>
        <p:nvSpPr>
          <p:cNvPr id="4" name="3 Rectángulo"/>
          <p:cNvSpPr/>
          <p:nvPr/>
        </p:nvSpPr>
        <p:spPr>
          <a:xfrm>
            <a:off x="1894879" y="0"/>
            <a:ext cx="5732467" cy="584775"/>
          </a:xfrm>
          <a:prstGeom prst="rect">
            <a:avLst/>
          </a:prstGeom>
        </p:spPr>
        <p:txBody>
          <a:bodyPr wrap="none">
            <a:spAutoFit/>
          </a:bodyPr>
          <a:lstStyle/>
          <a:p>
            <a:r>
              <a:rPr lang="es-ES" sz="3200" dirty="0" smtClean="0">
                <a:latin typeface="Arial Rounded MT Bold" pitchFamily="34" charset="0"/>
              </a:rPr>
              <a:t>METODOLOGÍA </a:t>
            </a:r>
            <a:r>
              <a:rPr lang="es-ES" sz="3200" dirty="0">
                <a:latin typeface="Arial Rounded MT Bold" pitchFamily="34" charset="0"/>
              </a:rPr>
              <a:t>DIDÁCTICA</a:t>
            </a:r>
            <a:endParaRPr lang="es-MX" sz="3200" dirty="0">
              <a:latin typeface="Arial Rounded MT Bold" pitchFamily="34" charset="0"/>
            </a:endParaRPr>
          </a:p>
        </p:txBody>
      </p:sp>
      <p:sp>
        <p:nvSpPr>
          <p:cNvPr id="6" name="Subtítulo 2"/>
          <p:cNvSpPr txBox="1">
            <a:spLocks/>
          </p:cNvSpPr>
          <p:nvPr/>
        </p:nvSpPr>
        <p:spPr>
          <a:xfrm>
            <a:off x="2627784" y="6311348"/>
            <a:ext cx="8568952" cy="596748"/>
          </a:xfrm>
          <a:prstGeom prst="rect">
            <a:avLst/>
          </a:prstGeom>
        </p:spPr>
        <p:txBody>
          <a:bodyPr>
            <a:normAutofit fontScale="6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endParaRPr lang="es-ES" sz="2000" b="1" dirty="0" smtClean="0">
              <a:latin typeface="Arial"/>
              <a:cs typeface="Arial"/>
            </a:endParaRPr>
          </a:p>
          <a:p>
            <a:pPr marL="0" indent="0">
              <a:buNone/>
            </a:pPr>
            <a:r>
              <a:rPr lang="es-ES" sz="1800" b="1" dirty="0" smtClean="0">
                <a:latin typeface="Arial Narrow" pitchFamily="34" charset="0"/>
                <a:cs typeface="Arial"/>
              </a:rPr>
              <a:t>ENEP-F-ST-19                                                              </a:t>
            </a:r>
          </a:p>
          <a:p>
            <a:pPr marL="0" indent="0">
              <a:buNone/>
            </a:pPr>
            <a:r>
              <a:rPr lang="es-ES" sz="1800" b="1" dirty="0" smtClean="0">
                <a:latin typeface="Arial Narrow" pitchFamily="34" charset="0"/>
                <a:cs typeface="Arial"/>
              </a:rPr>
              <a:t>V01/122012                  </a:t>
            </a:r>
          </a:p>
        </p:txBody>
      </p:sp>
      <p:pic>
        <p:nvPicPr>
          <p:cNvPr id="7" name="Picture 1" descr="logo chi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8351" y="6381276"/>
            <a:ext cx="476250" cy="52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9288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1.xml.rels><?xml version="1.0" encoding="UTF-8" standalone="yes"?>
<Relationships xmlns="http://schemas.openxmlformats.org/package/2006/relationships"><Relationship Id="rId1" Type="http://schemas.openxmlformats.org/officeDocument/2006/relationships/image" Target="../media/image9.jpeg"/></Relationships>
</file>

<file path=ppt/theme/_rels/theme12.xml.rels><?xml version="1.0" encoding="UTF-8" standalone="yes"?>
<Relationships xmlns="http://schemas.openxmlformats.org/package/2006/relationships"><Relationship Id="rId1" Type="http://schemas.openxmlformats.org/officeDocument/2006/relationships/image" Target="../media/image10.jpeg"/></Relationships>
</file>

<file path=ppt/theme/_rels/them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Tema de Office">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13.xml><?xml version="1.0" encoding="utf-8"?>
<a:theme xmlns:a="http://schemas.openxmlformats.org/drawingml/2006/main" name="1_Cartoné">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14.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undició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4.xml><?xml version="1.0" encoding="utf-8"?>
<a:theme xmlns:a="http://schemas.openxmlformats.org/drawingml/2006/main" name="Adyacenci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Paja">
  <a:themeElements>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Intermedi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6.xml><?xml version="1.0" encoding="utf-8"?>
<a:theme xmlns:a="http://schemas.openxmlformats.org/drawingml/2006/main" name="Cuadrícula">
  <a:themeElements>
    <a:clrScheme name="Cuadrícul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1_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9.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de diseño de mimosa</Template>
  <TotalTime>2170</TotalTime>
  <Words>3139</Words>
  <Application>Microsoft Office PowerPoint</Application>
  <PresentationFormat>Presentación en pantalla (4:3)</PresentationFormat>
  <Paragraphs>262</Paragraphs>
  <Slides>27</Slides>
  <Notes>2</Notes>
  <HiddenSlides>0</HiddenSlides>
  <MMClips>0</MMClips>
  <ScaleCrop>false</ScaleCrop>
  <HeadingPairs>
    <vt:vector size="6" baseType="variant">
      <vt:variant>
        <vt:lpstr>Fuentes usadas</vt:lpstr>
      </vt:variant>
      <vt:variant>
        <vt:i4>20</vt:i4>
      </vt:variant>
      <vt:variant>
        <vt:lpstr>Tema</vt:lpstr>
      </vt:variant>
      <vt:variant>
        <vt:i4>14</vt:i4>
      </vt:variant>
      <vt:variant>
        <vt:lpstr>Títulos de diapositiva</vt:lpstr>
      </vt:variant>
      <vt:variant>
        <vt:i4>27</vt:i4>
      </vt:variant>
    </vt:vector>
  </HeadingPairs>
  <TitlesOfParts>
    <vt:vector size="61" baseType="lpstr">
      <vt:lpstr>Arial</vt:lpstr>
      <vt:lpstr>Arial Narrow</vt:lpstr>
      <vt:lpstr>Arial Rounded MT Bold</vt:lpstr>
      <vt:lpstr>Book Antiqua</vt:lpstr>
      <vt:lpstr>Calibri</vt:lpstr>
      <vt:lpstr>Cambria</vt:lpstr>
      <vt:lpstr>Candara</vt:lpstr>
      <vt:lpstr>Constantia</vt:lpstr>
      <vt:lpstr>Franklin Gothic Book</vt:lpstr>
      <vt:lpstr>Franklin Gothic Medium</vt:lpstr>
      <vt:lpstr>Impact</vt:lpstr>
      <vt:lpstr>Palatino Linotype</vt:lpstr>
      <vt:lpstr>Rockwell</vt:lpstr>
      <vt:lpstr>Soberana Sans Light</vt:lpstr>
      <vt:lpstr>Symbol</vt:lpstr>
      <vt:lpstr>Times New Roman</vt:lpstr>
      <vt:lpstr>Tw Cen MT</vt:lpstr>
      <vt:lpstr>Verdana</vt:lpstr>
      <vt:lpstr>Wingdings</vt:lpstr>
      <vt:lpstr>Wingdings 2</vt:lpstr>
      <vt:lpstr>Tema de Office</vt:lpstr>
      <vt:lpstr>Fundición</vt:lpstr>
      <vt:lpstr>Cartoné</vt:lpstr>
      <vt:lpstr>Adyacencia</vt:lpstr>
      <vt:lpstr>Paja</vt:lpstr>
      <vt:lpstr>Cuadrícula</vt:lpstr>
      <vt:lpstr>Forma de onda</vt:lpstr>
      <vt:lpstr>1_Forma de onda</vt:lpstr>
      <vt:lpstr>Flujo</vt:lpstr>
      <vt:lpstr>1_Tema de Office</vt:lpstr>
      <vt:lpstr>Aspecto</vt:lpstr>
      <vt:lpstr>NewsPrint</vt:lpstr>
      <vt:lpstr>1_Cartoné</vt:lpstr>
      <vt:lpstr>Viajes</vt:lpstr>
      <vt:lpstr>Curso:  OBSERVACIÓN Y ANÁLISIS  DE  LA  PRÁCTICA ESCOLAR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 básica de la unidad 3. Bazdresh, M. (2000). Vivir la educación, transformar la práctica. México: sej, pp. 13-66.  Bernstein, B. (1997). La estructura del discurso pedagógico. Madrid: Morata, pp. 72-99.  Goffman, E. (1995). Estigma. La identidad deteriorada. Argentina: Amorrortu editores, pp. 11-56.  Hargreaves, A. (2005). Profesorado, cultura y posmodernidad. Cambian los tiempos, cambia el profesorado. Madrid: Morata, pp. 119-164 y 187-234.  Huguet, T. (2006). Aprender juntos en la escuela. Barcelona: Graó.  Mora, M. E. et al. (2003). La práctica y las acciones educativas, objeto construido y sus referentes conceptuales nacionales e internacionales. En Piña, J. M., Furlan, A. y Sañudo, L., Acciones, actores y prácticas educativas. México: comie, pp. 189-211.  Tardif, M. (2009). Los saberes del docente y su desarrollo profesional. Madrid: Narcea, pp. 22-42.  Zabala, A. (2005). La función social de la enseñanza y la concepción sobre los procesos de aprendizaje. En La práctica educativa. Cómo enseña. Barcelona: Graó, pp. 25-35.  Otros recursos  Bovaira, F. (Productor), &amp; Cuerda, J. L. (Director). (1999). La lengua de las mariposas [Película]. España: Sociedad General de Televisión (Sogetel).  Camino, J. (Director). (1967). Mañana será otro día [Película]. España: Tribidabo Films, S. A.  Relato autobiográfico, evidencia de aprendizaje del curso El sujeto y su formación profesional como docente.  La videograbación de la clase observada.</vt:lpstr>
      <vt:lpstr>Presentación de PowerPoint</vt:lpstr>
      <vt:lpstr>Presentación de PowerPoint</vt:lpstr>
      <vt:lpstr>Observaciones: en el primer bimestre el examen de diagnòstico tiene un valor de 20% y 30% el institucional. 30% trabajos escritos, 10% el portafolio y 10% de participación y exposiciòn. En el 2º y 3º bimestre el examen, tiene un valor del 40% el examen institucional . Programa de lectura se agrega a trabajos escritos con su calificación correspondiente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INTELIGENCIA EMOCIONAL</dc:title>
  <dc:creator>Rosa Elvia</dc:creator>
  <cp:lastModifiedBy>ENEP06</cp:lastModifiedBy>
  <cp:revision>156</cp:revision>
  <dcterms:created xsi:type="dcterms:W3CDTF">2014-04-09T23:56:18Z</dcterms:created>
  <dcterms:modified xsi:type="dcterms:W3CDTF">2015-02-12T07:39:57Z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TC100690433082</vt:lpwstr>
  </property>
</Properties>
</file>