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AC0C1C-55E3-4801-84A9-BC7AE99CF2E7}" type="datetimeFigureOut">
              <a:rPr lang="es-MX" smtClean="0"/>
              <a:t>19/02/2015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DA158-E239-4F43-A26F-4C24102E8D0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843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CDA158-E239-4F43-A26F-4C24102E8D00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7343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CDA158-E239-4F43-A26F-4C24102E8D00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0768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2404534"/>
            <a:ext cx="5825202" cy="1646302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4050834"/>
            <a:ext cx="5825202" cy="1096899"/>
          </a:xfrm>
          <a:prstGeom prst="rect">
            <a:avLst/>
          </a:prstGeo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03850" y="6041363"/>
            <a:ext cx="683954" cy="365125"/>
          </a:xfrm>
          <a:prstGeom prst="rect">
            <a:avLst/>
          </a:prstGeom>
        </p:spPr>
        <p:txBody>
          <a:bodyPr/>
          <a:lstStyle/>
          <a:p>
            <a:fld id="{EC4D5A9A-5760-4B3F-9231-8B3B05C80F8F}" type="datetime1">
              <a:rPr lang="es-MX" smtClean="0"/>
              <a:t>19/02/2015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8001" y="6041363"/>
            <a:ext cx="4723209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2998" y="6041363"/>
            <a:ext cx="512504" cy="365125"/>
          </a:xfrm>
          <a:prstGeom prst="rect">
            <a:avLst/>
          </a:prstGeom>
        </p:spPr>
        <p:txBody>
          <a:bodyPr/>
          <a:lstStyle/>
          <a:p>
            <a:fld id="{2872B865-6E39-4C7E-93BC-7D765666D9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285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3403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03850" y="6041363"/>
            <a:ext cx="683954" cy="365125"/>
          </a:xfrm>
          <a:prstGeom prst="rect">
            <a:avLst/>
          </a:prstGeom>
        </p:spPr>
        <p:txBody>
          <a:bodyPr/>
          <a:lstStyle/>
          <a:p>
            <a:fld id="{C9FB5539-E8F1-4C98-B062-B7D096F0B112}" type="datetime1">
              <a:rPr lang="es-MX" smtClean="0"/>
              <a:t>19/02/2015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8001" y="6041363"/>
            <a:ext cx="4723209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2998" y="6041363"/>
            <a:ext cx="512504" cy="365125"/>
          </a:xfrm>
          <a:prstGeom prst="rect">
            <a:avLst/>
          </a:prstGeom>
        </p:spPr>
        <p:txBody>
          <a:bodyPr/>
          <a:lstStyle/>
          <a:p>
            <a:fld id="{2872B865-6E39-4C7E-93BC-7D765666D9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946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3632200"/>
            <a:ext cx="5418393" cy="3810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03850" y="6041363"/>
            <a:ext cx="683954" cy="365125"/>
          </a:xfrm>
          <a:prstGeom prst="rect">
            <a:avLst/>
          </a:prstGeom>
        </p:spPr>
        <p:txBody>
          <a:bodyPr/>
          <a:lstStyle/>
          <a:p>
            <a:fld id="{3A4FDE66-3E29-4B31-B58D-7A59C90C843E}" type="datetime1">
              <a:rPr lang="es-MX" smtClean="0"/>
              <a:t>19/02/2015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8001" y="6041363"/>
            <a:ext cx="4723209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2998" y="6041363"/>
            <a:ext cx="512504" cy="365125"/>
          </a:xfrm>
          <a:prstGeom prst="rect">
            <a:avLst/>
          </a:prstGeom>
        </p:spPr>
        <p:txBody>
          <a:bodyPr/>
          <a:lstStyle/>
          <a:p>
            <a:fld id="{2872B865-6E39-4C7E-93BC-7D765666D980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4522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931988"/>
            <a:ext cx="6447501" cy="259546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03850" y="6041363"/>
            <a:ext cx="683954" cy="365125"/>
          </a:xfrm>
          <a:prstGeom prst="rect">
            <a:avLst/>
          </a:prstGeom>
        </p:spPr>
        <p:txBody>
          <a:bodyPr/>
          <a:lstStyle/>
          <a:p>
            <a:fld id="{FEA0B794-50BA-4BCE-8BF8-027E26437F97}" type="datetime1">
              <a:rPr lang="es-MX" smtClean="0"/>
              <a:t>19/02/2015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8001" y="6041363"/>
            <a:ext cx="4723209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2998" y="6041363"/>
            <a:ext cx="512504" cy="365125"/>
          </a:xfrm>
          <a:prstGeom prst="rect">
            <a:avLst/>
          </a:prstGeom>
        </p:spPr>
        <p:txBody>
          <a:bodyPr/>
          <a:lstStyle/>
          <a:p>
            <a:fld id="{2872B865-6E39-4C7E-93BC-7D765666D9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936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03850" y="6041363"/>
            <a:ext cx="683954" cy="365125"/>
          </a:xfrm>
          <a:prstGeom prst="rect">
            <a:avLst/>
          </a:prstGeom>
        </p:spPr>
        <p:txBody>
          <a:bodyPr/>
          <a:lstStyle/>
          <a:p>
            <a:fld id="{FFA67E43-5BBF-4AFF-A4CE-5A6DA6FC4DD9}" type="datetime1">
              <a:rPr lang="es-MX" smtClean="0"/>
              <a:t>19/02/2015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8001" y="6041363"/>
            <a:ext cx="4723209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2998" y="6041363"/>
            <a:ext cx="512504" cy="365125"/>
          </a:xfrm>
          <a:prstGeom prst="rect">
            <a:avLst/>
          </a:prstGeom>
        </p:spPr>
        <p:txBody>
          <a:bodyPr/>
          <a:lstStyle/>
          <a:p>
            <a:fld id="{2872B865-6E39-4C7E-93BC-7D765666D980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406403" y="79037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88655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5774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6441152" cy="30226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03850" y="6041363"/>
            <a:ext cx="683954" cy="365125"/>
          </a:xfrm>
          <a:prstGeom prst="rect">
            <a:avLst/>
          </a:prstGeom>
        </p:spPr>
        <p:txBody>
          <a:bodyPr/>
          <a:lstStyle/>
          <a:p>
            <a:fld id="{D400E0DB-0418-4024-8F8E-E4C5FD18CDF7}" type="datetime1">
              <a:rPr lang="es-MX" smtClean="0"/>
              <a:t>19/02/2015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8001" y="6041363"/>
            <a:ext cx="4723209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2998" y="6041363"/>
            <a:ext cx="512504" cy="365125"/>
          </a:xfrm>
          <a:prstGeom prst="rect">
            <a:avLst/>
          </a:prstGeom>
        </p:spPr>
        <p:txBody>
          <a:bodyPr/>
          <a:lstStyle/>
          <a:p>
            <a:fld id="{2872B865-6E39-4C7E-93BC-7D765666D9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9146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2160590"/>
            <a:ext cx="6447501" cy="388077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03850" y="6041363"/>
            <a:ext cx="683954" cy="365125"/>
          </a:xfrm>
          <a:prstGeom prst="rect">
            <a:avLst/>
          </a:prstGeom>
        </p:spPr>
        <p:txBody>
          <a:bodyPr/>
          <a:lstStyle/>
          <a:p>
            <a:fld id="{D31AEC6C-16BE-44EA-9E34-752DF8A8F0BA}" type="datetime1">
              <a:rPr lang="es-MX" smtClean="0"/>
              <a:t>19/02/2015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8001" y="6041363"/>
            <a:ext cx="4723209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2998" y="6041363"/>
            <a:ext cx="512504" cy="365125"/>
          </a:xfrm>
          <a:prstGeom prst="rect">
            <a:avLst/>
          </a:prstGeom>
        </p:spPr>
        <p:txBody>
          <a:bodyPr/>
          <a:lstStyle/>
          <a:p>
            <a:fld id="{2872B865-6E39-4C7E-93BC-7D765666D9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79752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609600"/>
            <a:ext cx="978557" cy="5251451"/>
          </a:xfrm>
          <a:prstGeom prst="rect">
            <a:avLst/>
          </a:prstGeo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609600"/>
            <a:ext cx="5295113" cy="52514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03850" y="6041363"/>
            <a:ext cx="683954" cy="365125"/>
          </a:xfrm>
          <a:prstGeom prst="rect">
            <a:avLst/>
          </a:prstGeom>
        </p:spPr>
        <p:txBody>
          <a:bodyPr/>
          <a:lstStyle/>
          <a:p>
            <a:fld id="{31DF705C-4201-4F24-B7B0-A1BD6F52AD3E}" type="datetime1">
              <a:rPr lang="es-MX" smtClean="0"/>
              <a:t>19/02/2015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8001" y="6041363"/>
            <a:ext cx="4723209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2998" y="6041363"/>
            <a:ext cx="512504" cy="365125"/>
          </a:xfrm>
          <a:prstGeom prst="rect">
            <a:avLst/>
          </a:prstGeom>
        </p:spPr>
        <p:txBody>
          <a:bodyPr/>
          <a:lstStyle/>
          <a:p>
            <a:fld id="{2872B865-6E39-4C7E-93BC-7D765666D9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8822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5028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700868"/>
            <a:ext cx="6447501" cy="1826581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8604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403850" y="6041363"/>
            <a:ext cx="683954" cy="365125"/>
          </a:xfrm>
          <a:prstGeom prst="rect">
            <a:avLst/>
          </a:prstGeom>
        </p:spPr>
        <p:txBody>
          <a:bodyPr/>
          <a:lstStyle/>
          <a:p>
            <a:fld id="{F1A52398-1B8E-47A4-9AB1-5BB70531F93F}" type="datetime1">
              <a:rPr lang="es-MX" smtClean="0"/>
              <a:t>19/02/2015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8001" y="6041363"/>
            <a:ext cx="4723209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42998" y="6041363"/>
            <a:ext cx="512504" cy="365125"/>
          </a:xfrm>
          <a:prstGeom prst="rect">
            <a:avLst/>
          </a:prstGeom>
        </p:spPr>
        <p:txBody>
          <a:bodyPr/>
          <a:lstStyle/>
          <a:p>
            <a:fld id="{2872B865-6E39-4C7E-93BC-7D765666D9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5219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2160589"/>
            <a:ext cx="3138026" cy="38807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2160590"/>
            <a:ext cx="3138026" cy="388077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03850" y="6041363"/>
            <a:ext cx="683954" cy="365125"/>
          </a:xfrm>
          <a:prstGeom prst="rect">
            <a:avLst/>
          </a:prstGeom>
        </p:spPr>
        <p:txBody>
          <a:bodyPr/>
          <a:lstStyle/>
          <a:p>
            <a:fld id="{8B7D68D0-35E6-41E4-83AF-AAD8F35E435E}" type="datetime1">
              <a:rPr lang="es-MX" smtClean="0"/>
              <a:t>19/02/2015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08001" y="6041363"/>
            <a:ext cx="4723209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42998" y="6041363"/>
            <a:ext cx="512504" cy="365125"/>
          </a:xfrm>
          <a:prstGeom prst="rect">
            <a:avLst/>
          </a:prstGeom>
        </p:spPr>
        <p:txBody>
          <a:bodyPr/>
          <a:lstStyle/>
          <a:p>
            <a:fld id="{2872B865-6E39-4C7E-93BC-7D765666D9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3610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2160983"/>
            <a:ext cx="3139217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737246"/>
            <a:ext cx="3139217" cy="330411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2160983"/>
            <a:ext cx="3139214" cy="5762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737246"/>
            <a:ext cx="3139213" cy="330411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403850" y="6041363"/>
            <a:ext cx="683954" cy="365125"/>
          </a:xfrm>
          <a:prstGeom prst="rect">
            <a:avLst/>
          </a:prstGeom>
        </p:spPr>
        <p:txBody>
          <a:bodyPr/>
          <a:lstStyle/>
          <a:p>
            <a:fld id="{7942EB30-C0C1-4BCC-AB5D-169D819A8D1F}" type="datetime1">
              <a:rPr lang="es-MX" smtClean="0"/>
              <a:t>19/02/2015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08001" y="6041363"/>
            <a:ext cx="4723209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42998" y="6041363"/>
            <a:ext cx="512504" cy="365125"/>
          </a:xfrm>
          <a:prstGeom prst="rect">
            <a:avLst/>
          </a:prstGeom>
        </p:spPr>
        <p:txBody>
          <a:bodyPr/>
          <a:lstStyle/>
          <a:p>
            <a:fld id="{2872B865-6E39-4C7E-93BC-7D765666D9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73537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03850" y="6041363"/>
            <a:ext cx="683954" cy="365125"/>
          </a:xfrm>
          <a:prstGeom prst="rect">
            <a:avLst/>
          </a:prstGeom>
        </p:spPr>
        <p:txBody>
          <a:bodyPr/>
          <a:lstStyle/>
          <a:p>
            <a:fld id="{A40D3983-FB56-4A05-AB61-F1BC90E85888}" type="datetime1">
              <a:rPr lang="es-MX" smtClean="0"/>
              <a:t>19/02/2015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08001" y="6041363"/>
            <a:ext cx="4723209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42998" y="6041363"/>
            <a:ext cx="512504" cy="365125"/>
          </a:xfrm>
          <a:prstGeom prst="rect">
            <a:avLst/>
          </a:prstGeom>
        </p:spPr>
        <p:txBody>
          <a:bodyPr/>
          <a:lstStyle/>
          <a:p>
            <a:fld id="{2872B865-6E39-4C7E-93BC-7D765666D9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2947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403850" y="6041363"/>
            <a:ext cx="683954" cy="365125"/>
          </a:xfrm>
          <a:prstGeom prst="rect">
            <a:avLst/>
          </a:prstGeom>
        </p:spPr>
        <p:txBody>
          <a:bodyPr/>
          <a:lstStyle/>
          <a:p>
            <a:fld id="{4A137339-4FAD-4677-B2C1-153458322F03}" type="datetime1">
              <a:rPr lang="es-MX" smtClean="0"/>
              <a:t>19/02/2015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08001" y="6041363"/>
            <a:ext cx="4723209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42998" y="6041363"/>
            <a:ext cx="512504" cy="365125"/>
          </a:xfrm>
          <a:prstGeom prst="rect">
            <a:avLst/>
          </a:prstGeom>
        </p:spPr>
        <p:txBody>
          <a:bodyPr/>
          <a:lstStyle/>
          <a:p>
            <a:fld id="{2872B865-6E39-4C7E-93BC-7D765666D9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3659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98604"/>
            <a:ext cx="2890896" cy="1278466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514925"/>
            <a:ext cx="3385156" cy="552643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777069"/>
            <a:ext cx="2890896" cy="258444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03850" y="6041363"/>
            <a:ext cx="683954" cy="365125"/>
          </a:xfrm>
          <a:prstGeom prst="rect">
            <a:avLst/>
          </a:prstGeom>
        </p:spPr>
        <p:txBody>
          <a:bodyPr/>
          <a:lstStyle/>
          <a:p>
            <a:fld id="{56A24953-754A-4BC7-A2F1-2C81BB48AE83}" type="datetime1">
              <a:rPr lang="es-MX" smtClean="0"/>
              <a:t>19/02/2015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08001" y="6041363"/>
            <a:ext cx="4723209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42998" y="6041363"/>
            <a:ext cx="512504" cy="365125"/>
          </a:xfrm>
          <a:prstGeom prst="rect">
            <a:avLst/>
          </a:prstGeom>
        </p:spPr>
        <p:txBody>
          <a:bodyPr/>
          <a:lstStyle/>
          <a:p>
            <a:fld id="{2872B865-6E39-4C7E-93BC-7D765666D9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4964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800600"/>
            <a:ext cx="64475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609600"/>
            <a:ext cx="6447501" cy="384571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5367338"/>
            <a:ext cx="6447500" cy="67402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03850" y="6041363"/>
            <a:ext cx="683954" cy="365125"/>
          </a:xfrm>
          <a:prstGeom prst="rect">
            <a:avLst/>
          </a:prstGeom>
        </p:spPr>
        <p:txBody>
          <a:bodyPr/>
          <a:lstStyle/>
          <a:p>
            <a:fld id="{0DA9D230-52B1-4790-9233-9C1F3D056773}" type="datetime1">
              <a:rPr lang="es-MX" smtClean="0"/>
              <a:t>19/02/2015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08001" y="6041363"/>
            <a:ext cx="4723209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42998" y="6041363"/>
            <a:ext cx="512504" cy="365125"/>
          </a:xfrm>
          <a:prstGeom prst="rect">
            <a:avLst/>
          </a:prstGeom>
        </p:spPr>
        <p:txBody>
          <a:bodyPr/>
          <a:lstStyle/>
          <a:p>
            <a:fld id="{2872B865-6E39-4C7E-93BC-7D765666D9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561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18" name="Imagen 2" descr="Descripción: logo en jpg"/>
          <p:cNvPicPr>
            <a:picLocks noChangeAspect="1" noChangeArrowheads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3291" y="5984319"/>
            <a:ext cx="554721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18 Rectángulo"/>
          <p:cNvSpPr/>
          <p:nvPr userDrawn="1"/>
        </p:nvSpPr>
        <p:spPr>
          <a:xfrm>
            <a:off x="590303" y="6058257"/>
            <a:ext cx="130803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ENEP-F-ST-19</a:t>
            </a:r>
            <a:endParaRPr kumimoji="0" lang="es-ES" sz="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06700" algn="ctr"/>
                <a:tab pos="5611813" algn="r"/>
              </a:tabLst>
              <a:defRPr/>
            </a:pPr>
            <a:r>
              <a:rPr kumimoji="0" lang="es-ES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Calibri" pitchFamily="34" charset="0"/>
                <a:cs typeface="Times New Roman" pitchFamily="18" charset="0"/>
              </a:rPr>
              <a:t>V01/122012</a:t>
            </a:r>
            <a:endParaRPr kumimoji="0" lang="es-E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213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1"/>
                </a:solidFill>
              </a:rPr>
              <a:t>Nombre del curso: Evaluación para el aprendizaje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30300" y="4475837"/>
            <a:ext cx="5825202" cy="1096899"/>
          </a:xfrm>
        </p:spPr>
        <p:txBody>
          <a:bodyPr>
            <a:normAutofit/>
          </a:bodyPr>
          <a:lstStyle/>
          <a:p>
            <a:r>
              <a:rPr lang="es-MX" sz="3200" dirty="0" smtClean="0">
                <a:solidFill>
                  <a:schemeClr val="tx1"/>
                </a:solidFill>
              </a:rPr>
              <a:t>Maestra: Roxana Janet Sánchez Suárez</a:t>
            </a:r>
            <a:endParaRPr lang="es-MX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17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508001" y="609600"/>
            <a:ext cx="6447501" cy="1320800"/>
          </a:xfrm>
          <a:prstGeom prst="rect">
            <a:avLst/>
          </a:prstGeom>
        </p:spPr>
        <p:txBody>
          <a:bodyPr/>
          <a:lstStyle/>
          <a:p>
            <a:r>
              <a:rPr lang="es-MX" dirty="0" smtClean="0"/>
              <a:t>Períodos de evaluaciones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508001" y="2160590"/>
            <a:ext cx="6447501" cy="388077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s-MX" sz="2400" dirty="0"/>
              <a:t>9</a:t>
            </a:r>
            <a:r>
              <a:rPr lang="es-MX" sz="2400" dirty="0" smtClean="0"/>
              <a:t> al 13 de Marzo primer período de evaluaciones institucionales</a:t>
            </a:r>
          </a:p>
          <a:p>
            <a:r>
              <a:rPr lang="es-MX" sz="2400" dirty="0" smtClean="0"/>
              <a:t>4 al 8 de Mayo segundo período de evaluaciones institucionales</a:t>
            </a:r>
          </a:p>
          <a:p>
            <a:r>
              <a:rPr lang="es-MX" sz="2400" dirty="0" smtClean="0"/>
              <a:t>22 al 26 </a:t>
            </a:r>
            <a:r>
              <a:rPr lang="es-MX" sz="2400" smtClean="0"/>
              <a:t>de Junio </a:t>
            </a:r>
            <a:r>
              <a:rPr lang="es-MX" sz="2400" dirty="0" smtClean="0"/>
              <a:t>tercer período de evaluaciones institucionales.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252044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508001" y="609600"/>
            <a:ext cx="6447501" cy="13208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s-MX" dirty="0" smtClean="0"/>
              <a:t>Evaluación para el aprendizaje.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508001" y="2160590"/>
            <a:ext cx="6447501" cy="3880773"/>
          </a:xfrm>
          <a:prstGeom prst="rect">
            <a:avLst/>
          </a:prstGeom>
        </p:spPr>
        <p:txBody>
          <a:bodyPr/>
          <a:lstStyle/>
          <a:p>
            <a:r>
              <a:rPr lang="pt-BR" b="1" dirty="0" smtClean="0"/>
              <a:t>Semestre </a:t>
            </a:r>
            <a:r>
              <a:rPr lang="pt-BR" dirty="0"/>
              <a:t>4 </a:t>
            </a:r>
            <a:r>
              <a:rPr lang="pt-BR" b="1" dirty="0"/>
              <a:t>Horas </a:t>
            </a:r>
            <a:endParaRPr lang="pt-BR" b="1" dirty="0" smtClean="0"/>
          </a:p>
          <a:p>
            <a:r>
              <a:rPr lang="es-MX" b="1" dirty="0" smtClean="0"/>
              <a:t>Ubicación</a:t>
            </a:r>
            <a:r>
              <a:rPr lang="es-MX" b="1" dirty="0"/>
              <a:t> </a:t>
            </a:r>
            <a:r>
              <a:rPr lang="es-MX" b="1" dirty="0" smtClean="0"/>
              <a:t>curricular. Trayecto formativo y ámbitos formativos</a:t>
            </a:r>
            <a:endParaRPr lang="es-MX" b="1" dirty="0"/>
          </a:p>
          <a:p>
            <a:r>
              <a:rPr lang="es-MX" dirty="0"/>
              <a:t>La asignatura se inserta en el trayecto formativo psicopedagógico y</a:t>
            </a:r>
          </a:p>
          <a:p>
            <a:r>
              <a:rPr lang="es-MX" dirty="0"/>
              <a:t>responde al ámbito formativo de evaluación educativa.</a:t>
            </a:r>
          </a:p>
        </p:txBody>
      </p:sp>
    </p:spTree>
    <p:extLst>
      <p:ext uri="{BB962C8B-B14F-4D97-AF65-F5344CB8AC3E}">
        <p14:creationId xmlns:p14="http://schemas.microsoft.com/office/powerpoint/2010/main" val="1864974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1397908" y="225878"/>
            <a:ext cx="6447501" cy="1320800"/>
          </a:xfrm>
          <a:prstGeom prst="rect">
            <a:avLst/>
          </a:prstGeom>
        </p:spPr>
        <p:txBody>
          <a:bodyPr/>
          <a:lstStyle/>
          <a:p>
            <a:r>
              <a:rPr lang="es-MX" dirty="0" smtClean="0"/>
              <a:t>Propósitos del Curso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334737" y="1033236"/>
            <a:ext cx="8327570" cy="5259589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s-MX" sz="1600" dirty="0"/>
              <a:t>El curso evaluación para el aprendizaje tiene como propósito que </a:t>
            </a:r>
            <a:r>
              <a:rPr lang="es-MX" sz="1600" dirty="0" smtClean="0"/>
              <a:t>los docentes </a:t>
            </a:r>
            <a:r>
              <a:rPr lang="es-MX" sz="1600" dirty="0"/>
              <a:t>en formación analicen y reflexionen sobre los procesos </a:t>
            </a:r>
            <a:r>
              <a:rPr lang="es-MX" sz="1600" dirty="0" smtClean="0"/>
              <a:t>y mecanismos </a:t>
            </a:r>
            <a:r>
              <a:rPr lang="es-MX" sz="1600" dirty="0"/>
              <a:t>de evaluación del aprendizaje en contextos escolares</a:t>
            </a:r>
            <a:r>
              <a:rPr lang="es-MX" sz="1600" dirty="0" smtClean="0"/>
              <a:t>.</a:t>
            </a:r>
          </a:p>
          <a:p>
            <a:r>
              <a:rPr lang="es-MX" sz="1600" dirty="0"/>
              <a:t>En el eje histórico, se propone valorar en una línea </a:t>
            </a:r>
            <a:r>
              <a:rPr lang="es-MX" sz="1600" dirty="0" smtClean="0"/>
              <a:t>de tiempo </a:t>
            </a:r>
            <a:r>
              <a:rPr lang="es-MX" sz="1600" dirty="0"/>
              <a:t>el origen de la evaluación educativa, en específico de </a:t>
            </a:r>
            <a:r>
              <a:rPr lang="es-MX" sz="1600" dirty="0" smtClean="0"/>
              <a:t>la evaluación </a:t>
            </a:r>
            <a:r>
              <a:rPr lang="es-MX" sz="1600" dirty="0"/>
              <a:t>del aprendizaje escolar y de sus dispositivos orientados a </a:t>
            </a:r>
            <a:r>
              <a:rPr lang="es-MX" sz="1600" dirty="0" smtClean="0"/>
              <a:t>la normalización </a:t>
            </a:r>
            <a:r>
              <a:rPr lang="es-MX" sz="1600" dirty="0"/>
              <a:t>y el control, así como los principales enfoques a </a:t>
            </a:r>
            <a:r>
              <a:rPr lang="es-MX" sz="1600" dirty="0" smtClean="0"/>
              <a:t>la evaluación </a:t>
            </a:r>
            <a:r>
              <a:rPr lang="es-MX" sz="1600" dirty="0"/>
              <a:t>y sus contribuciones centrales</a:t>
            </a:r>
            <a:r>
              <a:rPr lang="es-MX" sz="1600" dirty="0" smtClean="0"/>
              <a:t>.</a:t>
            </a:r>
          </a:p>
          <a:p>
            <a:r>
              <a:rPr lang="es-MX" sz="1600" dirty="0"/>
              <a:t>En el </a:t>
            </a:r>
            <a:r>
              <a:rPr lang="es-MX" sz="1600" dirty="0" smtClean="0"/>
              <a:t>eje sociocultural</a:t>
            </a:r>
            <a:r>
              <a:rPr lang="es-MX" sz="1600" dirty="0"/>
              <a:t>, se reflexionará sobre las preconcepciones docentes </a:t>
            </a:r>
            <a:r>
              <a:rPr lang="es-MX" sz="1600" dirty="0" smtClean="0"/>
              <a:t>en torno </a:t>
            </a:r>
            <a:r>
              <a:rPr lang="es-MX" sz="1600" dirty="0"/>
              <a:t>a la evaluación del aprendizaje escolar (infalible, </a:t>
            </a:r>
            <a:r>
              <a:rPr lang="es-MX" sz="1600" dirty="0" smtClean="0"/>
              <a:t>inapelable, incuestionada</a:t>
            </a:r>
            <a:r>
              <a:rPr lang="es-MX" sz="1600" dirty="0"/>
              <a:t>, determinante del rendimiento futuro de los </a:t>
            </a:r>
            <a:r>
              <a:rPr lang="es-MX" sz="1600" dirty="0" smtClean="0"/>
              <a:t>estudiantes, evidencia </a:t>
            </a:r>
            <a:r>
              <a:rPr lang="es-MX" sz="1600" dirty="0"/>
              <a:t>de atributos y disposiciones individuales disociados de </a:t>
            </a:r>
            <a:r>
              <a:rPr lang="es-MX" sz="1600" dirty="0" smtClean="0"/>
              <a:t>la influencia </a:t>
            </a:r>
            <a:r>
              <a:rPr lang="es-MX" sz="1600" dirty="0"/>
              <a:t>educativa y de los sistemas escolares, etc</a:t>
            </a:r>
            <a:r>
              <a:rPr lang="es-MX" sz="1600" dirty="0" smtClean="0"/>
              <a:t>.).</a:t>
            </a:r>
          </a:p>
          <a:p>
            <a:r>
              <a:rPr lang="es-MX" sz="1600" dirty="0"/>
              <a:t>Por último, en el </a:t>
            </a:r>
            <a:r>
              <a:rPr lang="es-MX" sz="1600" dirty="0" smtClean="0"/>
              <a:t>eje psicopedagógico </a:t>
            </a:r>
            <a:r>
              <a:rPr lang="es-MX" sz="1600" dirty="0"/>
              <a:t>se pretende que los participantes identifiquen </a:t>
            </a:r>
            <a:r>
              <a:rPr lang="es-MX" sz="1600" dirty="0" smtClean="0"/>
              <a:t>los marcos </a:t>
            </a:r>
            <a:r>
              <a:rPr lang="es-MX" sz="1600" dirty="0"/>
              <a:t>teóricos e instrumentales a partir de los cuales se han </a:t>
            </a:r>
            <a:r>
              <a:rPr lang="es-MX" sz="1600" dirty="0" smtClean="0"/>
              <a:t>formulado las </a:t>
            </a:r>
            <a:r>
              <a:rPr lang="es-MX" sz="1600" dirty="0"/>
              <a:t>principales aproximaciones sobre la evaluación para el </a:t>
            </a:r>
            <a:r>
              <a:rPr lang="es-MX" sz="1600" dirty="0" smtClean="0"/>
              <a:t>aprendizaje en </a:t>
            </a:r>
            <a:r>
              <a:rPr lang="es-MX" sz="1600" dirty="0"/>
              <a:t>contextos escolares (en especial se contrastarán </a:t>
            </a:r>
            <a:r>
              <a:rPr lang="es-MX" sz="1600" dirty="0" smtClean="0"/>
              <a:t>enfoques conductistas </a:t>
            </a:r>
            <a:r>
              <a:rPr lang="es-MX" sz="1600" dirty="0"/>
              <a:t>vs. enfoques denominados de evaluación alternativa </a:t>
            </a:r>
            <a:r>
              <a:rPr lang="es-MX" sz="1600" dirty="0" smtClean="0"/>
              <a:t>y auténtica</a:t>
            </a:r>
            <a:r>
              <a:rPr lang="es-MX" sz="1600" dirty="0"/>
              <a:t>) las cuales tienen su correspondencia con modelos </a:t>
            </a:r>
            <a:r>
              <a:rPr lang="es-MX" sz="1600" dirty="0" smtClean="0"/>
              <a:t>de enseñanza‐aprendizaje </a:t>
            </a:r>
            <a:r>
              <a:rPr lang="es-MX" sz="1600" dirty="0"/>
              <a:t>y nociones de educabilidad.</a:t>
            </a:r>
          </a:p>
        </p:txBody>
      </p:sp>
    </p:spTree>
    <p:extLst>
      <p:ext uri="{BB962C8B-B14F-4D97-AF65-F5344CB8AC3E}">
        <p14:creationId xmlns:p14="http://schemas.microsoft.com/office/powerpoint/2010/main" val="3893026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508001" y="609600"/>
            <a:ext cx="6447501" cy="1320800"/>
          </a:xfrm>
          <a:prstGeom prst="rect">
            <a:avLst/>
          </a:prstGeom>
        </p:spPr>
        <p:txBody>
          <a:bodyPr/>
          <a:lstStyle/>
          <a:p>
            <a:r>
              <a:rPr lang="es-MX" dirty="0" smtClean="0"/>
              <a:t>Estructura didáctica del curso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508001" y="1439373"/>
            <a:ext cx="6447501" cy="388077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s-MX" dirty="0"/>
              <a:t>El curso se estructura en tres unidades de aprendizaje:</a:t>
            </a:r>
          </a:p>
          <a:p>
            <a:r>
              <a:rPr lang="es-MX" dirty="0"/>
              <a:t> </a:t>
            </a:r>
            <a:r>
              <a:rPr lang="es-MX" b="1" dirty="0"/>
              <a:t>Unidad 1.</a:t>
            </a:r>
            <a:r>
              <a:rPr lang="es-MX" dirty="0"/>
              <a:t>¿Evaluar el aprendizaje para normalizar o </a:t>
            </a:r>
            <a:r>
              <a:rPr lang="es-MX" dirty="0" smtClean="0"/>
              <a:t>para desarrollar </a:t>
            </a:r>
            <a:r>
              <a:rPr lang="es-MX" dirty="0"/>
              <a:t>potencial en los estudiantes? Dimensión histórica </a:t>
            </a:r>
            <a:r>
              <a:rPr lang="es-MX" dirty="0" smtClean="0"/>
              <a:t>y sociocultural </a:t>
            </a:r>
            <a:r>
              <a:rPr lang="es-MX" dirty="0"/>
              <a:t>de la evaluación del aprendizaje escolar.</a:t>
            </a:r>
          </a:p>
          <a:p>
            <a:r>
              <a:rPr lang="es-MX" dirty="0"/>
              <a:t> </a:t>
            </a:r>
            <a:r>
              <a:rPr lang="es-MX" b="1" dirty="0"/>
              <a:t>Unidad 2</a:t>
            </a:r>
            <a:r>
              <a:rPr lang="es-MX" dirty="0"/>
              <a:t>. ¿Qué ofrecen las pruebas estandarizadas de </a:t>
            </a:r>
            <a:r>
              <a:rPr lang="es-MX" dirty="0" smtClean="0"/>
              <a:t>gran alcance </a:t>
            </a:r>
            <a:r>
              <a:rPr lang="es-MX" dirty="0"/>
              <a:t>a la evaluación del aprendizaje? Desafíos al </a:t>
            </a:r>
            <a:r>
              <a:rPr lang="es-MX" dirty="0" smtClean="0"/>
              <a:t>quehacer docente</a:t>
            </a:r>
            <a:r>
              <a:rPr lang="es-MX" dirty="0"/>
              <a:t>.</a:t>
            </a:r>
          </a:p>
          <a:p>
            <a:r>
              <a:rPr lang="es-MX" dirty="0"/>
              <a:t> </a:t>
            </a:r>
            <a:r>
              <a:rPr lang="es-MX" b="1" dirty="0"/>
              <a:t>Unidad 3</a:t>
            </a:r>
            <a:r>
              <a:rPr lang="es-MX" dirty="0"/>
              <a:t>. ¿Hacia una nueva cultura en la evaluación </a:t>
            </a:r>
            <a:r>
              <a:rPr lang="es-MX" dirty="0" smtClean="0"/>
              <a:t>del aprendizaje </a:t>
            </a:r>
            <a:r>
              <a:rPr lang="es-MX" dirty="0"/>
              <a:t>escolar? La evaluación alternativa y </a:t>
            </a:r>
            <a:r>
              <a:rPr lang="es-MX" dirty="0" smtClean="0"/>
              <a:t>auténtica: cambio </a:t>
            </a:r>
            <a:r>
              <a:rPr lang="es-MX" dirty="0"/>
              <a:t>de cultura en los procesos de evaluación del </a:t>
            </a:r>
            <a:r>
              <a:rPr lang="es-MX" dirty="0" smtClean="0"/>
              <a:t>aprendizaje escolar.</a:t>
            </a:r>
            <a:endParaRPr lang="es-MX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623931" y="5243675"/>
            <a:ext cx="102130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1922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508001" y="609600"/>
            <a:ext cx="6447501" cy="132080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s-MX" dirty="0" smtClean="0"/>
              <a:t>Competencias profesionales del perfil de egreso alas que contribuye el curso.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508001" y="2160590"/>
            <a:ext cx="6447501" cy="388077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es-MX" dirty="0" smtClean="0"/>
              <a:t>Emplea </a:t>
            </a:r>
            <a:r>
              <a:rPr lang="es-MX" dirty="0"/>
              <a:t>la evaluación para intervenir en los diferentes ámbitos </a:t>
            </a:r>
            <a:r>
              <a:rPr lang="es-MX" dirty="0" smtClean="0"/>
              <a:t>y momentos </a:t>
            </a:r>
            <a:r>
              <a:rPr lang="es-MX" dirty="0"/>
              <a:t>de la tarea educativa.</a:t>
            </a:r>
          </a:p>
          <a:p>
            <a:r>
              <a:rPr lang="es-MX" dirty="0" smtClean="0"/>
              <a:t>Utiliza </a:t>
            </a:r>
            <a:r>
              <a:rPr lang="es-MX" dirty="0"/>
              <a:t>la evaluación diagnóstica, formativa y </a:t>
            </a:r>
            <a:r>
              <a:rPr lang="es-MX" dirty="0" err="1"/>
              <a:t>sumativa</a:t>
            </a:r>
            <a:r>
              <a:rPr lang="es-MX" dirty="0"/>
              <a:t>, de </a:t>
            </a:r>
            <a:r>
              <a:rPr lang="es-MX" dirty="0" smtClean="0"/>
              <a:t>carácter cuantitativo </a:t>
            </a:r>
            <a:r>
              <a:rPr lang="es-MX" dirty="0"/>
              <a:t>y cualitativo, con base en teorías de evaluación para </a:t>
            </a:r>
            <a:r>
              <a:rPr lang="es-MX" dirty="0" smtClean="0"/>
              <a:t>el aprendizaje</a:t>
            </a:r>
            <a:r>
              <a:rPr lang="es-MX" dirty="0"/>
              <a:t>.</a:t>
            </a:r>
          </a:p>
          <a:p>
            <a:r>
              <a:rPr lang="es-MX" dirty="0" smtClean="0"/>
              <a:t>Participa </a:t>
            </a:r>
            <a:r>
              <a:rPr lang="es-MX" dirty="0"/>
              <a:t>en procesos de evaluación institucional y utiliza </a:t>
            </a:r>
            <a:r>
              <a:rPr lang="es-MX" dirty="0" smtClean="0"/>
              <a:t>sus resultados </a:t>
            </a:r>
            <a:r>
              <a:rPr lang="es-MX" dirty="0"/>
              <a:t>en la planeación y gestión escolar.</a:t>
            </a:r>
          </a:p>
          <a:p>
            <a:r>
              <a:rPr lang="es-MX" dirty="0" smtClean="0"/>
              <a:t>Realiza </a:t>
            </a:r>
            <a:r>
              <a:rPr lang="es-MX" dirty="0"/>
              <a:t>el seguimiento del nivel de avance de sus alumnos y usa </a:t>
            </a:r>
            <a:r>
              <a:rPr lang="es-MX" dirty="0" smtClean="0"/>
              <a:t>sus resultados </a:t>
            </a:r>
            <a:r>
              <a:rPr lang="es-MX" dirty="0"/>
              <a:t>para mejorar los aprendizajes.</a:t>
            </a:r>
          </a:p>
          <a:p>
            <a:r>
              <a:rPr lang="es-MX" dirty="0" smtClean="0"/>
              <a:t>Establece </a:t>
            </a:r>
            <a:r>
              <a:rPr lang="es-MX" dirty="0"/>
              <a:t>niveles de desempeño para evaluar el desarrollo </a:t>
            </a:r>
            <a:r>
              <a:rPr lang="es-MX" dirty="0" smtClean="0"/>
              <a:t>de competencias</a:t>
            </a:r>
            <a:r>
              <a:rPr lang="es-MX" dirty="0"/>
              <a:t>.</a:t>
            </a:r>
          </a:p>
          <a:p>
            <a:r>
              <a:rPr lang="es-MX" dirty="0" smtClean="0"/>
              <a:t>Interpreta </a:t>
            </a:r>
            <a:r>
              <a:rPr lang="es-MX" dirty="0"/>
              <a:t>los resultados de las evaluaciones para realizar </a:t>
            </a:r>
            <a:r>
              <a:rPr lang="es-MX" dirty="0" smtClean="0"/>
              <a:t>ajustes curriculares </a:t>
            </a:r>
            <a:r>
              <a:rPr lang="es-MX" dirty="0"/>
              <a:t>y estrategias de aprendizaje.</a:t>
            </a:r>
          </a:p>
        </p:txBody>
      </p:sp>
    </p:spTree>
    <p:extLst>
      <p:ext uri="{BB962C8B-B14F-4D97-AF65-F5344CB8AC3E}">
        <p14:creationId xmlns:p14="http://schemas.microsoft.com/office/powerpoint/2010/main" val="3728223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246744" y="250372"/>
            <a:ext cx="6447501" cy="1320800"/>
          </a:xfrm>
          <a:prstGeom prst="rect">
            <a:avLst/>
          </a:prstGeom>
        </p:spPr>
        <p:txBody>
          <a:bodyPr/>
          <a:lstStyle/>
          <a:p>
            <a:r>
              <a:rPr lang="es-MX" dirty="0" smtClean="0"/>
              <a:t>Competencia genera del curso.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246743" y="1402116"/>
            <a:ext cx="8431893" cy="388077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s-MX" sz="2400" dirty="0"/>
              <a:t>A partir de un análisis crítico y situado del origen, procesos </a:t>
            </a:r>
            <a:r>
              <a:rPr lang="es-MX" sz="2400" dirty="0" smtClean="0"/>
              <a:t>y cultura </a:t>
            </a:r>
            <a:r>
              <a:rPr lang="es-MX" sz="2400" dirty="0"/>
              <a:t>de la evaluación educativa en la educación básica, </a:t>
            </a:r>
            <a:r>
              <a:rPr lang="es-MX" sz="2400" dirty="0" smtClean="0"/>
              <a:t>reconstruye propuestas</a:t>
            </a:r>
            <a:r>
              <a:rPr lang="es-MX" sz="2400" dirty="0"/>
              <a:t>, sistemas e instrumentos de evaluación </a:t>
            </a:r>
            <a:r>
              <a:rPr lang="es-MX" sz="2400" dirty="0" smtClean="0"/>
              <a:t>del aprendizaje </a:t>
            </a:r>
            <a:r>
              <a:rPr lang="es-MX" sz="2400" dirty="0"/>
              <a:t>situados en contexto, con el debido rigor y </a:t>
            </a:r>
            <a:r>
              <a:rPr lang="es-MX" sz="2400" dirty="0" smtClean="0"/>
              <a:t>validez, que </a:t>
            </a:r>
            <a:r>
              <a:rPr lang="es-MX" sz="2400" dirty="0"/>
              <a:t>le permiten identificar, monitorear y apoyar los </a:t>
            </a:r>
            <a:r>
              <a:rPr lang="es-MX" sz="2400" dirty="0" smtClean="0"/>
              <a:t>aprendizajes escolares </a:t>
            </a:r>
            <a:r>
              <a:rPr lang="es-MX" sz="2400" dirty="0"/>
              <a:t>de manera ajustada y pertinente a las </a:t>
            </a:r>
            <a:r>
              <a:rPr lang="es-MX" sz="2400" dirty="0" smtClean="0"/>
              <a:t>necesidades, capacidades </a:t>
            </a:r>
            <a:r>
              <a:rPr lang="es-MX" sz="2400" dirty="0"/>
              <a:t>y estilos de los educandos, asumiendo </a:t>
            </a:r>
            <a:r>
              <a:rPr lang="es-MX" sz="2400" dirty="0" smtClean="0"/>
              <a:t>una perspectiva </a:t>
            </a:r>
            <a:r>
              <a:rPr lang="es-MX" sz="2400" dirty="0"/>
              <a:t>de promoción del crecimiento del estudiante </a:t>
            </a:r>
            <a:r>
              <a:rPr lang="es-MX" sz="2400" dirty="0" smtClean="0"/>
              <a:t>como aprendiz </a:t>
            </a:r>
            <a:r>
              <a:rPr lang="es-MX" sz="2400" dirty="0"/>
              <a:t>y como persona, evitando su etiquetación o la </a:t>
            </a:r>
            <a:r>
              <a:rPr lang="es-MX" sz="2400" dirty="0" smtClean="0"/>
              <a:t>exclusión del </a:t>
            </a:r>
            <a:r>
              <a:rPr lang="es-MX" sz="2400" dirty="0"/>
              <a:t>acceso a oportunidades educativas.</a:t>
            </a:r>
          </a:p>
        </p:txBody>
      </p:sp>
    </p:spTree>
    <p:extLst>
      <p:ext uri="{BB962C8B-B14F-4D97-AF65-F5344CB8AC3E}">
        <p14:creationId xmlns:p14="http://schemas.microsoft.com/office/powerpoint/2010/main" val="1044822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344716" y="348343"/>
            <a:ext cx="6447501" cy="1320800"/>
          </a:xfrm>
          <a:prstGeom prst="rect">
            <a:avLst/>
          </a:prstGeom>
        </p:spPr>
        <p:txBody>
          <a:bodyPr/>
          <a:lstStyle/>
          <a:p>
            <a:r>
              <a:rPr lang="es-MX" dirty="0" smtClean="0"/>
              <a:t>Competencias específicas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413223" y="1041401"/>
            <a:ext cx="8265412" cy="388077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s-MX" dirty="0"/>
              <a:t>Argumenta alcances y limitaciones de distintos enfoques sobre </a:t>
            </a:r>
            <a:r>
              <a:rPr lang="es-MX" dirty="0" smtClean="0"/>
              <a:t>la evaluación </a:t>
            </a:r>
            <a:r>
              <a:rPr lang="es-MX" dirty="0"/>
              <a:t>del aprendizaje, tales como el empleo de </a:t>
            </a:r>
            <a:r>
              <a:rPr lang="es-MX" dirty="0" smtClean="0"/>
              <a:t>pruebas estandarizadas </a:t>
            </a:r>
            <a:r>
              <a:rPr lang="es-MX" dirty="0"/>
              <a:t>de gran alcance y la utilización de </a:t>
            </a:r>
            <a:r>
              <a:rPr lang="es-MX" dirty="0" smtClean="0"/>
              <a:t>pruebas objetivas</a:t>
            </a:r>
            <a:r>
              <a:rPr lang="es-MX" dirty="0"/>
              <a:t>, en contraste con la perspectiva de </a:t>
            </a:r>
            <a:r>
              <a:rPr lang="es-MX" dirty="0" smtClean="0"/>
              <a:t>evaluación alternativa </a:t>
            </a:r>
            <a:r>
              <a:rPr lang="es-MX" dirty="0"/>
              <a:t>y auténtica, valorando de qué manera contribuyen </a:t>
            </a:r>
            <a:r>
              <a:rPr lang="es-MX" dirty="0" smtClean="0"/>
              <a:t>en cada </a:t>
            </a:r>
            <a:r>
              <a:rPr lang="es-MX" dirty="0"/>
              <a:t>caso al aprendizaje y la autorregulación de los estudiantes.</a:t>
            </a:r>
          </a:p>
          <a:p>
            <a:r>
              <a:rPr lang="es-MX" dirty="0"/>
              <a:t> Identifica las principales preconcepciones y </a:t>
            </a:r>
            <a:r>
              <a:rPr lang="es-MX" dirty="0" smtClean="0"/>
              <a:t>prácticas subyacentes </a:t>
            </a:r>
            <a:r>
              <a:rPr lang="es-MX" dirty="0"/>
              <a:t>a la cultura de la evaluación del aprendizaje </a:t>
            </a:r>
            <a:r>
              <a:rPr lang="es-MX" dirty="0" smtClean="0"/>
              <a:t>escolar imperante </a:t>
            </a:r>
            <a:r>
              <a:rPr lang="es-MX" dirty="0"/>
              <a:t>en las escuelas, tanto las propias como las de </a:t>
            </a:r>
            <a:r>
              <a:rPr lang="es-MX" dirty="0" smtClean="0"/>
              <a:t>otros docentes </a:t>
            </a:r>
            <a:r>
              <a:rPr lang="es-MX" dirty="0"/>
              <a:t>y genera cauces de acción tendientes a </a:t>
            </a:r>
            <a:r>
              <a:rPr lang="es-MX" dirty="0" smtClean="0"/>
              <a:t>su transformación </a:t>
            </a:r>
            <a:r>
              <a:rPr lang="es-MX" dirty="0"/>
              <a:t>y dado el caso, a prevenir su reproducción en </a:t>
            </a:r>
            <a:r>
              <a:rPr lang="es-MX" dirty="0" smtClean="0"/>
              <a:t>el aula</a:t>
            </a:r>
            <a:r>
              <a:rPr lang="es-MX" dirty="0"/>
              <a:t>.</a:t>
            </a:r>
          </a:p>
          <a:p>
            <a:r>
              <a:rPr lang="es-MX" dirty="0"/>
              <a:t> Elige y/o re‐construye sistemas e instrumentos de evaluación </a:t>
            </a:r>
            <a:r>
              <a:rPr lang="es-MX" dirty="0" smtClean="0"/>
              <a:t>del aprendizaje</a:t>
            </a:r>
            <a:r>
              <a:rPr lang="es-MX" dirty="0"/>
              <a:t>, a partir de la identificación de </a:t>
            </a:r>
            <a:r>
              <a:rPr lang="es-MX" dirty="0" smtClean="0"/>
              <a:t>principios psicopedagógicos</a:t>
            </a:r>
            <a:r>
              <a:rPr lang="es-MX" dirty="0"/>
              <a:t>, distinguiendo sus </a:t>
            </a:r>
            <a:r>
              <a:rPr lang="es-MX" dirty="0" smtClean="0"/>
              <a:t>potencialidades, limitaciones </a:t>
            </a:r>
            <a:r>
              <a:rPr lang="es-MX" dirty="0"/>
              <a:t>y contribuciones al aprendizaje y la </a:t>
            </a:r>
            <a:r>
              <a:rPr lang="es-MX" dirty="0" smtClean="0"/>
              <a:t>autorregulación de </a:t>
            </a:r>
            <a:r>
              <a:rPr lang="es-MX" dirty="0"/>
              <a:t>los estudiantes.</a:t>
            </a:r>
          </a:p>
          <a:p>
            <a:r>
              <a:rPr lang="es-MX" dirty="0"/>
              <a:t> Analiza y emplea los resultados de las pruebas estandarizadas </a:t>
            </a:r>
            <a:r>
              <a:rPr lang="es-MX" dirty="0" smtClean="0"/>
              <a:t>de gran </a:t>
            </a:r>
            <a:r>
              <a:rPr lang="es-MX" dirty="0"/>
              <a:t>alcance a fin de diseñar estrategias y situaciones </a:t>
            </a:r>
            <a:r>
              <a:rPr lang="es-MX" dirty="0" smtClean="0"/>
              <a:t>didácticas que </a:t>
            </a:r>
            <a:r>
              <a:rPr lang="es-MX" dirty="0"/>
              <a:t>coadyuven al aprendizaje escolar.</a:t>
            </a:r>
          </a:p>
        </p:txBody>
      </p:sp>
    </p:spTree>
    <p:extLst>
      <p:ext uri="{BB962C8B-B14F-4D97-AF65-F5344CB8AC3E}">
        <p14:creationId xmlns:p14="http://schemas.microsoft.com/office/powerpoint/2010/main" val="704458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826408" y="356507"/>
            <a:ext cx="6447501" cy="1320800"/>
          </a:xfrm>
          <a:prstGeom prst="rect">
            <a:avLst/>
          </a:prstGeom>
        </p:spPr>
        <p:txBody>
          <a:bodyPr/>
          <a:lstStyle/>
          <a:p>
            <a:r>
              <a:rPr lang="es-MX" dirty="0" smtClean="0">
                <a:solidFill>
                  <a:srgbClr val="002060"/>
                </a:solidFill>
              </a:rPr>
              <a:t>Trabajo para la evaluación global.</a:t>
            </a:r>
            <a:endParaRPr lang="es-MX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508001" y="1606798"/>
            <a:ext cx="6447501" cy="388077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r>
              <a:rPr lang="es-MX" sz="2800" dirty="0" smtClean="0"/>
              <a:t>Instrumento de evaluación que contemple:</a:t>
            </a:r>
          </a:p>
          <a:p>
            <a:pPr lvl="1"/>
            <a:r>
              <a:rPr lang="es-MX" sz="2400" dirty="0" smtClean="0"/>
              <a:t>Reactivos tipo CENEVAL</a:t>
            </a:r>
          </a:p>
          <a:p>
            <a:pPr lvl="1"/>
            <a:r>
              <a:rPr lang="es-MX" sz="2400" dirty="0" smtClean="0"/>
              <a:t>Situaciones didácticas vivenciadas: 5 por cada jornada de práctica</a:t>
            </a:r>
          </a:p>
          <a:p>
            <a:pPr lvl="1"/>
            <a:r>
              <a:rPr lang="es-MX" sz="2400" dirty="0" smtClean="0"/>
              <a:t>Inclusión de aprendizajes de otros cursos</a:t>
            </a:r>
          </a:p>
          <a:p>
            <a:pPr lvl="1"/>
            <a:endParaRPr lang="es-MX" sz="2400" dirty="0" smtClean="0"/>
          </a:p>
          <a:p>
            <a:r>
              <a:rPr lang="es-MX" sz="2800" dirty="0" smtClean="0"/>
              <a:t>Rúbricas de acuerdo al comité de evaluación de reactivos de la ENEP.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825799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508001" y="609600"/>
            <a:ext cx="6447501" cy="1320800"/>
          </a:xfrm>
          <a:prstGeom prst="rect">
            <a:avLst/>
          </a:prstGeom>
        </p:spPr>
        <p:txBody>
          <a:bodyPr/>
          <a:lstStyle/>
          <a:p>
            <a:r>
              <a:rPr lang="es-MX" dirty="0" smtClean="0"/>
              <a:t>Jornadas de Observación y Práctica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4294967295"/>
          </p:nvPr>
        </p:nvSpPr>
        <p:spPr>
          <a:xfrm>
            <a:off x="508001" y="2160590"/>
            <a:ext cx="6447501" cy="388077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s-MX" sz="2800" dirty="0" smtClean="0"/>
              <a:t>2 de Marzo visita previa a jardines</a:t>
            </a:r>
          </a:p>
          <a:p>
            <a:r>
              <a:rPr lang="es-MX" sz="2800" dirty="0" smtClean="0"/>
              <a:t>17 al 27 de Marzo 1ª jornada de práctica</a:t>
            </a:r>
          </a:p>
          <a:p>
            <a:r>
              <a:rPr lang="es-MX" sz="2800" dirty="0" smtClean="0"/>
              <a:t>13 de Mayo visita previa a jardines</a:t>
            </a:r>
          </a:p>
          <a:p>
            <a:r>
              <a:rPr lang="es-MX" sz="2800" dirty="0" smtClean="0"/>
              <a:t>25 al 5  de Junio 2ª jornada de práctica.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416819978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155</TotalTime>
  <Words>868</Words>
  <Application>Microsoft Office PowerPoint</Application>
  <PresentationFormat>Carta (216 x 279 mm)</PresentationFormat>
  <Paragraphs>49</Paragraphs>
  <Slides>10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Faceta</vt:lpstr>
      <vt:lpstr>Nombre del curso: Evaluación para el aprendizaje</vt:lpstr>
      <vt:lpstr>Evaluación para el aprendizaje.</vt:lpstr>
      <vt:lpstr>Propósitos del Curso</vt:lpstr>
      <vt:lpstr>Estructura didáctica del curso</vt:lpstr>
      <vt:lpstr>Competencias profesionales del perfil de egreso alas que contribuye el curso.</vt:lpstr>
      <vt:lpstr>Competencia genera del curso.</vt:lpstr>
      <vt:lpstr>Competencias específicas</vt:lpstr>
      <vt:lpstr>Trabajo para la evaluación global.</vt:lpstr>
      <vt:lpstr>Jornadas de Observación y Práctica</vt:lpstr>
      <vt:lpstr>Períodos de evaluaciones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Nombre del curso: Evaluación para el aprendizaje</dc:title>
  <dc:creator>Usuario</dc:creator>
  <cp:lastModifiedBy>Mq</cp:lastModifiedBy>
  <cp:revision>8</cp:revision>
  <dcterms:created xsi:type="dcterms:W3CDTF">2014-02-10T17:50:11Z</dcterms:created>
  <dcterms:modified xsi:type="dcterms:W3CDTF">2015-02-19T19:59:54Z</dcterms:modified>
</cp:coreProperties>
</file>