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5" r:id="rId13"/>
    <p:sldId id="266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0" d="100"/>
          <a:sy n="60" d="100"/>
        </p:scale>
        <p:origin x="-96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C0C1C-55E3-4801-84A9-BC7AE99CF2E7}" type="datetimeFigureOut">
              <a:rPr lang="es-MX" smtClean="0"/>
              <a:pPr/>
              <a:t>08/02/2015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DA158-E239-4F43-A26F-4C24102E8D0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8584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DA158-E239-4F43-A26F-4C24102E8D00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97343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DA158-E239-4F43-A26F-4C24102E8D00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17076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5A9A-5760-4B3F-9231-8B3B05C80F8F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55128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5539-E8F1-4C98-B062-B7D096F0B112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494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DE66-3E29-4B31-B58D-7A59C90C843E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4522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B794-50BA-4BCE-8BF8-027E26437F97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4293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7E43-5BBF-4AFF-A4CE-5A6DA6FC4DD9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35774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E0DB-0418-4024-8F8E-E4C5FD18CDF7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519146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C6C-16BE-44EA-9E34-752DF8A8F0BA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7975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705C-4201-4F24-B7B0-A1BD6F52AD3E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47882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BD70-E587-4329-93ED-91C3F3D293A7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3502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398-1B8E-47A4-9AB1-5BB70531F93F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752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68D0-35E6-41E4-83AF-AAD8F35E435E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9361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EB30-C0C1-4BCC-AB5D-169D819A8D1F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7353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3983-FB56-4A05-AB61-F1BC90E85888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4429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7339-4FAD-4677-B2C1-153458322F03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1365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4953-754A-4BC7-A2F1-2C81BB48AE83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2496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D230-52B1-4790-9233-9C1F3D056773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63561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1A2BA-9E79-4A60-AB87-E15243F09633}" type="datetime1">
              <a:rPr lang="es-MX" smtClean="0"/>
              <a:pPr/>
              <a:t>08/02/2015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72B865-6E39-4C7E-93BC-7D765666D980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67021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Nombre del curso: EVALUACIÓN PARA EL APRENDIZAJE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475836"/>
            <a:ext cx="7766936" cy="1096899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1"/>
                </a:solidFill>
              </a:rPr>
              <a:t>Maestra: Angélica María Rocca Valdés</a:t>
            </a:r>
            <a:endParaRPr lang="es-MX" sz="3200" dirty="0">
              <a:solidFill>
                <a:schemeClr val="tx1"/>
              </a:solidFill>
            </a:endParaRPr>
          </a:p>
        </p:txBody>
      </p:sp>
      <p:pic>
        <p:nvPicPr>
          <p:cNvPr id="5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917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CRITERIOS PARA LA  EVALUACIÓN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1" y="1560787"/>
            <a:ext cx="9664262" cy="4480576"/>
          </a:xfrm>
        </p:spPr>
        <p:txBody>
          <a:bodyPr>
            <a:noAutofit/>
          </a:bodyPr>
          <a:lstStyle/>
          <a:p>
            <a:pPr algn="just"/>
            <a:r>
              <a:rPr lang="es-ES" sz="2000" dirty="0" smtClean="0">
                <a:latin typeface="Century Gothic" panose="020B0502020202020204" pitchFamily="34" charset="0"/>
              </a:rPr>
              <a:t>Contar con un mínimo de 85% de asistencia a las sesiones escolares.</a:t>
            </a:r>
          </a:p>
          <a:p>
            <a:pPr algn="just"/>
            <a:r>
              <a:rPr lang="es-ES" sz="2000" dirty="0" smtClean="0">
                <a:latin typeface="Century Gothic" panose="020B0502020202020204" pitchFamily="34" charset="0"/>
              </a:rPr>
              <a:t>Acreditación de cada unidad con un mínimo  aprobatorio de 7  o nivel regular para tener derecho a evaluación global final.</a:t>
            </a:r>
          </a:p>
          <a:p>
            <a:pPr algn="just"/>
            <a:r>
              <a:rPr lang="es-ES" sz="2000" dirty="0" smtClean="0">
                <a:latin typeface="Century Gothic" panose="020B0502020202020204" pitchFamily="34" charset="0"/>
              </a:rPr>
              <a:t>Acreditación de cada unidad de aprendizaje para tener derecho a evaluación  global final.</a:t>
            </a:r>
          </a:p>
          <a:p>
            <a:pPr algn="just"/>
            <a:r>
              <a:rPr lang="es-ES" sz="2000" dirty="0" smtClean="0">
                <a:latin typeface="Century Gothic" panose="020B0502020202020204" pitchFamily="34" charset="0"/>
              </a:rPr>
              <a:t>Se acredita  el curso  obteniendo como mínimo aprobatorio en la evaluación global nivel básico de  6 .</a:t>
            </a:r>
          </a:p>
          <a:p>
            <a:pPr algn="just"/>
            <a:r>
              <a:rPr lang="es-ES" sz="2000" dirty="0" smtClean="0">
                <a:latin typeface="Century Gothic" panose="020B0502020202020204" pitchFamily="34" charset="0"/>
              </a:rPr>
              <a:t>Contar con un portafolio de evidencias de aprendizaje de cada unidad del curso.</a:t>
            </a:r>
          </a:p>
          <a:p>
            <a:pPr marL="0" indent="0" algn="just">
              <a:buNone/>
            </a:pPr>
            <a:endParaRPr lang="es-ES" sz="20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Nota:- La evaluación final de cada bimestre quedará sujeta a la buena actitud, disposición y respeto en el aula hacia el docente y compañeros; de ser lo contrario automáticamente será una evaluación reprobatoria</a:t>
            </a:r>
            <a:endParaRPr lang="es-ES" sz="2000" dirty="0" smtClean="0">
              <a:latin typeface="Century Gothic" panose="020B0502020202020204" pitchFamily="34" charset="0"/>
            </a:endParaRPr>
          </a:p>
          <a:p>
            <a:endParaRPr lang="es-MX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EVALUACIÓN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altLang="es-MX" sz="3200" b="1" dirty="0" smtClean="0">
                <a:latin typeface="Century Gothic" panose="020B0502020202020204" pitchFamily="34" charset="0"/>
              </a:rPr>
              <a:t>Examen institucional </a:t>
            </a:r>
          </a:p>
          <a:p>
            <a:pPr algn="just"/>
            <a:r>
              <a:rPr lang="es-ES" altLang="es-MX" sz="3200" b="1" dirty="0" smtClean="0">
                <a:latin typeface="Century Gothic" panose="020B0502020202020204" pitchFamily="34" charset="0"/>
              </a:rPr>
              <a:t>Trabajos escritos </a:t>
            </a:r>
          </a:p>
          <a:p>
            <a:pPr algn="just"/>
            <a:r>
              <a:rPr lang="es-ES" altLang="es-MX" sz="3200" b="1" dirty="0" smtClean="0">
                <a:latin typeface="Century Gothic" panose="020B0502020202020204" pitchFamily="34" charset="0"/>
              </a:rPr>
              <a:t>Portafolio </a:t>
            </a:r>
          </a:p>
          <a:p>
            <a:pPr algn="just"/>
            <a:r>
              <a:rPr lang="es-ES" altLang="es-MX" sz="3200" b="1" dirty="0" smtClean="0">
                <a:latin typeface="Century Gothic" panose="020B0502020202020204" pitchFamily="34" charset="0"/>
              </a:rPr>
              <a:t>Observación y Práctica </a:t>
            </a:r>
          </a:p>
          <a:p>
            <a:pPr algn="just"/>
            <a:r>
              <a:rPr lang="es-ES" altLang="es-MX" sz="3200" b="1" dirty="0" smtClean="0">
                <a:latin typeface="Century Gothic" panose="020B0502020202020204" pitchFamily="34" charset="0"/>
              </a:rPr>
              <a:t>Participaciones, exposiciones y manejo de material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PERÍODOS DE EVALUACIONES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76" indent="-265176" algn="just">
              <a:buNone/>
              <a:defRPr/>
            </a:pPr>
            <a:r>
              <a:rPr lang="es-ES_tradnl" sz="2400" dirty="0" smtClean="0"/>
              <a:t>Primer periodo:</a:t>
            </a:r>
          </a:p>
          <a:p>
            <a:pPr marL="265176" indent="-265176" algn="just">
              <a:buNone/>
              <a:defRPr/>
            </a:pPr>
            <a:r>
              <a:rPr lang="es-ES_tradnl" sz="2400" dirty="0" smtClean="0"/>
              <a:t>9 al 13 y Marzo</a:t>
            </a:r>
          </a:p>
          <a:p>
            <a:pPr marL="265176" indent="-265176" algn="just">
              <a:buNone/>
              <a:defRPr/>
            </a:pPr>
            <a:endParaRPr lang="es-ES_tradnl" sz="2400" dirty="0" smtClean="0"/>
          </a:p>
          <a:p>
            <a:pPr marL="265176" indent="-265176" algn="just">
              <a:buNone/>
              <a:defRPr/>
            </a:pPr>
            <a:r>
              <a:rPr lang="es-ES_tradnl" sz="2400" dirty="0" smtClean="0"/>
              <a:t>Segundo periodo</a:t>
            </a:r>
          </a:p>
          <a:p>
            <a:pPr marL="265176" indent="-265176" algn="just">
              <a:buNone/>
              <a:defRPr/>
            </a:pPr>
            <a:r>
              <a:rPr lang="es-ES_tradnl" sz="2400" dirty="0" smtClean="0"/>
              <a:t>6,7 y 8 de Mayo</a:t>
            </a:r>
          </a:p>
          <a:p>
            <a:pPr marL="265176" indent="-265176" algn="just">
              <a:buNone/>
              <a:defRPr/>
            </a:pPr>
            <a:endParaRPr lang="es-ES_tradnl" sz="2400" dirty="0" smtClean="0"/>
          </a:p>
          <a:p>
            <a:pPr marL="265176" indent="-265176" algn="just">
              <a:buNone/>
              <a:defRPr/>
            </a:pPr>
            <a:r>
              <a:rPr lang="es-ES_tradnl" sz="2400" dirty="0" smtClean="0"/>
              <a:t>Tercer periodo</a:t>
            </a:r>
          </a:p>
          <a:p>
            <a:pPr marL="265176" indent="-265176" algn="just">
              <a:buNone/>
              <a:defRPr/>
            </a:pPr>
            <a:r>
              <a:rPr lang="es-ES_tradnl" sz="2400" dirty="0" smtClean="0"/>
              <a:t>22, 23 y 24 de Junio</a:t>
            </a:r>
            <a:endParaRPr lang="es-ES" sz="2400" dirty="0" smtClean="0"/>
          </a:p>
          <a:p>
            <a:pPr algn="just"/>
            <a:endParaRPr lang="es-MX" sz="2400" dirty="0" smtClean="0"/>
          </a:p>
          <a:p>
            <a:pPr algn="just">
              <a:buNone/>
            </a:pPr>
            <a:endParaRPr lang="es-MX" sz="2400" dirty="0" smtClean="0"/>
          </a:p>
        </p:txBody>
      </p:sp>
      <p:pic>
        <p:nvPicPr>
          <p:cNvPr id="4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2044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Reglamento y acuerdos internos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59" y="1466193"/>
            <a:ext cx="8706443" cy="4575169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*</a:t>
            </a:r>
            <a:r>
              <a:rPr lang="es-MX" sz="2000" dirty="0" smtClean="0">
                <a:solidFill>
                  <a:schemeClr val="tx1"/>
                </a:solidFill>
              </a:rPr>
              <a:t>Realizar solo trabajos de la asignatura de la clase , no de otras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>*Mantener el celular guardado y en vibrador, solo llamadas de emergencia.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>*Dar 5 minutos de tolerancia en caso de llegar tarde, es decir tener una asistencia puntual , permanente y constante.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>*Evitar introducir alimentos poco discretos al salón durante la clase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>*En caso de presentarse alguna situación por la cual no se asistirá a la escuela , avisar con tiempo tanto maestra, como alumnas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>*Seguir las rubricas asignadas para obtener buenos resultados en los trabajos, los cuales serán entregados en forma y tiempo..no se recibirán en otra fecha.</a:t>
            </a:r>
            <a:br>
              <a:rPr lang="es-MX" sz="2000" dirty="0" smtClean="0">
                <a:solidFill>
                  <a:schemeClr val="tx1"/>
                </a:solidFill>
              </a:rPr>
            </a:br>
            <a:r>
              <a:rPr lang="es-MX" sz="2000" dirty="0" smtClean="0">
                <a:solidFill>
                  <a:schemeClr val="tx1"/>
                </a:solidFill>
              </a:rPr>
              <a:t>*Mostrar buena actitud en todo momento para tener derecho a recibir una calificación justa.</a:t>
            </a:r>
            <a:endParaRPr lang="es-MX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EVALUACIÓN PARA EL APRENDIZAJE.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Semestre </a:t>
            </a:r>
            <a:r>
              <a:rPr lang="pt-BR" dirty="0"/>
              <a:t>4 </a:t>
            </a:r>
            <a:r>
              <a:rPr lang="pt-BR" b="1" dirty="0"/>
              <a:t>Horas </a:t>
            </a:r>
            <a:endParaRPr lang="pt-BR" b="1" dirty="0" smtClean="0"/>
          </a:p>
          <a:p>
            <a:r>
              <a:rPr lang="es-MX" b="1" dirty="0" smtClean="0"/>
              <a:t>Ubicación</a:t>
            </a:r>
            <a:r>
              <a:rPr lang="es-MX" b="1" dirty="0"/>
              <a:t> </a:t>
            </a:r>
            <a:r>
              <a:rPr lang="es-MX" b="1" dirty="0" smtClean="0"/>
              <a:t>curricular. Trayecto formativo y ámbitos formativos</a:t>
            </a:r>
            <a:endParaRPr lang="es-MX" b="1" dirty="0"/>
          </a:p>
          <a:p>
            <a:r>
              <a:rPr lang="es-MX" dirty="0"/>
              <a:t>La asignatura se inserta en el trayecto formativo psicopedagógico y</a:t>
            </a:r>
          </a:p>
          <a:p>
            <a:r>
              <a:rPr lang="es-MX" dirty="0"/>
              <a:t>responde al ámbito formativo de evaluación educativa.</a:t>
            </a:r>
          </a:p>
        </p:txBody>
      </p:sp>
      <p:pic>
        <p:nvPicPr>
          <p:cNvPr id="5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497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PROPÓSITOS DEL CURSO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259589"/>
          </a:xfrm>
        </p:spPr>
        <p:txBody>
          <a:bodyPr>
            <a:noAutofit/>
          </a:bodyPr>
          <a:lstStyle/>
          <a:p>
            <a:pPr algn="just"/>
            <a:r>
              <a:rPr lang="es-MX" sz="1600" dirty="0"/>
              <a:t>El curso evaluación para el aprendizaje tiene como propósito que </a:t>
            </a:r>
            <a:r>
              <a:rPr lang="es-MX" sz="1600" dirty="0" smtClean="0"/>
              <a:t>los docentes </a:t>
            </a:r>
            <a:r>
              <a:rPr lang="es-MX" sz="1600" dirty="0"/>
              <a:t>en formación analicen y reflexionen sobre los procesos </a:t>
            </a:r>
            <a:r>
              <a:rPr lang="es-MX" sz="1600" dirty="0" smtClean="0"/>
              <a:t>y mecanismos </a:t>
            </a:r>
            <a:r>
              <a:rPr lang="es-MX" sz="1600" dirty="0"/>
              <a:t>de evaluación del aprendizaje en contextos escolares</a:t>
            </a:r>
            <a:r>
              <a:rPr lang="es-MX" sz="1600" dirty="0" smtClean="0"/>
              <a:t>.</a:t>
            </a:r>
          </a:p>
          <a:p>
            <a:pPr algn="just"/>
            <a:r>
              <a:rPr lang="es-MX" sz="1600" dirty="0"/>
              <a:t>En el eje histórico, se propone valorar en una línea </a:t>
            </a:r>
            <a:r>
              <a:rPr lang="es-MX" sz="1600" dirty="0" smtClean="0"/>
              <a:t>de tiempo </a:t>
            </a:r>
            <a:r>
              <a:rPr lang="es-MX" sz="1600" dirty="0"/>
              <a:t>el origen de la evaluación educativa, en específico de </a:t>
            </a:r>
            <a:r>
              <a:rPr lang="es-MX" sz="1600" dirty="0" smtClean="0"/>
              <a:t>la evaluación </a:t>
            </a:r>
            <a:r>
              <a:rPr lang="es-MX" sz="1600" dirty="0"/>
              <a:t>del aprendizaje escolar y de sus dispositivos orientados a </a:t>
            </a:r>
            <a:r>
              <a:rPr lang="es-MX" sz="1600" dirty="0" smtClean="0"/>
              <a:t>la normalización </a:t>
            </a:r>
            <a:r>
              <a:rPr lang="es-MX" sz="1600" dirty="0"/>
              <a:t>y el control, así como los principales enfoques a </a:t>
            </a:r>
            <a:r>
              <a:rPr lang="es-MX" sz="1600" dirty="0" smtClean="0"/>
              <a:t>la evaluación </a:t>
            </a:r>
            <a:r>
              <a:rPr lang="es-MX" sz="1600" dirty="0"/>
              <a:t>y sus contribuciones centrales</a:t>
            </a:r>
            <a:r>
              <a:rPr lang="es-MX" sz="1600" dirty="0" smtClean="0"/>
              <a:t>.</a:t>
            </a:r>
          </a:p>
          <a:p>
            <a:pPr algn="just"/>
            <a:r>
              <a:rPr lang="es-MX" sz="1600" dirty="0"/>
              <a:t>En el </a:t>
            </a:r>
            <a:r>
              <a:rPr lang="es-MX" sz="1600" dirty="0" smtClean="0"/>
              <a:t>eje sociocultural</a:t>
            </a:r>
            <a:r>
              <a:rPr lang="es-MX" sz="1600" dirty="0"/>
              <a:t>, se reflexionará sobre las preconcepciones docentes </a:t>
            </a:r>
            <a:r>
              <a:rPr lang="es-MX" sz="1600" dirty="0" smtClean="0"/>
              <a:t>en torno </a:t>
            </a:r>
            <a:r>
              <a:rPr lang="es-MX" sz="1600" dirty="0"/>
              <a:t>a la evaluación del aprendizaje escolar (infalible, </a:t>
            </a:r>
            <a:r>
              <a:rPr lang="es-MX" sz="1600" dirty="0" smtClean="0"/>
              <a:t>inapelable, incuestionada</a:t>
            </a:r>
            <a:r>
              <a:rPr lang="es-MX" sz="1600" dirty="0"/>
              <a:t>, determinante del rendimiento futuro de los </a:t>
            </a:r>
            <a:r>
              <a:rPr lang="es-MX" sz="1600" dirty="0" smtClean="0"/>
              <a:t>estudiantes, evidencia </a:t>
            </a:r>
            <a:r>
              <a:rPr lang="es-MX" sz="1600" dirty="0"/>
              <a:t>de atributos y disposiciones individuales disociados de </a:t>
            </a:r>
            <a:r>
              <a:rPr lang="es-MX" sz="1600" dirty="0" smtClean="0"/>
              <a:t>la influencia </a:t>
            </a:r>
            <a:r>
              <a:rPr lang="es-MX" sz="1600" dirty="0"/>
              <a:t>educativa y de los sistemas escolares, etc</a:t>
            </a:r>
            <a:r>
              <a:rPr lang="es-MX" sz="1600" dirty="0" smtClean="0"/>
              <a:t>.).</a:t>
            </a:r>
          </a:p>
          <a:p>
            <a:pPr algn="just"/>
            <a:r>
              <a:rPr lang="es-MX" sz="1600" dirty="0"/>
              <a:t>Por último, en el </a:t>
            </a:r>
            <a:r>
              <a:rPr lang="es-MX" sz="1600" dirty="0" smtClean="0"/>
              <a:t>eje psicopedagógico </a:t>
            </a:r>
            <a:r>
              <a:rPr lang="es-MX" sz="1600" dirty="0"/>
              <a:t>se pretende que los participantes identifiquen </a:t>
            </a:r>
            <a:r>
              <a:rPr lang="es-MX" sz="1600" dirty="0" smtClean="0"/>
              <a:t>los marcos </a:t>
            </a:r>
            <a:r>
              <a:rPr lang="es-MX" sz="1600" dirty="0"/>
              <a:t>teóricos e instrumentales a partir de los cuales se han </a:t>
            </a:r>
            <a:r>
              <a:rPr lang="es-MX" sz="1600" dirty="0" smtClean="0"/>
              <a:t>formulado las </a:t>
            </a:r>
            <a:r>
              <a:rPr lang="es-MX" sz="1600" dirty="0"/>
              <a:t>principales aproximaciones sobre la evaluación para el </a:t>
            </a:r>
            <a:r>
              <a:rPr lang="es-MX" sz="1600" dirty="0" smtClean="0"/>
              <a:t>aprendizaje en </a:t>
            </a:r>
            <a:r>
              <a:rPr lang="es-MX" sz="1600" dirty="0"/>
              <a:t>contextos escolares (en especial se contrastarán </a:t>
            </a:r>
            <a:r>
              <a:rPr lang="es-MX" sz="1600" dirty="0" smtClean="0"/>
              <a:t>enfoques conductistas </a:t>
            </a:r>
            <a:r>
              <a:rPr lang="es-MX" sz="1600" dirty="0"/>
              <a:t>vs. enfoques denominados de evaluación alternativa </a:t>
            </a:r>
            <a:r>
              <a:rPr lang="es-MX" sz="1600" dirty="0" smtClean="0"/>
              <a:t>y auténtica</a:t>
            </a:r>
            <a:r>
              <a:rPr lang="es-MX" sz="1600" dirty="0"/>
              <a:t>) las cuales tienen su correspondencia con modelos </a:t>
            </a:r>
            <a:r>
              <a:rPr lang="es-MX" sz="1600" dirty="0" smtClean="0"/>
              <a:t>de enseñanza‐aprendizaje </a:t>
            </a:r>
            <a:r>
              <a:rPr lang="es-MX" sz="1600" dirty="0"/>
              <a:t>y nociones de educabilidad.</a:t>
            </a:r>
          </a:p>
        </p:txBody>
      </p:sp>
      <p:pic>
        <p:nvPicPr>
          <p:cNvPr id="5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302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ESTRUCTURA DIDÁCTICA DEL CURSO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39372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El curso se estructura en tres unidades de aprendizaje:</a:t>
            </a:r>
          </a:p>
          <a:p>
            <a:pPr algn="just"/>
            <a:r>
              <a:rPr lang="es-MX" dirty="0"/>
              <a:t> </a:t>
            </a:r>
            <a:r>
              <a:rPr lang="es-MX" b="1" dirty="0"/>
              <a:t>Unidad 1.</a:t>
            </a:r>
            <a:r>
              <a:rPr lang="es-MX" dirty="0"/>
              <a:t>¿Evaluar el aprendizaje para normalizar o </a:t>
            </a:r>
            <a:r>
              <a:rPr lang="es-MX" dirty="0" smtClean="0"/>
              <a:t>para desarrollar </a:t>
            </a:r>
            <a:r>
              <a:rPr lang="es-MX" dirty="0"/>
              <a:t>potencial en los estudiantes? Dimensión histórica </a:t>
            </a:r>
            <a:r>
              <a:rPr lang="es-MX" dirty="0" smtClean="0"/>
              <a:t>y sociocultural </a:t>
            </a:r>
            <a:r>
              <a:rPr lang="es-MX" dirty="0"/>
              <a:t>de la evaluación del aprendizaje escolar.</a:t>
            </a:r>
          </a:p>
          <a:p>
            <a:pPr algn="just"/>
            <a:r>
              <a:rPr lang="es-MX" dirty="0"/>
              <a:t> </a:t>
            </a:r>
            <a:r>
              <a:rPr lang="es-MX" b="1" dirty="0"/>
              <a:t>Unidad 2</a:t>
            </a:r>
            <a:r>
              <a:rPr lang="es-MX" dirty="0"/>
              <a:t>. ¿Qué ofrecen las pruebas estandarizadas de </a:t>
            </a:r>
            <a:r>
              <a:rPr lang="es-MX" dirty="0" smtClean="0"/>
              <a:t>gran alcance </a:t>
            </a:r>
            <a:r>
              <a:rPr lang="es-MX" dirty="0"/>
              <a:t>a la evaluación del aprendizaje? Desafíos al </a:t>
            </a:r>
            <a:r>
              <a:rPr lang="es-MX" dirty="0" smtClean="0"/>
              <a:t>quehacer docente</a:t>
            </a:r>
            <a:r>
              <a:rPr lang="es-MX" dirty="0"/>
              <a:t>.</a:t>
            </a:r>
          </a:p>
          <a:p>
            <a:pPr algn="just"/>
            <a:r>
              <a:rPr lang="es-MX" dirty="0"/>
              <a:t> </a:t>
            </a:r>
            <a:r>
              <a:rPr lang="es-MX" b="1" dirty="0"/>
              <a:t>Unidad 3</a:t>
            </a:r>
            <a:r>
              <a:rPr lang="es-MX" dirty="0"/>
              <a:t>. ¿Hacia una nueva cultura en la evaluación </a:t>
            </a:r>
            <a:r>
              <a:rPr lang="es-MX" dirty="0" smtClean="0"/>
              <a:t>del aprendizaje </a:t>
            </a:r>
            <a:r>
              <a:rPr lang="es-MX" dirty="0"/>
              <a:t>escolar? La evaluación alternativa y </a:t>
            </a:r>
            <a:r>
              <a:rPr lang="es-MX" dirty="0" smtClean="0"/>
              <a:t>auténtica: cambio </a:t>
            </a:r>
            <a:r>
              <a:rPr lang="es-MX" dirty="0"/>
              <a:t>de cultura en los procesos de evaluación del </a:t>
            </a:r>
            <a:r>
              <a:rPr lang="es-MX" dirty="0" smtClean="0"/>
              <a:t>aprendizaje escolar.</a:t>
            </a:r>
            <a:endParaRPr lang="es-MX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498574" y="5199741"/>
            <a:ext cx="1361744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2" descr="logo en 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192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COMPETENCIAS PROFESIONALES DEL PERFIL DE EGRESO A LAS QUE CONTRIBUYE EL CURSO.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Emplea </a:t>
            </a:r>
            <a:r>
              <a:rPr lang="es-MX" dirty="0"/>
              <a:t>la evaluación para intervenir en los diferentes ámbitos </a:t>
            </a:r>
            <a:r>
              <a:rPr lang="es-MX" dirty="0" smtClean="0"/>
              <a:t>y momentos </a:t>
            </a:r>
            <a:r>
              <a:rPr lang="es-MX" dirty="0"/>
              <a:t>de la tarea educativa.</a:t>
            </a:r>
          </a:p>
          <a:p>
            <a:pPr algn="just"/>
            <a:r>
              <a:rPr lang="es-MX" dirty="0" smtClean="0"/>
              <a:t>Utiliza </a:t>
            </a:r>
            <a:r>
              <a:rPr lang="es-MX" dirty="0"/>
              <a:t>la evaluación diagnóstica, formativa y sumativa, de </a:t>
            </a:r>
            <a:r>
              <a:rPr lang="es-MX" dirty="0" smtClean="0"/>
              <a:t>carácter cuantitativo </a:t>
            </a:r>
            <a:r>
              <a:rPr lang="es-MX" dirty="0"/>
              <a:t>y cualitativo, con base en teorías de evaluación para </a:t>
            </a:r>
            <a:r>
              <a:rPr lang="es-MX" dirty="0" smtClean="0"/>
              <a:t>el aprendizaje</a:t>
            </a:r>
            <a:r>
              <a:rPr lang="es-MX" dirty="0"/>
              <a:t>.</a:t>
            </a:r>
          </a:p>
          <a:p>
            <a:pPr algn="just"/>
            <a:r>
              <a:rPr lang="es-MX" dirty="0" smtClean="0"/>
              <a:t>Participa </a:t>
            </a:r>
            <a:r>
              <a:rPr lang="es-MX" dirty="0"/>
              <a:t>en procesos de evaluación institucional y utiliza </a:t>
            </a:r>
            <a:r>
              <a:rPr lang="es-MX" dirty="0" smtClean="0"/>
              <a:t>sus resultados </a:t>
            </a:r>
            <a:r>
              <a:rPr lang="es-MX" dirty="0"/>
              <a:t>en la planeación y gestión escolar.</a:t>
            </a:r>
          </a:p>
          <a:p>
            <a:pPr algn="just"/>
            <a:r>
              <a:rPr lang="es-MX" dirty="0" smtClean="0"/>
              <a:t>Realiza </a:t>
            </a:r>
            <a:r>
              <a:rPr lang="es-MX" dirty="0"/>
              <a:t>el seguimiento del nivel de avance de sus alumnos y usa </a:t>
            </a:r>
            <a:r>
              <a:rPr lang="es-MX" dirty="0" smtClean="0"/>
              <a:t>sus resultados </a:t>
            </a:r>
            <a:r>
              <a:rPr lang="es-MX" dirty="0"/>
              <a:t>para mejorar los aprendizajes.</a:t>
            </a:r>
          </a:p>
          <a:p>
            <a:pPr algn="just"/>
            <a:r>
              <a:rPr lang="es-MX" dirty="0" smtClean="0"/>
              <a:t>Establece </a:t>
            </a:r>
            <a:r>
              <a:rPr lang="es-MX" dirty="0"/>
              <a:t>niveles de desempeño para evaluar el desarrollo </a:t>
            </a:r>
            <a:r>
              <a:rPr lang="es-MX" dirty="0" smtClean="0"/>
              <a:t>de competencias</a:t>
            </a:r>
            <a:r>
              <a:rPr lang="es-MX" dirty="0"/>
              <a:t>.</a:t>
            </a:r>
          </a:p>
          <a:p>
            <a:pPr algn="just"/>
            <a:r>
              <a:rPr lang="es-MX" dirty="0" smtClean="0"/>
              <a:t>Interpreta </a:t>
            </a:r>
            <a:r>
              <a:rPr lang="es-MX" dirty="0"/>
              <a:t>los resultados de las evaluaciones para realizar </a:t>
            </a:r>
            <a:r>
              <a:rPr lang="es-MX" dirty="0" smtClean="0"/>
              <a:t>ajustes curriculares </a:t>
            </a:r>
            <a:r>
              <a:rPr lang="es-MX" dirty="0"/>
              <a:t>y estrategias de aprendizaje.</a:t>
            </a:r>
          </a:p>
        </p:txBody>
      </p:sp>
      <p:pic>
        <p:nvPicPr>
          <p:cNvPr id="5" name="Imagen 2" descr="logo en 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822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COMPETENCIA GENERA DEL CURSO.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61344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A partir de un análisis crítico y situado del origen, procesos </a:t>
            </a:r>
            <a:r>
              <a:rPr lang="es-MX" sz="2400" dirty="0" smtClean="0"/>
              <a:t>y cultura </a:t>
            </a:r>
            <a:r>
              <a:rPr lang="es-MX" sz="2400" dirty="0"/>
              <a:t>de la evaluación educativa en la educación básica, </a:t>
            </a:r>
            <a:r>
              <a:rPr lang="es-MX" sz="2400" dirty="0" smtClean="0"/>
              <a:t>reconstruye propuestas</a:t>
            </a:r>
            <a:r>
              <a:rPr lang="es-MX" sz="2400" dirty="0"/>
              <a:t>, sistemas e instrumentos de evaluación </a:t>
            </a:r>
            <a:r>
              <a:rPr lang="es-MX" sz="2400" dirty="0" smtClean="0"/>
              <a:t>del aprendizaje </a:t>
            </a:r>
            <a:r>
              <a:rPr lang="es-MX" sz="2400" dirty="0"/>
              <a:t>situados en contexto, con el debido rigor y </a:t>
            </a:r>
            <a:r>
              <a:rPr lang="es-MX" sz="2400" dirty="0" smtClean="0"/>
              <a:t>validez, que </a:t>
            </a:r>
            <a:r>
              <a:rPr lang="es-MX" sz="2400" dirty="0"/>
              <a:t>le permiten identificar, monitorear y apoyar los </a:t>
            </a:r>
            <a:r>
              <a:rPr lang="es-MX" sz="2400" dirty="0" smtClean="0"/>
              <a:t>aprendizajes escolares </a:t>
            </a:r>
            <a:r>
              <a:rPr lang="es-MX" sz="2400" dirty="0"/>
              <a:t>de manera ajustada y pertinente a las </a:t>
            </a:r>
            <a:r>
              <a:rPr lang="es-MX" sz="2400" dirty="0" smtClean="0"/>
              <a:t>necesidades, capacidades </a:t>
            </a:r>
            <a:r>
              <a:rPr lang="es-MX" sz="2400" dirty="0"/>
              <a:t>y estilos de los educandos, asumiendo </a:t>
            </a:r>
            <a:r>
              <a:rPr lang="es-MX" sz="2400" dirty="0" smtClean="0"/>
              <a:t>una perspectiva </a:t>
            </a:r>
            <a:r>
              <a:rPr lang="es-MX" sz="2400" dirty="0"/>
              <a:t>de promoción del crecimiento del estudiante </a:t>
            </a:r>
            <a:r>
              <a:rPr lang="es-MX" sz="2400" dirty="0" smtClean="0"/>
              <a:t>como aprendiz </a:t>
            </a:r>
            <a:r>
              <a:rPr lang="es-MX" sz="2400" dirty="0"/>
              <a:t>y como persona, evitando su etiquetación o la </a:t>
            </a:r>
            <a:r>
              <a:rPr lang="es-MX" sz="2400" dirty="0" smtClean="0"/>
              <a:t>exclusión del </a:t>
            </a:r>
            <a:r>
              <a:rPr lang="es-MX" sz="2400" dirty="0"/>
              <a:t>acceso a oportunidades educativas.</a:t>
            </a:r>
          </a:p>
        </p:txBody>
      </p:sp>
      <p:pic>
        <p:nvPicPr>
          <p:cNvPr id="4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482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COMPETENCIAS ESPECÍFICAS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08" y="1270000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es-MX" dirty="0"/>
              <a:t>Argumenta alcances y limitaciones de distintos enfoques sobre </a:t>
            </a:r>
            <a:r>
              <a:rPr lang="es-MX" dirty="0" smtClean="0"/>
              <a:t>la evaluación </a:t>
            </a:r>
            <a:r>
              <a:rPr lang="es-MX" dirty="0"/>
              <a:t>del aprendizaje, tales como el empleo de </a:t>
            </a:r>
            <a:r>
              <a:rPr lang="es-MX" dirty="0" smtClean="0"/>
              <a:t>pruebas estandarizadas </a:t>
            </a:r>
            <a:r>
              <a:rPr lang="es-MX" dirty="0"/>
              <a:t>de gran alcance y la utilización de </a:t>
            </a:r>
            <a:r>
              <a:rPr lang="es-MX" dirty="0" smtClean="0"/>
              <a:t>pruebas objetivas</a:t>
            </a:r>
            <a:r>
              <a:rPr lang="es-MX" dirty="0"/>
              <a:t>, en contraste con la perspectiva de </a:t>
            </a:r>
            <a:r>
              <a:rPr lang="es-MX" dirty="0" smtClean="0"/>
              <a:t>evaluación alternativa </a:t>
            </a:r>
            <a:r>
              <a:rPr lang="es-MX" dirty="0"/>
              <a:t>y auténtica, valorando de qué manera contribuyen </a:t>
            </a:r>
            <a:r>
              <a:rPr lang="es-MX" dirty="0" smtClean="0"/>
              <a:t>en cada </a:t>
            </a:r>
            <a:r>
              <a:rPr lang="es-MX" dirty="0"/>
              <a:t>caso al aprendizaje y la autorregulación de los estudiantes.</a:t>
            </a:r>
          </a:p>
          <a:p>
            <a:pPr algn="just"/>
            <a:r>
              <a:rPr lang="es-MX" dirty="0"/>
              <a:t> Identifica las principales preconcepciones y </a:t>
            </a:r>
            <a:r>
              <a:rPr lang="es-MX" dirty="0" smtClean="0"/>
              <a:t>prácticas subyacentes </a:t>
            </a:r>
            <a:r>
              <a:rPr lang="es-MX" dirty="0"/>
              <a:t>a la cultura de la evaluación del aprendizaje </a:t>
            </a:r>
            <a:r>
              <a:rPr lang="es-MX" dirty="0" smtClean="0"/>
              <a:t>escolar imperante </a:t>
            </a:r>
            <a:r>
              <a:rPr lang="es-MX" dirty="0"/>
              <a:t>en las escuelas, tanto las propias como las de </a:t>
            </a:r>
            <a:r>
              <a:rPr lang="es-MX" dirty="0" smtClean="0"/>
              <a:t>otros docentes </a:t>
            </a:r>
            <a:r>
              <a:rPr lang="es-MX" dirty="0"/>
              <a:t>y genera cauces de acción tendientes a </a:t>
            </a:r>
            <a:r>
              <a:rPr lang="es-MX" dirty="0" smtClean="0"/>
              <a:t>su transformación </a:t>
            </a:r>
            <a:r>
              <a:rPr lang="es-MX" dirty="0"/>
              <a:t>y dado el caso, a prevenir su reproducción en </a:t>
            </a:r>
            <a:r>
              <a:rPr lang="es-MX" dirty="0" smtClean="0"/>
              <a:t>el aula</a:t>
            </a:r>
            <a:r>
              <a:rPr lang="es-MX" dirty="0"/>
              <a:t>.</a:t>
            </a:r>
          </a:p>
          <a:p>
            <a:pPr algn="just"/>
            <a:r>
              <a:rPr lang="es-MX" dirty="0"/>
              <a:t> Elige y/o re‐construye sistemas e instrumentos de evaluación </a:t>
            </a:r>
            <a:r>
              <a:rPr lang="es-MX" dirty="0" smtClean="0"/>
              <a:t>del aprendizaje</a:t>
            </a:r>
            <a:r>
              <a:rPr lang="es-MX" dirty="0"/>
              <a:t>, a partir de la identificación de </a:t>
            </a:r>
            <a:r>
              <a:rPr lang="es-MX" dirty="0" smtClean="0"/>
              <a:t>principios psicopedagógicos</a:t>
            </a:r>
            <a:r>
              <a:rPr lang="es-MX" dirty="0"/>
              <a:t>, distinguiendo sus </a:t>
            </a:r>
            <a:r>
              <a:rPr lang="es-MX" dirty="0" smtClean="0"/>
              <a:t>potencialidades, limitaciones </a:t>
            </a:r>
            <a:r>
              <a:rPr lang="es-MX" dirty="0"/>
              <a:t>y contribuciones al aprendizaje y la </a:t>
            </a:r>
            <a:r>
              <a:rPr lang="es-MX" dirty="0" smtClean="0"/>
              <a:t>autorregulación de </a:t>
            </a:r>
            <a:r>
              <a:rPr lang="es-MX" dirty="0"/>
              <a:t>los estudiantes.</a:t>
            </a:r>
          </a:p>
          <a:p>
            <a:pPr algn="just"/>
            <a:r>
              <a:rPr lang="es-MX" dirty="0"/>
              <a:t> Analiza y emplea los resultados de las pruebas estandarizadas </a:t>
            </a:r>
            <a:r>
              <a:rPr lang="es-MX" dirty="0" smtClean="0"/>
              <a:t>de gran </a:t>
            </a:r>
            <a:r>
              <a:rPr lang="es-MX" dirty="0"/>
              <a:t>alcance a fin de diseñar estrategias y situaciones </a:t>
            </a:r>
            <a:r>
              <a:rPr lang="es-MX" dirty="0" smtClean="0"/>
              <a:t>didácticas que </a:t>
            </a:r>
            <a:r>
              <a:rPr lang="es-MX" dirty="0"/>
              <a:t>coadyuven al aprendizaje escolar.</a:t>
            </a:r>
          </a:p>
        </p:txBody>
      </p:sp>
      <p:pic>
        <p:nvPicPr>
          <p:cNvPr id="4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445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92D050"/>
                </a:solidFill>
              </a:rPr>
              <a:t>TRABAJO PARA LA EVALUACIÓN GLOBAL.</a:t>
            </a:r>
            <a:endParaRPr lang="es-MX" dirty="0">
              <a:solidFill>
                <a:srgbClr val="92D05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06797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Instrumento de evaluación que contemple:</a:t>
            </a:r>
          </a:p>
          <a:p>
            <a:pPr lvl="1" algn="just"/>
            <a:r>
              <a:rPr lang="es-MX" sz="2400" dirty="0" smtClean="0"/>
              <a:t>Reactivos tipo CENEVAL</a:t>
            </a:r>
          </a:p>
          <a:p>
            <a:pPr lvl="1" algn="just"/>
            <a:r>
              <a:rPr lang="es-MX" sz="2400" dirty="0" smtClean="0"/>
              <a:t>Situaciones didácticas vivenciadas: 5 por cada jornada de práctica</a:t>
            </a:r>
          </a:p>
          <a:p>
            <a:pPr lvl="1" algn="just"/>
            <a:r>
              <a:rPr lang="es-MX" sz="2400" dirty="0" smtClean="0"/>
              <a:t>Inclusión de aprendizajes de otros cursos</a:t>
            </a:r>
          </a:p>
          <a:p>
            <a:pPr lvl="1" algn="just"/>
            <a:endParaRPr lang="es-MX" sz="2400" dirty="0" smtClean="0"/>
          </a:p>
          <a:p>
            <a:pPr algn="just"/>
            <a:r>
              <a:rPr lang="es-MX" sz="2800" dirty="0" smtClean="0"/>
              <a:t>Rúbricas de acuerdo al comité de evaluación de reactivos de la ENEP.</a:t>
            </a:r>
            <a:endParaRPr lang="es-MX" sz="2800" dirty="0"/>
          </a:p>
        </p:txBody>
      </p:sp>
      <p:pic>
        <p:nvPicPr>
          <p:cNvPr id="5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579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JORNADAS DE OBSERVACIÓN Y PRÁCTICA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075" y="1355835"/>
            <a:ext cx="9380483" cy="523415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800" dirty="0" smtClean="0"/>
              <a:t>2</a:t>
            </a:r>
            <a:r>
              <a:rPr lang="es-MX" sz="2800" dirty="0" smtClean="0"/>
              <a:t> </a:t>
            </a:r>
            <a:r>
              <a:rPr lang="es-MX" sz="2800" dirty="0" smtClean="0"/>
              <a:t>de Marzo visita previa a </a:t>
            </a:r>
            <a:r>
              <a:rPr lang="es-MX" sz="2800" dirty="0" smtClean="0"/>
              <a:t>jardines</a:t>
            </a:r>
          </a:p>
          <a:p>
            <a:pPr algn="just">
              <a:buNone/>
            </a:pPr>
            <a:endParaRPr lang="es-MX" sz="2800" dirty="0" smtClean="0"/>
          </a:p>
          <a:p>
            <a:pPr algn="just"/>
            <a:r>
              <a:rPr lang="es-MX" sz="2800" dirty="0" smtClean="0"/>
              <a:t>Primera jornada de práctica:</a:t>
            </a:r>
          </a:p>
          <a:p>
            <a:pPr algn="just">
              <a:buNone/>
            </a:pPr>
            <a:r>
              <a:rPr lang="es-MX" sz="2800" dirty="0" smtClean="0"/>
              <a:t>   23 </a:t>
            </a:r>
            <a:r>
              <a:rPr lang="es-MX" sz="2800" dirty="0" smtClean="0"/>
              <a:t>al 27 de Marzo y del 13 al 17 de Abril.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Visita </a:t>
            </a:r>
            <a:r>
              <a:rPr lang="es-MX" sz="2800" dirty="0" smtClean="0"/>
              <a:t>previa:</a:t>
            </a:r>
          </a:p>
          <a:p>
            <a:pPr algn="just">
              <a:buNone/>
            </a:pPr>
            <a:r>
              <a:rPr lang="es-MX" sz="2800" dirty="0" smtClean="0"/>
              <a:t>   13 </a:t>
            </a:r>
            <a:r>
              <a:rPr lang="es-MX" sz="2800" dirty="0" smtClean="0"/>
              <a:t>de Mayo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Segunda jornada de práctica:</a:t>
            </a:r>
          </a:p>
          <a:p>
            <a:pPr algn="just">
              <a:buNone/>
            </a:pPr>
            <a:r>
              <a:rPr lang="es-MX" sz="2800" dirty="0" smtClean="0"/>
              <a:t>    25 </a:t>
            </a:r>
            <a:r>
              <a:rPr lang="es-MX" sz="2800" dirty="0" smtClean="0"/>
              <a:t>Mayo al 5 de Junio</a:t>
            </a:r>
          </a:p>
          <a:p>
            <a:pPr algn="just"/>
            <a:endParaRPr lang="es-MX" sz="2800" dirty="0" smtClean="0"/>
          </a:p>
          <a:p>
            <a:pPr algn="just">
              <a:buNone/>
            </a:pPr>
            <a:endParaRPr lang="es-MX" sz="2800" dirty="0" smtClean="0"/>
          </a:p>
        </p:txBody>
      </p:sp>
      <p:pic>
        <p:nvPicPr>
          <p:cNvPr id="4" name="Imagen 2" descr="logo en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92" y="6178456"/>
            <a:ext cx="524839" cy="504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1230" y="6267783"/>
            <a:ext cx="9541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ENEP-F-ST-19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V01/122012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81997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1048</Words>
  <Application>Microsoft Office PowerPoint</Application>
  <PresentationFormat>Custom</PresentationFormat>
  <Paragraphs>96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Faceta</vt:lpstr>
      <vt:lpstr>Nombre del curso: EVALUACIÓN PARA EL APRENDIZAJE</vt:lpstr>
      <vt:lpstr>EVALUACIÓN PARA EL APRENDIZAJE.</vt:lpstr>
      <vt:lpstr>PROPÓSITOS DEL CURSO</vt:lpstr>
      <vt:lpstr>ESTRUCTURA DIDÁCTICA DEL CURSO</vt:lpstr>
      <vt:lpstr>COMPETENCIAS PROFESIONALES DEL PERFIL DE EGRESO A LAS QUE CONTRIBUYE EL CURSO.</vt:lpstr>
      <vt:lpstr>COMPETENCIA GENERA DEL CURSO.</vt:lpstr>
      <vt:lpstr>COMPETENCIAS ESPECÍFICAS</vt:lpstr>
      <vt:lpstr>TRABAJO PARA LA EVALUACIÓN GLOBAL.</vt:lpstr>
      <vt:lpstr>JORNADAS DE OBSERVACIÓN Y PRÁCTICA</vt:lpstr>
      <vt:lpstr>CRITERIOS PARA LA  EVALUACIÓN</vt:lpstr>
      <vt:lpstr>EVALUACIÓN</vt:lpstr>
      <vt:lpstr>PERÍODOS DE EVALUACIONES</vt:lpstr>
      <vt:lpstr>Reglamento y acuerdos internos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curso: Evaluación para el aprendizaje</dc:title>
  <dc:creator>Usuario</dc:creator>
  <cp:lastModifiedBy>Alfredo Rocca</cp:lastModifiedBy>
  <cp:revision>8</cp:revision>
  <dcterms:created xsi:type="dcterms:W3CDTF">2014-02-10T17:50:11Z</dcterms:created>
  <dcterms:modified xsi:type="dcterms:W3CDTF">2015-02-09T01:39:01Z</dcterms:modified>
</cp:coreProperties>
</file>