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-228" y="-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106AA232-A069-4F10-8F64-D513D6B63A8A}" type="datetimeFigureOut">
              <a:rPr lang="es-MX" smtClean="0"/>
              <a:pPr/>
              <a:t>10/03/2014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A9F7313E-D32F-4F7D-9127-79830300F91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278937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A232-A069-4F10-8F64-D513D6B63A8A}" type="datetimeFigureOut">
              <a:rPr lang="es-MX" smtClean="0"/>
              <a:pPr/>
              <a:t>10/03/2014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313E-D32F-4F7D-9127-79830300F91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694604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A232-A069-4F10-8F64-D513D6B63A8A}" type="datetimeFigureOut">
              <a:rPr lang="es-MX" smtClean="0"/>
              <a:pPr/>
              <a:t>10/03/2014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313E-D32F-4F7D-9127-79830300F91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4068324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A232-A069-4F10-8F64-D513D6B63A8A}" type="datetimeFigureOut">
              <a:rPr lang="es-MX" smtClean="0"/>
              <a:pPr/>
              <a:t>10/03/2014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313E-D32F-4F7D-9127-79830300F91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722485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A232-A069-4F10-8F64-D513D6B63A8A}" type="datetimeFigureOut">
              <a:rPr lang="es-MX" smtClean="0"/>
              <a:pPr/>
              <a:t>10/03/2014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313E-D32F-4F7D-9127-79830300F91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936313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A232-A069-4F10-8F64-D513D6B63A8A}" type="datetimeFigureOut">
              <a:rPr lang="es-MX" smtClean="0"/>
              <a:pPr/>
              <a:t>10/03/2014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313E-D32F-4F7D-9127-79830300F91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255730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A232-A069-4F10-8F64-D513D6B63A8A}" type="datetimeFigureOut">
              <a:rPr lang="es-MX" smtClean="0"/>
              <a:pPr/>
              <a:t>10/03/2014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313E-D32F-4F7D-9127-79830300F91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458082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A232-A069-4F10-8F64-D513D6B63A8A}" type="datetimeFigureOut">
              <a:rPr lang="es-MX" smtClean="0"/>
              <a:pPr/>
              <a:t>10/03/2014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313E-D32F-4F7D-9127-79830300F91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0352449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A232-A069-4F10-8F64-D513D6B63A8A}" type="datetimeFigureOut">
              <a:rPr lang="es-MX" smtClean="0"/>
              <a:pPr/>
              <a:t>10/03/2014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313E-D32F-4F7D-9127-79830300F91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14672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A232-A069-4F10-8F64-D513D6B63A8A}" type="datetimeFigureOut">
              <a:rPr lang="es-MX" smtClean="0"/>
              <a:pPr/>
              <a:t>10/03/2014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313E-D32F-4F7D-9127-79830300F91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239074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A232-A069-4F10-8F64-D513D6B63A8A}" type="datetimeFigureOut">
              <a:rPr lang="es-MX" smtClean="0"/>
              <a:pPr/>
              <a:t>10/03/2014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313E-D32F-4F7D-9127-79830300F91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945221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A232-A069-4F10-8F64-D513D6B63A8A}" type="datetimeFigureOut">
              <a:rPr lang="es-MX" smtClean="0"/>
              <a:pPr/>
              <a:t>10/03/2014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313E-D32F-4F7D-9127-79830300F91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122334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A232-A069-4F10-8F64-D513D6B63A8A}" type="datetimeFigureOut">
              <a:rPr lang="es-MX" smtClean="0"/>
              <a:pPr/>
              <a:t>10/03/2014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313E-D32F-4F7D-9127-79830300F91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31131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A232-A069-4F10-8F64-D513D6B63A8A}" type="datetimeFigureOut">
              <a:rPr lang="es-MX" smtClean="0"/>
              <a:pPr/>
              <a:t>10/03/2014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313E-D32F-4F7D-9127-79830300F91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009734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A232-A069-4F10-8F64-D513D6B63A8A}" type="datetimeFigureOut">
              <a:rPr lang="es-MX" smtClean="0"/>
              <a:pPr/>
              <a:t>10/03/2014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313E-D32F-4F7D-9127-79830300F91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21597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A232-A069-4F10-8F64-D513D6B63A8A}" type="datetimeFigureOut">
              <a:rPr lang="es-MX" smtClean="0"/>
              <a:pPr/>
              <a:t>10/03/2014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313E-D32F-4F7D-9127-79830300F91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313715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A232-A069-4F10-8F64-D513D6B63A8A}" type="datetimeFigureOut">
              <a:rPr lang="es-MX" smtClean="0"/>
              <a:pPr/>
              <a:t>10/03/2014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313E-D32F-4F7D-9127-79830300F91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730095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AA232-A069-4F10-8F64-D513D6B63A8A}" type="datetimeFigureOut">
              <a:rPr lang="es-MX" smtClean="0"/>
              <a:pPr/>
              <a:t>10/03/2014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7313E-D32F-4F7D-9127-79830300F91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7108760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85364" y="783771"/>
            <a:ext cx="9144000" cy="3304903"/>
          </a:xfrm>
        </p:spPr>
        <p:txBody>
          <a:bodyPr/>
          <a:lstStyle/>
          <a:p>
            <a:pPr algn="ctr"/>
            <a:r>
              <a:rPr lang="es-MX" b="1" dirty="0">
                <a:solidFill>
                  <a:schemeClr val="accent6">
                    <a:lumMod val="50000"/>
                  </a:schemeClr>
                </a:solidFill>
              </a:rPr>
              <a:t>Educación ambiental para la sustentabilidad</a:t>
            </a:r>
            <a:endParaRPr lang="es-MX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6889531" y="5013434"/>
            <a:ext cx="4097204" cy="85150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800" b="1" cap="all" dirty="0" smtClean="0">
                <a:solidFill>
                  <a:srgbClr val="92D050"/>
                </a:solidFill>
                <a:latin typeface="+mj-lt"/>
                <a:ea typeface="+mj-ea"/>
                <a:cs typeface="+mj-cs"/>
              </a:rPr>
              <a:t>Maestro: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800" b="1" cap="all" dirty="0" smtClean="0">
                <a:solidFill>
                  <a:srgbClr val="92D050"/>
                </a:solidFill>
                <a:latin typeface="+mj-lt"/>
                <a:ea typeface="+mj-ea"/>
                <a:cs typeface="+mj-cs"/>
              </a:rPr>
              <a:t> Daniel Díaz Gutiérrez</a:t>
            </a:r>
            <a:endParaRPr kumimoji="0" lang="es-MX" sz="4800" b="0" i="0" u="none" strike="noStrike" kern="1200" cap="all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253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4055" y="618518"/>
            <a:ext cx="10684804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600" b="1" dirty="0">
                <a:solidFill>
                  <a:schemeClr val="accent6">
                    <a:lumMod val="50000"/>
                  </a:schemeClr>
                </a:solidFill>
              </a:rPr>
              <a:t>Unidad de aprendizaje </a:t>
            </a:r>
            <a:r>
              <a:rPr lang="es-MX" sz="3600" b="1" dirty="0" smtClean="0">
                <a:solidFill>
                  <a:schemeClr val="accent6">
                    <a:lumMod val="50000"/>
                  </a:schemeClr>
                </a:solidFill>
              </a:rPr>
              <a:t>I </a:t>
            </a:r>
            <a:br>
              <a:rPr lang="es-MX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MX" sz="3600" b="1" dirty="0" smtClean="0">
                <a:solidFill>
                  <a:schemeClr val="accent6">
                    <a:lumMod val="50000"/>
                  </a:schemeClr>
                </a:solidFill>
              </a:rPr>
              <a:t>Situación </a:t>
            </a:r>
            <a:r>
              <a:rPr lang="es-MX" sz="3600" b="1" dirty="0">
                <a:solidFill>
                  <a:schemeClr val="accent6">
                    <a:lumMod val="50000"/>
                  </a:schemeClr>
                </a:solidFill>
              </a:rPr>
              <a:t>ambiental</a:t>
            </a:r>
            <a:r>
              <a:rPr lang="es-MX" sz="3600" b="1" dirty="0" smtClean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es-MX" sz="3600" b="1" dirty="0" smtClean="0">
                <a:solidFill>
                  <a:schemeClr val="accent6">
                    <a:lumMod val="50000"/>
                  </a:schemeClr>
                </a:solidFill>
              </a:rPr>
              <a:t>problemas </a:t>
            </a:r>
            <a:r>
              <a:rPr lang="es-MX" sz="3600" b="1" dirty="0">
                <a:solidFill>
                  <a:schemeClr val="accent6">
                    <a:lumMod val="50000"/>
                  </a:schemeClr>
                </a:solidFill>
              </a:rPr>
              <a:t>y oportunidades</a:t>
            </a:r>
            <a:endParaRPr lang="es-MX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85176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b="1" dirty="0" smtClean="0">
                <a:solidFill>
                  <a:srgbClr val="FFFF00"/>
                </a:solidFill>
              </a:rPr>
              <a:t>Se desarrollan </a:t>
            </a:r>
            <a:r>
              <a:rPr lang="es-MX" b="1" dirty="0">
                <a:solidFill>
                  <a:srgbClr val="FFFF00"/>
                </a:solidFill>
              </a:rPr>
              <a:t>las capacidades para identificar </a:t>
            </a:r>
            <a:r>
              <a:rPr lang="es-MX" b="1" dirty="0" smtClean="0">
                <a:solidFill>
                  <a:srgbClr val="FFFF00"/>
                </a:solidFill>
              </a:rPr>
              <a:t>las causas </a:t>
            </a:r>
            <a:r>
              <a:rPr lang="es-MX" b="1" dirty="0">
                <a:solidFill>
                  <a:srgbClr val="FFFF00"/>
                </a:solidFill>
              </a:rPr>
              <a:t>de </a:t>
            </a:r>
            <a:r>
              <a:rPr lang="es-MX" b="1" dirty="0" smtClean="0">
                <a:solidFill>
                  <a:srgbClr val="FFFF00"/>
                </a:solidFill>
              </a:rPr>
              <a:t>la problemática </a:t>
            </a:r>
            <a:r>
              <a:rPr lang="es-MX" b="1" dirty="0">
                <a:solidFill>
                  <a:srgbClr val="FFFF00"/>
                </a:solidFill>
              </a:rPr>
              <a:t>ambiental y reconocer la importancia de los recursos naturales, a partir de la diversidad biótica y cultural </a:t>
            </a:r>
            <a:r>
              <a:rPr lang="es-MX" b="1" dirty="0" smtClean="0">
                <a:solidFill>
                  <a:srgbClr val="FFFF00"/>
                </a:solidFill>
              </a:rPr>
              <a:t>del país</a:t>
            </a:r>
            <a:r>
              <a:rPr lang="es-MX" b="1" dirty="0">
                <a:solidFill>
                  <a:srgbClr val="FFFF00"/>
                </a:solidFill>
              </a:rPr>
              <a:t>, estado y/o comunidad inmediata</a:t>
            </a:r>
            <a:r>
              <a:rPr lang="es-MX" b="1" dirty="0" smtClean="0">
                <a:solidFill>
                  <a:srgbClr val="FFFF00"/>
                </a:solidFill>
              </a:rPr>
              <a:t>.</a:t>
            </a:r>
            <a:endParaRPr lang="es-MX" b="1" dirty="0">
              <a:solidFill>
                <a:srgbClr val="FFFF00"/>
              </a:solidFill>
            </a:endParaRPr>
          </a:p>
          <a:p>
            <a:endParaRPr lang="es-MX" sz="1200" b="1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es-MX" sz="2400" b="1" dirty="0" smtClean="0">
                <a:solidFill>
                  <a:srgbClr val="FFFF00"/>
                </a:solidFill>
              </a:rPr>
              <a:t>1</a:t>
            </a:r>
            <a:r>
              <a:rPr lang="es-MX" sz="2400" b="1" dirty="0">
                <a:solidFill>
                  <a:srgbClr val="FFFF00"/>
                </a:solidFill>
              </a:rPr>
              <a:t>. Relación hombre/naturaleza.</a:t>
            </a:r>
          </a:p>
          <a:p>
            <a:pPr marL="0" indent="0" algn="just">
              <a:buNone/>
            </a:pPr>
            <a:r>
              <a:rPr lang="es-MX" sz="2400" b="1" dirty="0">
                <a:solidFill>
                  <a:srgbClr val="FFFF00"/>
                </a:solidFill>
              </a:rPr>
              <a:t>2. Biodiversidad, </a:t>
            </a:r>
            <a:r>
              <a:rPr lang="es-MX" sz="2400" b="1" dirty="0" err="1">
                <a:solidFill>
                  <a:srgbClr val="FFFF00"/>
                </a:solidFill>
              </a:rPr>
              <a:t>Ecorregiones</a:t>
            </a:r>
            <a:r>
              <a:rPr lang="es-MX" sz="2400" b="1" dirty="0">
                <a:solidFill>
                  <a:srgbClr val="FFFF00"/>
                </a:solidFill>
              </a:rPr>
              <a:t>, Áreas Naturales Protegidas y Servicios Ambientales.</a:t>
            </a:r>
          </a:p>
          <a:p>
            <a:pPr marL="0" indent="0" algn="just">
              <a:buNone/>
            </a:pPr>
            <a:r>
              <a:rPr lang="es-MX" sz="2400" b="1" dirty="0">
                <a:solidFill>
                  <a:srgbClr val="FFFF00"/>
                </a:solidFill>
              </a:rPr>
              <a:t>3. Problemática ambiental: interrelación de los problemas sociales y naturales.</a:t>
            </a:r>
          </a:p>
          <a:p>
            <a:pPr marL="0" indent="0" algn="just">
              <a:buNone/>
            </a:pPr>
            <a:r>
              <a:rPr lang="es-MX" sz="2400" b="1" dirty="0">
                <a:solidFill>
                  <a:srgbClr val="FFFF00"/>
                </a:solidFill>
              </a:rPr>
              <a:t>4. La huella ecológica: pautas para su disminución.</a:t>
            </a:r>
            <a:endParaRPr lang="es-MX" sz="2400" b="1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endParaRPr lang="es-MX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74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3600" b="1" dirty="0">
                <a:solidFill>
                  <a:schemeClr val="accent6">
                    <a:lumMod val="50000"/>
                  </a:schemeClr>
                </a:solidFill>
              </a:rPr>
              <a:t>Unidad</a:t>
            </a:r>
            <a:r>
              <a:rPr lang="es-MX" sz="3600" b="1" dirty="0"/>
              <a:t> </a:t>
            </a:r>
            <a:r>
              <a:rPr lang="es-MX" sz="3600" b="1" dirty="0">
                <a:solidFill>
                  <a:schemeClr val="accent6">
                    <a:lumMod val="50000"/>
                  </a:schemeClr>
                </a:solidFill>
              </a:rPr>
              <a:t>de aprendizaje </a:t>
            </a:r>
            <a:r>
              <a:rPr lang="es-MX" sz="3600" b="1" dirty="0" smtClean="0">
                <a:solidFill>
                  <a:schemeClr val="accent6">
                    <a:lumMod val="50000"/>
                  </a:schemeClr>
                </a:solidFill>
              </a:rPr>
              <a:t>II </a:t>
            </a:r>
            <a:br>
              <a:rPr lang="es-MX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MX" sz="3600" b="1" dirty="0" smtClean="0">
                <a:solidFill>
                  <a:schemeClr val="accent6">
                    <a:lumMod val="50000"/>
                  </a:schemeClr>
                </a:solidFill>
              </a:rPr>
              <a:t>Educación </a:t>
            </a:r>
            <a:r>
              <a:rPr lang="es-MX" sz="3600" b="1" dirty="0">
                <a:solidFill>
                  <a:schemeClr val="accent6">
                    <a:lumMod val="50000"/>
                  </a:schemeClr>
                </a:solidFill>
              </a:rPr>
              <a:t>ambiental </a:t>
            </a:r>
            <a:r>
              <a:rPr lang="es-MX" sz="36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s-MX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MX" sz="3600" b="1" dirty="0" smtClean="0">
                <a:solidFill>
                  <a:schemeClr val="accent6">
                    <a:lumMod val="50000"/>
                  </a:schemeClr>
                </a:solidFill>
              </a:rPr>
              <a:t>en </a:t>
            </a:r>
            <a:r>
              <a:rPr lang="es-MX" sz="3600" b="1" dirty="0">
                <a:solidFill>
                  <a:schemeClr val="accent6">
                    <a:lumMod val="50000"/>
                  </a:schemeClr>
                </a:solidFill>
              </a:rPr>
              <a:t>el currículo escolar</a:t>
            </a:r>
            <a:endParaRPr lang="es-MX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2" y="1860330"/>
            <a:ext cx="9905999" cy="43355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b="1" dirty="0" smtClean="0">
                <a:solidFill>
                  <a:srgbClr val="FFFF00"/>
                </a:solidFill>
              </a:rPr>
              <a:t>Se </a:t>
            </a:r>
            <a:r>
              <a:rPr lang="es-MX" b="1" dirty="0">
                <a:solidFill>
                  <a:srgbClr val="FFFF00"/>
                </a:solidFill>
              </a:rPr>
              <a:t>identifican las aportaciones teóricas básicas en torno al ambiente, la educación y la </a:t>
            </a:r>
            <a:r>
              <a:rPr lang="es-MX" b="1" dirty="0" smtClean="0">
                <a:solidFill>
                  <a:srgbClr val="FFFF00"/>
                </a:solidFill>
              </a:rPr>
              <a:t>legislación ambiental</a:t>
            </a:r>
            <a:r>
              <a:rPr lang="es-MX" b="1" dirty="0">
                <a:solidFill>
                  <a:srgbClr val="FFFF00"/>
                </a:solidFill>
              </a:rPr>
              <a:t>, manifestadas en su desarrollo histórico. Se pretende que los estudiantes comprendan y apliquen los objetivos, principios </a:t>
            </a:r>
            <a:r>
              <a:rPr lang="es-MX" b="1" dirty="0" smtClean="0">
                <a:solidFill>
                  <a:srgbClr val="FFFF00"/>
                </a:solidFill>
              </a:rPr>
              <a:t>y enfoques </a:t>
            </a:r>
            <a:r>
              <a:rPr lang="es-MX" b="1" dirty="0">
                <a:solidFill>
                  <a:srgbClr val="FFFF00"/>
                </a:solidFill>
              </a:rPr>
              <a:t>de la educación ambiental en su enseñanza y aprendizaje, fundamentando de manera pertinente las acciones de </a:t>
            </a:r>
            <a:r>
              <a:rPr lang="es-MX" b="1" dirty="0" smtClean="0">
                <a:solidFill>
                  <a:srgbClr val="FFFF00"/>
                </a:solidFill>
              </a:rPr>
              <a:t>intervención en </a:t>
            </a:r>
            <a:r>
              <a:rPr lang="es-MX" b="1" dirty="0">
                <a:solidFill>
                  <a:srgbClr val="FFFF00"/>
                </a:solidFill>
              </a:rPr>
              <a:t>este ámbito que se emprendan, desde la perspectiva de la escuela.</a:t>
            </a:r>
          </a:p>
        </p:txBody>
      </p:sp>
    </p:spTree>
    <p:extLst>
      <p:ext uri="{BB962C8B-B14F-4D97-AF65-F5344CB8AC3E}">
        <p14:creationId xmlns="" xmlns:p14="http://schemas.microsoft.com/office/powerpoint/2010/main" val="152220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9412" y="740979"/>
            <a:ext cx="10515600" cy="4766283"/>
          </a:xfrm>
        </p:spPr>
        <p:txBody>
          <a:bodyPr/>
          <a:lstStyle/>
          <a:p>
            <a:pPr marL="0" indent="0">
              <a:buNone/>
            </a:pPr>
            <a:endParaRPr lang="es-MX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s-MX" b="1" dirty="0" smtClean="0">
                <a:solidFill>
                  <a:srgbClr val="FFFF00"/>
                </a:solidFill>
              </a:rPr>
              <a:t>1</a:t>
            </a:r>
            <a:r>
              <a:rPr lang="es-MX" b="1" dirty="0">
                <a:solidFill>
                  <a:srgbClr val="FFFF00"/>
                </a:solidFill>
              </a:rPr>
              <a:t>. Evolución y desarrollo de la educación ambiental. Problemas, </a:t>
            </a:r>
            <a:r>
              <a:rPr lang="es-MX" b="1" dirty="0" smtClean="0">
                <a:solidFill>
                  <a:srgbClr val="FFFF00"/>
                </a:solidFill>
              </a:rPr>
              <a:t>logros  y   retos</a:t>
            </a:r>
            <a:r>
              <a:rPr lang="es-MX" b="1" dirty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r>
              <a:rPr lang="es-MX" b="1" dirty="0">
                <a:solidFill>
                  <a:srgbClr val="FFFF00"/>
                </a:solidFill>
              </a:rPr>
              <a:t>2. Legislación de la educación ambiental en México. Consideraciones generales.</a:t>
            </a:r>
          </a:p>
          <a:p>
            <a:pPr marL="0" indent="0">
              <a:buNone/>
            </a:pPr>
            <a:r>
              <a:rPr lang="es-MX" b="1" dirty="0">
                <a:solidFill>
                  <a:srgbClr val="FFFF00"/>
                </a:solidFill>
              </a:rPr>
              <a:t>3. La educación ambiental ante los nuevos retos de profesionalización docente.</a:t>
            </a:r>
          </a:p>
          <a:p>
            <a:pPr marL="0" indent="0">
              <a:buNone/>
            </a:pPr>
            <a:r>
              <a:rPr lang="es-MX" b="1" dirty="0">
                <a:solidFill>
                  <a:srgbClr val="FFFF00"/>
                </a:solidFill>
              </a:rPr>
              <a:t>4. La educación ambiental: transversalidad y prácticas escolares.</a:t>
            </a:r>
          </a:p>
        </p:txBody>
      </p:sp>
    </p:spTree>
    <p:extLst>
      <p:ext uri="{BB962C8B-B14F-4D97-AF65-F5344CB8AC3E}">
        <p14:creationId xmlns="" xmlns:p14="http://schemas.microsoft.com/office/powerpoint/2010/main" val="24887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3200" b="1" dirty="0">
                <a:solidFill>
                  <a:schemeClr val="accent6">
                    <a:lumMod val="50000"/>
                  </a:schemeClr>
                </a:solidFill>
              </a:rPr>
              <a:t>Unidad de aprendizaje </a:t>
            </a:r>
            <a:r>
              <a:rPr lang="es-MX" sz="3200" b="1" dirty="0" smtClean="0">
                <a:solidFill>
                  <a:schemeClr val="accent6">
                    <a:lumMod val="50000"/>
                  </a:schemeClr>
                </a:solidFill>
              </a:rPr>
              <a:t>III </a:t>
            </a:r>
            <a:br>
              <a:rPr lang="es-MX" sz="32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MX" sz="3200" b="1" dirty="0" smtClean="0">
                <a:solidFill>
                  <a:schemeClr val="accent6">
                    <a:lumMod val="50000"/>
                  </a:schemeClr>
                </a:solidFill>
              </a:rPr>
              <a:t>Estrategias </a:t>
            </a:r>
            <a:r>
              <a:rPr lang="es-MX" sz="3200" b="1" dirty="0">
                <a:solidFill>
                  <a:schemeClr val="accent6">
                    <a:lumMod val="50000"/>
                  </a:schemeClr>
                </a:solidFill>
              </a:rPr>
              <a:t>de enseñanza y aprendizaje en la educación ambiental</a:t>
            </a:r>
            <a:endParaRPr lang="es-MX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1828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 smtClean="0">
                <a:solidFill>
                  <a:srgbClr val="FFFF00"/>
                </a:solidFill>
              </a:rPr>
              <a:t>Favorece </a:t>
            </a:r>
            <a:r>
              <a:rPr lang="es-MX" sz="2800" dirty="0">
                <a:solidFill>
                  <a:srgbClr val="FFFF00"/>
                </a:solidFill>
              </a:rPr>
              <a:t>el diseño de estrategias y desarrollo de proyectos para el abordaje de problemas </a:t>
            </a:r>
            <a:r>
              <a:rPr lang="es-MX" sz="2800" dirty="0" smtClean="0">
                <a:solidFill>
                  <a:srgbClr val="FFFF00"/>
                </a:solidFill>
              </a:rPr>
              <a:t>ambientales que </a:t>
            </a:r>
            <a:r>
              <a:rPr lang="es-MX" sz="2800" dirty="0">
                <a:solidFill>
                  <a:srgbClr val="FFFF00"/>
                </a:solidFill>
              </a:rPr>
              <a:t>impactan en el contexto escolar</a:t>
            </a:r>
            <a:r>
              <a:rPr lang="es-MX" sz="2800" dirty="0" smtClean="0">
                <a:solidFill>
                  <a:srgbClr val="FFFF00"/>
                </a:solidFill>
              </a:rPr>
              <a:t>.</a:t>
            </a:r>
          </a:p>
          <a:p>
            <a:pPr marL="0" indent="0" algn="just">
              <a:buNone/>
            </a:pPr>
            <a:endParaRPr lang="es-MX" sz="8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s-MX" sz="2800" dirty="0">
                <a:solidFill>
                  <a:srgbClr val="FFFF00"/>
                </a:solidFill>
              </a:rPr>
              <a:t>1. Orientaciones metodológicas en la educación ambiental.</a:t>
            </a:r>
          </a:p>
          <a:p>
            <a:pPr marL="0" indent="0">
              <a:buNone/>
            </a:pPr>
            <a:r>
              <a:rPr lang="es-MX" sz="2800" dirty="0">
                <a:solidFill>
                  <a:srgbClr val="FFFF00"/>
                </a:solidFill>
              </a:rPr>
              <a:t>2. Diseño de situaciones didácticas y desarrollo de proyectos escolares ambientales.</a:t>
            </a:r>
          </a:p>
        </p:txBody>
      </p:sp>
    </p:spTree>
    <p:extLst>
      <p:ext uri="{BB962C8B-B14F-4D97-AF65-F5344CB8AC3E}">
        <p14:creationId xmlns="" xmlns:p14="http://schemas.microsoft.com/office/powerpoint/2010/main" val="54198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382028"/>
            <a:ext cx="9905998" cy="1131454"/>
          </a:xfrm>
        </p:spPr>
        <p:txBody>
          <a:bodyPr/>
          <a:lstStyle/>
          <a:p>
            <a:pPr algn="ctr"/>
            <a:r>
              <a:rPr lang="es-MX" b="1" dirty="0" smtClean="0">
                <a:solidFill>
                  <a:srgbClr val="C00000"/>
                </a:solidFill>
              </a:rPr>
              <a:t>PORCENTAJES  DE  EVALUACIÓN</a:t>
            </a:r>
            <a:endParaRPr lang="es-MX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43429721"/>
              </p:ext>
            </p:extLst>
          </p:nvPr>
        </p:nvGraphicFramePr>
        <p:xfrm>
          <a:off x="1141413" y="1744976"/>
          <a:ext cx="9906000" cy="4221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3290"/>
                <a:gridCol w="3220710"/>
                <a:gridCol w="3302000"/>
              </a:tblGrid>
              <a:tr h="703536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CRITERIO</a:t>
                      </a:r>
                      <a:endParaRPr lang="es-MX" sz="2800" dirty="0"/>
                    </a:p>
                  </a:txBody>
                  <a:tcPr marL="86139" marR="861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CON PRÁCTICA</a:t>
                      </a:r>
                      <a:endParaRPr lang="es-MX" sz="2800" dirty="0"/>
                    </a:p>
                  </a:txBody>
                  <a:tcPr marL="86139" marR="861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SIN PRÁCTICA</a:t>
                      </a:r>
                      <a:endParaRPr lang="es-MX" sz="2800" dirty="0"/>
                    </a:p>
                  </a:txBody>
                  <a:tcPr marL="86139" marR="86139"/>
                </a:tc>
              </a:tr>
              <a:tr h="703536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EXÁMENES</a:t>
                      </a:r>
                      <a:endParaRPr lang="es-MX" sz="2800" dirty="0"/>
                    </a:p>
                  </a:txBody>
                  <a:tcPr marL="86139" marR="861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30 %</a:t>
                      </a:r>
                      <a:endParaRPr lang="es-MX" sz="2800" dirty="0"/>
                    </a:p>
                  </a:txBody>
                  <a:tcPr marL="86139" marR="861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40 %</a:t>
                      </a:r>
                      <a:endParaRPr lang="es-MX" sz="2800" dirty="0"/>
                    </a:p>
                  </a:txBody>
                  <a:tcPr marL="86139" marR="86139"/>
                </a:tc>
              </a:tr>
              <a:tr h="703536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TRABAJOS</a:t>
                      </a:r>
                      <a:r>
                        <a:rPr lang="es-MX" sz="2800" baseline="0" dirty="0" smtClean="0"/>
                        <a:t> ESCRITOS</a:t>
                      </a:r>
                      <a:endParaRPr lang="es-MX" sz="2800" dirty="0"/>
                    </a:p>
                  </a:txBody>
                  <a:tcPr marL="86139" marR="861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30%</a:t>
                      </a:r>
                      <a:endParaRPr lang="es-MX" sz="2800" dirty="0"/>
                    </a:p>
                  </a:txBody>
                  <a:tcPr marL="86139" marR="861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35 %</a:t>
                      </a:r>
                      <a:endParaRPr lang="es-MX" sz="2800" dirty="0"/>
                    </a:p>
                  </a:txBody>
                  <a:tcPr marL="86139" marR="86139"/>
                </a:tc>
              </a:tr>
              <a:tr h="703536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PORTAFOLIO</a:t>
                      </a:r>
                      <a:endParaRPr lang="es-MX" sz="2800" dirty="0"/>
                    </a:p>
                  </a:txBody>
                  <a:tcPr marL="86139" marR="861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15 %</a:t>
                      </a:r>
                      <a:endParaRPr lang="es-MX" sz="2800" dirty="0"/>
                    </a:p>
                  </a:txBody>
                  <a:tcPr marL="86139" marR="861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15 %</a:t>
                      </a:r>
                      <a:endParaRPr lang="es-MX" sz="2800" dirty="0"/>
                    </a:p>
                  </a:txBody>
                  <a:tcPr marL="86139" marR="86139"/>
                </a:tc>
              </a:tr>
              <a:tr h="703536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PARTICIPACIONES</a:t>
                      </a:r>
                      <a:endParaRPr lang="es-MX" sz="2800" dirty="0"/>
                    </a:p>
                  </a:txBody>
                  <a:tcPr marL="86139" marR="861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5 %</a:t>
                      </a:r>
                      <a:endParaRPr lang="es-MX" sz="2800" dirty="0"/>
                    </a:p>
                  </a:txBody>
                  <a:tcPr marL="86139" marR="861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10%</a:t>
                      </a:r>
                      <a:endParaRPr lang="es-MX" sz="2800" dirty="0"/>
                    </a:p>
                  </a:txBody>
                  <a:tcPr marL="86139" marR="86139"/>
                </a:tc>
              </a:tr>
              <a:tr h="703536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PRÁCTICA</a:t>
                      </a:r>
                      <a:endParaRPr lang="es-MX" sz="2800" dirty="0"/>
                    </a:p>
                  </a:txBody>
                  <a:tcPr marL="86139" marR="861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20%</a:t>
                      </a:r>
                      <a:endParaRPr lang="es-MX" sz="2800" dirty="0"/>
                    </a:p>
                  </a:txBody>
                  <a:tcPr marL="86139" marR="861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0%</a:t>
                      </a:r>
                      <a:endParaRPr lang="es-MX" sz="2800" dirty="0"/>
                    </a:p>
                  </a:txBody>
                  <a:tcPr marL="86139" marR="86139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94590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4243"/>
          </a:xfrm>
        </p:spPr>
        <p:txBody>
          <a:bodyPr/>
          <a:lstStyle/>
          <a:p>
            <a:pPr algn="ctr"/>
            <a:r>
              <a:rPr lang="es-MX" b="1" dirty="0" smtClean="0">
                <a:solidFill>
                  <a:srgbClr val="C00000"/>
                </a:solidFill>
              </a:rPr>
              <a:t>Reglamento de la Clase</a:t>
            </a:r>
            <a:endParaRPr lang="es-MX" b="1" dirty="0">
              <a:solidFill>
                <a:srgbClr val="C0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67559" y="1209368"/>
            <a:ext cx="10786241" cy="5043948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s-ES" b="1" dirty="0">
                <a:solidFill>
                  <a:srgbClr val="FFFF00"/>
                </a:solidFill>
              </a:rPr>
              <a:t>Llegar puntualmente a clase con una tolerancia de 5  minutos de retardo, la puerta se cerrará y no se dejará entrar al salón.</a:t>
            </a:r>
          </a:p>
          <a:p>
            <a:pPr algn="just">
              <a:defRPr/>
            </a:pPr>
            <a:r>
              <a:rPr lang="es-ES" b="1" dirty="0">
                <a:solidFill>
                  <a:srgbClr val="FFFF00"/>
                </a:solidFill>
              </a:rPr>
              <a:t>Traer  en cada clase de la asignatura los materiales  solicitados (cuaderno de la asignatura, lecturas, programación etc.), de lo contrario se solicitará que abandone el salón y se aplicarán las faltas correspondientes. </a:t>
            </a:r>
          </a:p>
          <a:p>
            <a:pPr algn="just">
              <a:defRPr/>
            </a:pPr>
            <a:r>
              <a:rPr lang="es-ES" b="1" dirty="0">
                <a:solidFill>
                  <a:srgbClr val="FFFF00"/>
                </a:solidFill>
              </a:rPr>
              <a:t>Evitar salir del salón durante las horas clase.</a:t>
            </a:r>
          </a:p>
          <a:p>
            <a:pPr algn="just">
              <a:defRPr/>
            </a:pPr>
            <a:r>
              <a:rPr lang="es-ES" b="1" dirty="0">
                <a:solidFill>
                  <a:srgbClr val="FFFF00"/>
                </a:solidFill>
              </a:rPr>
              <a:t>No usar  celular y pc (la pc solo cuando sea solicitada)</a:t>
            </a:r>
          </a:p>
          <a:p>
            <a:pPr algn="just">
              <a:defRPr/>
            </a:pPr>
            <a:r>
              <a:rPr lang="es-ES" b="1" dirty="0">
                <a:solidFill>
                  <a:srgbClr val="FFFF00"/>
                </a:solidFill>
              </a:rPr>
              <a:t>Entregar en tiempo y forma trabajos y tareas, no se aceptan trabajos fuera de tiempo, sólo si están justificadas las faltas. </a:t>
            </a:r>
            <a:endParaRPr lang="es-ES" b="1" dirty="0" smtClean="0">
              <a:solidFill>
                <a:srgbClr val="FFFF00"/>
              </a:solidFill>
            </a:endParaRPr>
          </a:p>
          <a:p>
            <a:pPr algn="just">
              <a:defRPr/>
            </a:pPr>
            <a:endParaRPr lang="es-ES" b="1" dirty="0" smtClean="0">
              <a:solidFill>
                <a:srgbClr val="FFFF00"/>
              </a:solidFill>
            </a:endParaRPr>
          </a:p>
          <a:p>
            <a:pPr algn="just">
              <a:defRPr/>
            </a:pPr>
            <a:endParaRPr lang="es-ES" dirty="0"/>
          </a:p>
          <a:p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151819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04045"/>
            <a:ext cx="10515600" cy="5833240"/>
          </a:xfrm>
        </p:spPr>
        <p:txBody>
          <a:bodyPr>
            <a:normAutofit/>
          </a:bodyPr>
          <a:lstStyle/>
          <a:p>
            <a:pPr marL="1104900" indent="-457200" algn="just">
              <a:tabLst>
                <a:tab pos="1524000" algn="l"/>
              </a:tabLst>
            </a:pPr>
            <a:r>
              <a:rPr lang="en-US" b="1" dirty="0" smtClean="0">
                <a:solidFill>
                  <a:srgbClr val="FFFF00"/>
                </a:solidFill>
              </a:rPr>
              <a:t>El uso de celulares queda cancelado, se recuerda que si se retira el teléfono se quedará en la institución por un mes.</a:t>
            </a:r>
          </a:p>
          <a:p>
            <a:pPr marL="1104900" indent="-457200" algn="just">
              <a:tabLst>
                <a:tab pos="1524000" algn="l"/>
              </a:tabLst>
            </a:pPr>
            <a:r>
              <a:rPr lang="en-US" b="1" dirty="0" smtClean="0">
                <a:solidFill>
                  <a:srgbClr val="FFFF00"/>
                </a:solidFill>
              </a:rPr>
              <a:t>La </a:t>
            </a:r>
            <a:r>
              <a:rPr lang="en-US" b="1" dirty="0">
                <a:solidFill>
                  <a:srgbClr val="FFFF00"/>
                </a:solidFill>
              </a:rPr>
              <a:t>evaluación final de cada bimestre quedará sujeta a la buena actitud, disposición y respeto en el aula hacia el docente y compañeros, de ser lo contrario automáticamente pasará a una evaluación reprobatoria.</a:t>
            </a:r>
          </a:p>
          <a:p>
            <a:pPr marL="1104900" indent="-457200" algn="just">
              <a:tabLst>
                <a:tab pos="1524000" algn="l"/>
              </a:tabLst>
            </a:pPr>
            <a:r>
              <a:rPr lang="en-US" b="1" dirty="0">
                <a:solidFill>
                  <a:srgbClr val="FFFF00"/>
                </a:solidFill>
              </a:rPr>
              <a:t>Será requisito que la alumna presente examen institucional para tener derecho al promedio bimestral.</a:t>
            </a:r>
          </a:p>
          <a:p>
            <a:pPr marL="1104900" indent="-457200" algn="just">
              <a:tabLst>
                <a:tab pos="1524000" algn="l"/>
              </a:tabLst>
            </a:pPr>
            <a:r>
              <a:rPr lang="en-US" b="1" dirty="0">
                <a:solidFill>
                  <a:srgbClr val="FFFF00"/>
                </a:solidFill>
              </a:rPr>
              <a:t>El maestro de la institución que sea el responsable de aplicar los exámenes bimestrales está facultado para suspender el examen y la calificación automáticamente será reprobatoria.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100240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48062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MX" sz="3200" dirty="0"/>
          </a:p>
          <a:p>
            <a:pPr marL="0" indent="0" algn="just">
              <a:buNone/>
            </a:pPr>
            <a:r>
              <a:rPr lang="es-MX" sz="3200" b="1" dirty="0" smtClean="0">
                <a:solidFill>
                  <a:srgbClr val="FFFF00"/>
                </a:solidFill>
              </a:rPr>
              <a:t>La </a:t>
            </a:r>
            <a:r>
              <a:rPr lang="es-MX" sz="3200" b="1" dirty="0">
                <a:solidFill>
                  <a:srgbClr val="FFFF00"/>
                </a:solidFill>
              </a:rPr>
              <a:t>mejor vía para construir un modelo de desarrollo alternativo, capaz de combatir el acelerado deterioro ambiental, la pérdida de </a:t>
            </a:r>
            <a:r>
              <a:rPr lang="es-MX" sz="3200" b="1" dirty="0" smtClean="0">
                <a:solidFill>
                  <a:srgbClr val="FFFF00"/>
                </a:solidFill>
              </a:rPr>
              <a:t>recursos naturales</a:t>
            </a:r>
            <a:r>
              <a:rPr lang="es-MX" sz="3200" b="1" dirty="0">
                <a:solidFill>
                  <a:srgbClr val="FFFF00"/>
                </a:solidFill>
              </a:rPr>
              <a:t>, el cambio climático, la creciente desigualdad social, entre otros fenómenos que caracterizan nuestra época, </a:t>
            </a:r>
            <a:endParaRPr lang="es-MX" sz="3200" b="1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es-MX" sz="3200" b="1" dirty="0" smtClean="0">
                <a:solidFill>
                  <a:srgbClr val="FFFF00"/>
                </a:solidFill>
              </a:rPr>
              <a:t>ES LA EDUCACIÓN.</a:t>
            </a:r>
            <a:endParaRPr lang="es-MX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455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5322" y="1297591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sz="3200" b="1" dirty="0">
                <a:solidFill>
                  <a:srgbClr val="FFFF00"/>
                </a:solidFill>
              </a:rPr>
              <a:t>S</a:t>
            </a:r>
            <a:r>
              <a:rPr lang="es-MX" sz="3200" b="1" dirty="0" smtClean="0">
                <a:solidFill>
                  <a:srgbClr val="FFFF00"/>
                </a:solidFill>
              </a:rPr>
              <a:t>e </a:t>
            </a:r>
            <a:r>
              <a:rPr lang="es-MX" sz="3200" b="1" dirty="0">
                <a:solidFill>
                  <a:srgbClr val="FFFF00"/>
                </a:solidFill>
              </a:rPr>
              <a:t>considera prioritaria la incorporación de la educación ambiental en la formación de maestros de educación básica </a:t>
            </a:r>
            <a:r>
              <a:rPr lang="es-MX" sz="3200" b="1" dirty="0" smtClean="0">
                <a:solidFill>
                  <a:srgbClr val="FFFF00"/>
                </a:solidFill>
              </a:rPr>
              <a:t>como curso </a:t>
            </a:r>
            <a:r>
              <a:rPr lang="es-MX" sz="3200" b="1" dirty="0">
                <a:solidFill>
                  <a:srgbClr val="FFFF00"/>
                </a:solidFill>
              </a:rPr>
              <a:t>optativo, ya que constituye una herramienta para desarrollar conocimientos y habilidades; interiorizar actitudes, modificar formas </a:t>
            </a:r>
            <a:r>
              <a:rPr lang="es-MX" sz="3200" b="1" dirty="0" smtClean="0">
                <a:solidFill>
                  <a:srgbClr val="FFFF00"/>
                </a:solidFill>
              </a:rPr>
              <a:t>de actuar </a:t>
            </a:r>
            <a:r>
              <a:rPr lang="es-MX" sz="3200" b="1" dirty="0">
                <a:solidFill>
                  <a:srgbClr val="FFFF00"/>
                </a:solidFill>
              </a:rPr>
              <a:t>individuales y colectivas, en suma, para desarrollar una nueva visión y conciencia crítica sobre la toma de decisiones pedagógicas </a:t>
            </a:r>
            <a:r>
              <a:rPr lang="es-MX" sz="3200" b="1" dirty="0" smtClean="0">
                <a:solidFill>
                  <a:srgbClr val="FFFF00"/>
                </a:solidFill>
              </a:rPr>
              <a:t>que le </a:t>
            </a:r>
            <a:r>
              <a:rPr lang="es-MX" sz="3200" b="1" dirty="0">
                <a:solidFill>
                  <a:srgbClr val="FFFF00"/>
                </a:solidFill>
              </a:rPr>
              <a:t>permitan a los futuros docentes incidir en sus alumnos en el desarrollo de una cultura ambiental orientada a la sustentabilidad.</a:t>
            </a:r>
          </a:p>
        </p:txBody>
      </p:sp>
    </p:spTree>
    <p:extLst>
      <p:ext uri="{BB962C8B-B14F-4D97-AF65-F5344CB8AC3E}">
        <p14:creationId xmlns="" xmlns:p14="http://schemas.microsoft.com/office/powerpoint/2010/main" val="148902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/>
          <a:lstStyle/>
          <a:p>
            <a:pPr marL="0" indent="0" algn="just">
              <a:buNone/>
            </a:pPr>
            <a:r>
              <a:rPr lang="es-MX" b="1" dirty="0">
                <a:solidFill>
                  <a:srgbClr val="FFFF00"/>
                </a:solidFill>
              </a:rPr>
              <a:t>El curso </a:t>
            </a:r>
            <a:r>
              <a:rPr lang="es-MX" b="1" i="1" dirty="0">
                <a:solidFill>
                  <a:srgbClr val="FFFF00"/>
                </a:solidFill>
              </a:rPr>
              <a:t>Educación ambiental para la sustentabilidad </a:t>
            </a:r>
            <a:r>
              <a:rPr lang="es-MX" b="1" dirty="0">
                <a:solidFill>
                  <a:srgbClr val="FFFF00"/>
                </a:solidFill>
              </a:rPr>
              <a:t>está orientado por una parte, al desarrollo de competencias genéricas y </a:t>
            </a:r>
            <a:r>
              <a:rPr lang="es-MX" b="1" dirty="0" smtClean="0">
                <a:solidFill>
                  <a:srgbClr val="FFFF00"/>
                </a:solidFill>
              </a:rPr>
              <a:t>profesionales del </a:t>
            </a:r>
            <a:r>
              <a:rPr lang="es-MX" b="1" dirty="0">
                <a:solidFill>
                  <a:srgbClr val="FFFF00"/>
                </a:solidFill>
              </a:rPr>
              <a:t>futuro docente para que sea capaz de identificar e intervenir, desde la perspectiva educativa, en la problemática ambiental a partir </a:t>
            </a:r>
            <a:r>
              <a:rPr lang="es-MX" b="1" dirty="0" smtClean="0">
                <a:solidFill>
                  <a:srgbClr val="FFFF00"/>
                </a:solidFill>
              </a:rPr>
              <a:t>de la </a:t>
            </a:r>
            <a:r>
              <a:rPr lang="es-MX" b="1" dirty="0">
                <a:solidFill>
                  <a:srgbClr val="FFFF00"/>
                </a:solidFill>
              </a:rPr>
              <a:t>relación sociedad-naturaleza</a:t>
            </a:r>
            <a:r>
              <a:rPr lang="es-MX" b="1" dirty="0" smtClean="0">
                <a:solidFill>
                  <a:srgbClr val="FFFF00"/>
                </a:solidFill>
              </a:rPr>
              <a:t>.</a:t>
            </a:r>
          </a:p>
          <a:p>
            <a:pPr marL="0" indent="0" algn="just">
              <a:buNone/>
            </a:pPr>
            <a:endParaRPr lang="es-MX" b="1" dirty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es-MX" b="1" dirty="0">
                <a:solidFill>
                  <a:srgbClr val="FFFF00"/>
                </a:solidFill>
              </a:rPr>
              <a:t>“mejorar el ambiente es mejorarse a sí mismo, y mejorarse a sí mismo es mejorar el ambiente</a:t>
            </a:r>
            <a:r>
              <a:rPr lang="es-MX" b="1" dirty="0" smtClean="0">
                <a:solidFill>
                  <a:srgbClr val="FFFF00"/>
                </a:solidFill>
              </a:rPr>
              <a:t>”</a:t>
            </a:r>
            <a:endParaRPr lang="es-MX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769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0926" y="846831"/>
            <a:ext cx="10515600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b="1" dirty="0" smtClean="0">
                <a:solidFill>
                  <a:srgbClr val="FFFF00"/>
                </a:solidFill>
              </a:rPr>
              <a:t>El curso articula </a:t>
            </a:r>
            <a:r>
              <a:rPr lang="es-MX" sz="2800" b="1" dirty="0">
                <a:solidFill>
                  <a:srgbClr val="FFFF00"/>
                </a:solidFill>
              </a:rPr>
              <a:t>el proceso educativo con situaciones ambientales </a:t>
            </a:r>
            <a:r>
              <a:rPr lang="es-MX" sz="2800" b="1" dirty="0" smtClean="0">
                <a:solidFill>
                  <a:srgbClr val="FFFF00"/>
                </a:solidFill>
              </a:rPr>
              <a:t>contextualizadas, aborda </a:t>
            </a:r>
            <a:r>
              <a:rPr lang="es-MX" sz="2800" b="1" dirty="0">
                <a:solidFill>
                  <a:srgbClr val="FFFF00"/>
                </a:solidFill>
              </a:rPr>
              <a:t>los ámbitos de la educación ambiental, la gestión y organización escolar y la investigación educativa, entre otros, para </a:t>
            </a:r>
            <a:r>
              <a:rPr lang="es-MX" sz="2800" b="1" dirty="0" smtClean="0">
                <a:solidFill>
                  <a:srgbClr val="FFFF00"/>
                </a:solidFill>
              </a:rPr>
              <a:t>crear ambientes </a:t>
            </a:r>
            <a:r>
              <a:rPr lang="es-MX" sz="2800" b="1" dirty="0">
                <a:solidFill>
                  <a:srgbClr val="FFFF00"/>
                </a:solidFill>
              </a:rPr>
              <a:t>y experiencias que motiven la reflexión-acción, así como generar materiales educativos pertinentes para los alumnos y </a:t>
            </a:r>
            <a:r>
              <a:rPr lang="es-MX" sz="2800" b="1" dirty="0" smtClean="0">
                <a:solidFill>
                  <a:srgbClr val="FFFF00"/>
                </a:solidFill>
              </a:rPr>
              <a:t>su contexto </a:t>
            </a:r>
            <a:r>
              <a:rPr lang="es-MX" sz="2800" b="1" dirty="0">
                <a:solidFill>
                  <a:srgbClr val="FFFF00"/>
                </a:solidFill>
              </a:rPr>
              <a:t>socio-económico y cultural, apoyando sus propuestas en acciones de colaboración en los sectores ambiental y </a:t>
            </a:r>
            <a:r>
              <a:rPr lang="es-MX" sz="2800" b="1" dirty="0" smtClean="0">
                <a:solidFill>
                  <a:srgbClr val="FFFF00"/>
                </a:solidFill>
              </a:rPr>
              <a:t>educativo relacionados </a:t>
            </a:r>
            <a:r>
              <a:rPr lang="es-MX" sz="2800" b="1" dirty="0">
                <a:solidFill>
                  <a:srgbClr val="FFFF00"/>
                </a:solidFill>
              </a:rPr>
              <a:t>con las escuelas en las que se desarrolla el curso.</a:t>
            </a:r>
          </a:p>
        </p:txBody>
      </p:sp>
    </p:spTree>
    <p:extLst>
      <p:ext uri="{BB962C8B-B14F-4D97-AF65-F5344CB8AC3E}">
        <p14:creationId xmlns="" xmlns:p14="http://schemas.microsoft.com/office/powerpoint/2010/main" val="144191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2291" y="1052892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MX" sz="3200" b="1" dirty="0">
                <a:solidFill>
                  <a:srgbClr val="FFFF00"/>
                </a:solidFill>
              </a:rPr>
              <a:t>L</a:t>
            </a:r>
            <a:r>
              <a:rPr lang="es-MX" sz="3200" b="1" dirty="0" smtClean="0">
                <a:solidFill>
                  <a:srgbClr val="FFFF00"/>
                </a:solidFill>
              </a:rPr>
              <a:t>a </a:t>
            </a:r>
            <a:r>
              <a:rPr lang="es-MX" sz="3200" b="1" dirty="0">
                <a:solidFill>
                  <a:srgbClr val="FFFF00"/>
                </a:solidFill>
              </a:rPr>
              <a:t>labor de los formadores es fundamental para el diseño </a:t>
            </a:r>
            <a:r>
              <a:rPr lang="es-MX" sz="3200" b="1" dirty="0" smtClean="0">
                <a:solidFill>
                  <a:srgbClr val="FFFF00"/>
                </a:solidFill>
              </a:rPr>
              <a:t>e implementación de propuestas </a:t>
            </a:r>
            <a:r>
              <a:rPr lang="es-MX" sz="3200" b="1" dirty="0">
                <a:solidFill>
                  <a:srgbClr val="FFFF00"/>
                </a:solidFill>
              </a:rPr>
              <a:t>educativas innovadoras, que permitan comprender la relación entre su entorno inmediato y el medio ambiente global. </a:t>
            </a:r>
            <a:endParaRPr lang="es-MX" sz="3200" b="1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endParaRPr lang="es-MX" sz="3200" b="1" dirty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es-MX" sz="3200" b="1" dirty="0" smtClean="0">
                <a:solidFill>
                  <a:srgbClr val="FFFF00"/>
                </a:solidFill>
              </a:rPr>
              <a:t>Las actividades </a:t>
            </a:r>
            <a:r>
              <a:rPr lang="es-MX" sz="3200" b="1" dirty="0">
                <a:solidFill>
                  <a:srgbClr val="FFFF00"/>
                </a:solidFill>
              </a:rPr>
              <a:t>propuestas favorecerán en los estudiantes, la capacidad para seleccionar contenidos y experiencias pertinentes </a:t>
            </a:r>
            <a:r>
              <a:rPr lang="es-MX" sz="3200" b="1" dirty="0" smtClean="0">
                <a:solidFill>
                  <a:srgbClr val="FFFF00"/>
                </a:solidFill>
              </a:rPr>
              <a:t>para desarrollar </a:t>
            </a:r>
            <a:r>
              <a:rPr lang="es-MX" sz="3200" b="1" dirty="0">
                <a:solidFill>
                  <a:srgbClr val="FFFF00"/>
                </a:solidFill>
              </a:rPr>
              <a:t>intervenciones en el contexto escolar y/o en la comunidad.</a:t>
            </a:r>
          </a:p>
        </p:txBody>
      </p:sp>
    </p:spTree>
    <p:extLst>
      <p:ext uri="{BB962C8B-B14F-4D97-AF65-F5344CB8AC3E}">
        <p14:creationId xmlns="" xmlns:p14="http://schemas.microsoft.com/office/powerpoint/2010/main" val="307194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413560"/>
            <a:ext cx="9905998" cy="114722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>
                <a:solidFill>
                  <a:schemeClr val="accent6">
                    <a:lumMod val="50000"/>
                  </a:schemeClr>
                </a:solidFill>
              </a:rPr>
              <a:t>COMPETENCIAS DEL PERFIL DE EGRESO </a:t>
            </a:r>
            <a:endParaRPr lang="es-MX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87147"/>
            <a:ext cx="10515600" cy="4351338"/>
          </a:xfrm>
        </p:spPr>
        <p:txBody>
          <a:bodyPr>
            <a:noAutofit/>
          </a:bodyPr>
          <a:lstStyle/>
          <a:p>
            <a:pPr algn="just"/>
            <a:r>
              <a:rPr lang="es-MX" b="1" dirty="0">
                <a:solidFill>
                  <a:srgbClr val="FFFF00"/>
                </a:solidFill>
              </a:rPr>
              <a:t>Diseña planeaciones didácticas, aplicando sus conocimientos pedagógicos y disciplinares para responder a las necesidades </a:t>
            </a:r>
            <a:r>
              <a:rPr lang="es-MX" b="1" dirty="0" smtClean="0">
                <a:solidFill>
                  <a:srgbClr val="FFFF00"/>
                </a:solidFill>
              </a:rPr>
              <a:t>del contexto </a:t>
            </a:r>
            <a:r>
              <a:rPr lang="es-MX" b="1" dirty="0">
                <a:solidFill>
                  <a:srgbClr val="FFFF00"/>
                </a:solidFill>
              </a:rPr>
              <a:t>en el marco del plan y programas de estudio de la educación básica.</a:t>
            </a:r>
          </a:p>
          <a:p>
            <a:pPr algn="just"/>
            <a:r>
              <a:rPr lang="es-MX" b="1" dirty="0">
                <a:solidFill>
                  <a:srgbClr val="FFFF00"/>
                </a:solidFill>
              </a:rPr>
              <a:t>Genera ambientes formativos para propiciar la autonomía y promover el desarrollo de las competencias en los alumnos </a:t>
            </a:r>
            <a:r>
              <a:rPr lang="es-MX" b="1" dirty="0" smtClean="0">
                <a:solidFill>
                  <a:srgbClr val="FFFF00"/>
                </a:solidFill>
              </a:rPr>
              <a:t>de educación </a:t>
            </a:r>
            <a:r>
              <a:rPr lang="es-MX" b="1" dirty="0">
                <a:solidFill>
                  <a:srgbClr val="FFFF00"/>
                </a:solidFill>
              </a:rPr>
              <a:t>básica.</a:t>
            </a:r>
          </a:p>
          <a:p>
            <a:pPr algn="just"/>
            <a:r>
              <a:rPr lang="es-MX" b="1" dirty="0">
                <a:solidFill>
                  <a:srgbClr val="FFFF00"/>
                </a:solidFill>
              </a:rPr>
              <a:t>Usa las TIC como herramienta de enseñanza y aprendizaje.</a:t>
            </a:r>
          </a:p>
          <a:p>
            <a:pPr algn="just"/>
            <a:r>
              <a:rPr lang="es-MX" b="1" dirty="0">
                <a:solidFill>
                  <a:srgbClr val="FFFF00"/>
                </a:solidFill>
              </a:rPr>
              <a:t>Utiliza recursos de la investigación educativa para enriquecer la práctica docente, expresando su interés por la ciencia y la </a:t>
            </a:r>
            <a:r>
              <a:rPr lang="es-MX" b="1" dirty="0" smtClean="0">
                <a:solidFill>
                  <a:srgbClr val="FFFF00"/>
                </a:solidFill>
              </a:rPr>
              <a:t>propia investigación</a:t>
            </a:r>
            <a:r>
              <a:rPr lang="es-MX" b="1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17373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600" b="1" dirty="0">
                <a:solidFill>
                  <a:schemeClr val="accent6">
                    <a:lumMod val="50000"/>
                  </a:schemeClr>
                </a:solidFill>
              </a:rPr>
              <a:t>COMPETENCIAS DEL CURSO</a:t>
            </a:r>
            <a:endParaRPr lang="es-MX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2" y="1702676"/>
            <a:ext cx="9905999" cy="493460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sz="2800" dirty="0" smtClean="0">
                <a:solidFill>
                  <a:srgbClr val="FFFF00"/>
                </a:solidFill>
              </a:rPr>
              <a:t>Explora la situación ambiental local, nacional y global desde una perspectiva holística, para ubicar la responsabilidad que corresponde a la escuela y al docente en su atención.</a:t>
            </a:r>
          </a:p>
          <a:p>
            <a:pPr algn="just"/>
            <a:r>
              <a:rPr lang="es-MX" sz="2800" dirty="0" smtClean="0">
                <a:solidFill>
                  <a:srgbClr val="FFFF00"/>
                </a:solidFill>
              </a:rPr>
              <a:t>Desarrolla </a:t>
            </a:r>
            <a:r>
              <a:rPr lang="es-MX" sz="2800" dirty="0">
                <a:solidFill>
                  <a:srgbClr val="FFFF00"/>
                </a:solidFill>
              </a:rPr>
              <a:t>prácticas escolares sustentables para contribuir a la preservación de los recursos naturales y la prevención de </a:t>
            </a:r>
            <a:r>
              <a:rPr lang="es-MX" sz="2800" dirty="0" smtClean="0">
                <a:solidFill>
                  <a:srgbClr val="FFFF00"/>
                </a:solidFill>
              </a:rPr>
              <a:t>los problemas </a:t>
            </a:r>
            <a:r>
              <a:rPr lang="es-MX" sz="2800" dirty="0">
                <a:solidFill>
                  <a:srgbClr val="FFFF00"/>
                </a:solidFill>
              </a:rPr>
              <a:t>ambientales.</a:t>
            </a:r>
          </a:p>
          <a:p>
            <a:pPr algn="just"/>
            <a:r>
              <a:rPr lang="es-MX" sz="2800" dirty="0" smtClean="0">
                <a:solidFill>
                  <a:srgbClr val="FFFF00"/>
                </a:solidFill>
              </a:rPr>
              <a:t>Identifica la estructura, principios y tendencias de la educación ambiental para la sustentabilidad para fundamentar y potenciar su aplicación en la vida cotidiana, así como para situar sus propuestas educativas.</a:t>
            </a:r>
            <a:endParaRPr lang="es-MX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823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09859"/>
            <a:ext cx="10515600" cy="4567104"/>
          </a:xfrm>
        </p:spPr>
        <p:txBody>
          <a:bodyPr/>
          <a:lstStyle/>
          <a:p>
            <a:pPr algn="just"/>
            <a:r>
              <a:rPr lang="es-MX" b="1" dirty="0">
                <a:solidFill>
                  <a:srgbClr val="FFFF00"/>
                </a:solidFill>
              </a:rPr>
              <a:t>Elabora y difunde material a favor del medio ambiente utilizando diversos recursos de comunicación pertinentes a la naturaleza </a:t>
            </a:r>
            <a:r>
              <a:rPr lang="es-MX" b="1" dirty="0" smtClean="0">
                <a:solidFill>
                  <a:srgbClr val="FFFF00"/>
                </a:solidFill>
              </a:rPr>
              <a:t>de los </a:t>
            </a:r>
            <a:r>
              <a:rPr lang="es-MX" b="1" dirty="0">
                <a:solidFill>
                  <a:srgbClr val="FFFF00"/>
                </a:solidFill>
              </a:rPr>
              <a:t>mensajes y a los destinatarios</a:t>
            </a:r>
            <a:r>
              <a:rPr lang="es-MX" b="1" dirty="0" smtClean="0">
                <a:solidFill>
                  <a:srgbClr val="FFFF00"/>
                </a:solidFill>
              </a:rPr>
              <a:t>.</a:t>
            </a:r>
          </a:p>
          <a:p>
            <a:pPr marL="0" indent="0" algn="just">
              <a:buNone/>
            </a:pPr>
            <a:endParaRPr lang="es-MX" b="1" dirty="0">
              <a:solidFill>
                <a:srgbClr val="FFFF00"/>
              </a:solidFill>
            </a:endParaRPr>
          </a:p>
          <a:p>
            <a:pPr algn="just"/>
            <a:r>
              <a:rPr lang="es-MX" b="1" dirty="0">
                <a:solidFill>
                  <a:srgbClr val="FFFF00"/>
                </a:solidFill>
              </a:rPr>
              <a:t>Diseña situaciones didácticas que propician el mejoramiento y desarrollo personal, socio-cultural y ambiental, generando en </a:t>
            </a:r>
            <a:r>
              <a:rPr lang="es-MX" b="1" dirty="0" smtClean="0">
                <a:solidFill>
                  <a:srgbClr val="FFFF00"/>
                </a:solidFill>
              </a:rPr>
              <a:t>sus alumnos </a:t>
            </a:r>
            <a:r>
              <a:rPr lang="es-MX" b="1" dirty="0">
                <a:solidFill>
                  <a:srgbClr val="FFFF00"/>
                </a:solidFill>
              </a:rPr>
              <a:t>una actitud de respeto a la diversidad biológica y cultural.</a:t>
            </a:r>
          </a:p>
        </p:txBody>
      </p:sp>
    </p:spTree>
    <p:extLst>
      <p:ext uri="{BB962C8B-B14F-4D97-AF65-F5344CB8AC3E}">
        <p14:creationId xmlns="" xmlns:p14="http://schemas.microsoft.com/office/powerpoint/2010/main" val="122360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TC104033919[[fn=Circuito]]</Template>
  <TotalTime>143</TotalTime>
  <Words>1090</Words>
  <Application>Microsoft Office PowerPoint</Application>
  <PresentationFormat>Personalizado</PresentationFormat>
  <Paragraphs>76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Circuito</vt:lpstr>
      <vt:lpstr>Educación ambiental para la sustentabilidad</vt:lpstr>
      <vt:lpstr>Diapositiva 2</vt:lpstr>
      <vt:lpstr>Diapositiva 3</vt:lpstr>
      <vt:lpstr>Diapositiva 4</vt:lpstr>
      <vt:lpstr>Diapositiva 5</vt:lpstr>
      <vt:lpstr>Diapositiva 6</vt:lpstr>
      <vt:lpstr>COMPETENCIAS DEL PERFIL DE EGRESO </vt:lpstr>
      <vt:lpstr>COMPETENCIAS DEL CURSO</vt:lpstr>
      <vt:lpstr>Diapositiva 9</vt:lpstr>
      <vt:lpstr>Unidad de aprendizaje I  Situación ambiental: problemas y oportunidades</vt:lpstr>
      <vt:lpstr>Unidad de aprendizaje II  Educación ambiental  en el currículo escolar</vt:lpstr>
      <vt:lpstr>Diapositiva 12</vt:lpstr>
      <vt:lpstr>Unidad de aprendizaje III  Estrategias de enseñanza y aprendizaje en la educación ambiental</vt:lpstr>
      <vt:lpstr>PORCENTAJES  DE  EVALUACIÓN</vt:lpstr>
      <vt:lpstr>Reglamento de la Clase</vt:lpstr>
      <vt:lpstr>Diapositiva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Educación ambiental para la sustentabilidad</dc:title>
  <dc:creator>Lupita</dc:creator>
  <cp:lastModifiedBy>Usuario</cp:lastModifiedBy>
  <cp:revision>18</cp:revision>
  <dcterms:created xsi:type="dcterms:W3CDTF">2014-02-10T04:13:08Z</dcterms:created>
  <dcterms:modified xsi:type="dcterms:W3CDTF">2014-03-10T12:24:07Z</dcterms:modified>
</cp:coreProperties>
</file>