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66" r:id="rId3"/>
    <p:sldId id="257" r:id="rId4"/>
    <p:sldId id="258" r:id="rId5"/>
    <p:sldId id="259" r:id="rId6"/>
    <p:sldId id="260" r:id="rId7"/>
    <p:sldId id="261" r:id="rId8"/>
    <p:sldId id="263" r:id="rId9"/>
    <p:sldId id="276" r:id="rId10"/>
    <p:sldId id="277" r:id="rId11"/>
    <p:sldId id="279" r:id="rId12"/>
    <p:sldId id="280" r:id="rId13"/>
    <p:sldId id="264" r:id="rId14"/>
    <p:sldId id="281" r:id="rId15"/>
    <p:sldId id="265" r:id="rId16"/>
    <p:sldId id="282" r:id="rId17"/>
    <p:sldId id="267" r:id="rId18"/>
    <p:sldId id="268" r:id="rId19"/>
    <p:sldId id="283" r:id="rId20"/>
    <p:sldId id="269" r:id="rId21"/>
    <p:sldId id="270" r:id="rId22"/>
    <p:sldId id="273" r:id="rId23"/>
    <p:sldId id="274" r:id="rId2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0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1B0C61-7E50-47F9-B49B-A7B3FD69D48E}" type="datetimeFigureOut">
              <a:rPr lang="es-MX" smtClean="0"/>
              <a:t>03/02/2015</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47B165-0D7D-4AAF-A565-7E9F39F5DC6A}" type="slidenum">
              <a:rPr lang="es-MX" smtClean="0"/>
              <a:t>‹Nº›</a:t>
            </a:fld>
            <a:endParaRPr lang="es-MX"/>
          </a:p>
        </p:txBody>
      </p:sp>
    </p:spTree>
    <p:extLst>
      <p:ext uri="{BB962C8B-B14F-4D97-AF65-F5344CB8AC3E}">
        <p14:creationId xmlns:p14="http://schemas.microsoft.com/office/powerpoint/2010/main" val="1623975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1547B165-0D7D-4AAF-A565-7E9F39F5DC6A}" type="slidenum">
              <a:rPr lang="es-MX" smtClean="0"/>
              <a:t>12</a:t>
            </a:fld>
            <a:endParaRPr lang="es-MX"/>
          </a:p>
        </p:txBody>
      </p:sp>
    </p:spTree>
    <p:extLst>
      <p:ext uri="{BB962C8B-B14F-4D97-AF65-F5344CB8AC3E}">
        <p14:creationId xmlns:p14="http://schemas.microsoft.com/office/powerpoint/2010/main" val="4150498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CC345F2C-B6C5-4228-B1A7-E5AD2405B3A4}" type="datetimeFigureOut">
              <a:rPr lang="es-ES" smtClean="0"/>
              <a:t>03/02/2015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372E491-8511-4114-8408-4AA0F47F6E4F}" type="slidenum">
              <a:rPr lang="es-ES" smtClean="0"/>
              <a:t>‹Nº›</a:t>
            </a:fld>
            <a:endParaRPr lang="es-ES"/>
          </a:p>
        </p:txBody>
      </p:sp>
    </p:spTree>
    <p:extLst>
      <p:ext uri="{BB962C8B-B14F-4D97-AF65-F5344CB8AC3E}">
        <p14:creationId xmlns:p14="http://schemas.microsoft.com/office/powerpoint/2010/main" val="843142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C345F2C-B6C5-4228-B1A7-E5AD2405B3A4}" type="datetimeFigureOut">
              <a:rPr lang="es-ES" smtClean="0"/>
              <a:t>03/02/2015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372E491-8511-4114-8408-4AA0F47F6E4F}" type="slidenum">
              <a:rPr lang="es-ES" smtClean="0"/>
              <a:t>‹Nº›</a:t>
            </a:fld>
            <a:endParaRPr lang="es-ES"/>
          </a:p>
        </p:txBody>
      </p:sp>
    </p:spTree>
    <p:extLst>
      <p:ext uri="{BB962C8B-B14F-4D97-AF65-F5344CB8AC3E}">
        <p14:creationId xmlns:p14="http://schemas.microsoft.com/office/powerpoint/2010/main" val="2542845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C345F2C-B6C5-4228-B1A7-E5AD2405B3A4}" type="datetimeFigureOut">
              <a:rPr lang="es-ES" smtClean="0"/>
              <a:t>03/02/2015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372E491-8511-4114-8408-4AA0F47F6E4F}" type="slidenum">
              <a:rPr lang="es-ES" smtClean="0"/>
              <a:t>‹Nº›</a:t>
            </a:fld>
            <a:endParaRPr lang="es-ES"/>
          </a:p>
        </p:txBody>
      </p:sp>
    </p:spTree>
    <p:extLst>
      <p:ext uri="{BB962C8B-B14F-4D97-AF65-F5344CB8AC3E}">
        <p14:creationId xmlns:p14="http://schemas.microsoft.com/office/powerpoint/2010/main" val="1214581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C345F2C-B6C5-4228-B1A7-E5AD2405B3A4}" type="datetimeFigureOut">
              <a:rPr lang="es-ES" smtClean="0"/>
              <a:t>03/02/2015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372E491-8511-4114-8408-4AA0F47F6E4F}" type="slidenum">
              <a:rPr lang="es-ES" smtClean="0"/>
              <a:t>‹Nº›</a:t>
            </a:fld>
            <a:endParaRPr lang="es-ES"/>
          </a:p>
        </p:txBody>
      </p:sp>
    </p:spTree>
    <p:extLst>
      <p:ext uri="{BB962C8B-B14F-4D97-AF65-F5344CB8AC3E}">
        <p14:creationId xmlns:p14="http://schemas.microsoft.com/office/powerpoint/2010/main" val="34289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C345F2C-B6C5-4228-B1A7-E5AD2405B3A4}" type="datetimeFigureOut">
              <a:rPr lang="es-ES" smtClean="0"/>
              <a:t>03/02/2015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372E491-8511-4114-8408-4AA0F47F6E4F}" type="slidenum">
              <a:rPr lang="es-ES" smtClean="0"/>
              <a:t>‹Nº›</a:t>
            </a:fld>
            <a:endParaRPr lang="es-ES"/>
          </a:p>
        </p:txBody>
      </p:sp>
    </p:spTree>
    <p:extLst>
      <p:ext uri="{BB962C8B-B14F-4D97-AF65-F5344CB8AC3E}">
        <p14:creationId xmlns:p14="http://schemas.microsoft.com/office/powerpoint/2010/main" val="3551559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CC345F2C-B6C5-4228-B1A7-E5AD2405B3A4}" type="datetimeFigureOut">
              <a:rPr lang="es-ES" smtClean="0"/>
              <a:t>03/02/2015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372E491-8511-4114-8408-4AA0F47F6E4F}" type="slidenum">
              <a:rPr lang="es-ES" smtClean="0"/>
              <a:t>‹Nº›</a:t>
            </a:fld>
            <a:endParaRPr lang="es-ES"/>
          </a:p>
        </p:txBody>
      </p:sp>
    </p:spTree>
    <p:extLst>
      <p:ext uri="{BB962C8B-B14F-4D97-AF65-F5344CB8AC3E}">
        <p14:creationId xmlns:p14="http://schemas.microsoft.com/office/powerpoint/2010/main" val="1125829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CC345F2C-B6C5-4228-B1A7-E5AD2405B3A4}" type="datetimeFigureOut">
              <a:rPr lang="es-ES" smtClean="0"/>
              <a:t>03/02/2015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F372E491-8511-4114-8408-4AA0F47F6E4F}" type="slidenum">
              <a:rPr lang="es-ES" smtClean="0"/>
              <a:t>‹Nº›</a:t>
            </a:fld>
            <a:endParaRPr lang="es-ES"/>
          </a:p>
        </p:txBody>
      </p:sp>
    </p:spTree>
    <p:extLst>
      <p:ext uri="{BB962C8B-B14F-4D97-AF65-F5344CB8AC3E}">
        <p14:creationId xmlns:p14="http://schemas.microsoft.com/office/powerpoint/2010/main" val="3528501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CC345F2C-B6C5-4228-B1A7-E5AD2405B3A4}" type="datetimeFigureOut">
              <a:rPr lang="es-ES" smtClean="0"/>
              <a:t>03/02/2015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F372E491-8511-4114-8408-4AA0F47F6E4F}" type="slidenum">
              <a:rPr lang="es-ES" smtClean="0"/>
              <a:t>‹Nº›</a:t>
            </a:fld>
            <a:endParaRPr lang="es-ES"/>
          </a:p>
        </p:txBody>
      </p:sp>
    </p:spTree>
    <p:extLst>
      <p:ext uri="{BB962C8B-B14F-4D97-AF65-F5344CB8AC3E}">
        <p14:creationId xmlns:p14="http://schemas.microsoft.com/office/powerpoint/2010/main" val="724348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C345F2C-B6C5-4228-B1A7-E5AD2405B3A4}" type="datetimeFigureOut">
              <a:rPr lang="es-ES" smtClean="0"/>
              <a:t>03/02/2015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F372E491-8511-4114-8408-4AA0F47F6E4F}" type="slidenum">
              <a:rPr lang="es-ES" smtClean="0"/>
              <a:t>‹Nº›</a:t>
            </a:fld>
            <a:endParaRPr lang="es-ES"/>
          </a:p>
        </p:txBody>
      </p:sp>
    </p:spTree>
    <p:extLst>
      <p:ext uri="{BB962C8B-B14F-4D97-AF65-F5344CB8AC3E}">
        <p14:creationId xmlns:p14="http://schemas.microsoft.com/office/powerpoint/2010/main" val="45658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C345F2C-B6C5-4228-B1A7-E5AD2405B3A4}" type="datetimeFigureOut">
              <a:rPr lang="es-ES" smtClean="0"/>
              <a:t>03/02/2015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372E491-8511-4114-8408-4AA0F47F6E4F}" type="slidenum">
              <a:rPr lang="es-ES" smtClean="0"/>
              <a:t>‹Nº›</a:t>
            </a:fld>
            <a:endParaRPr lang="es-ES"/>
          </a:p>
        </p:txBody>
      </p:sp>
    </p:spTree>
    <p:extLst>
      <p:ext uri="{BB962C8B-B14F-4D97-AF65-F5344CB8AC3E}">
        <p14:creationId xmlns:p14="http://schemas.microsoft.com/office/powerpoint/2010/main" val="3340057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C345F2C-B6C5-4228-B1A7-E5AD2405B3A4}" type="datetimeFigureOut">
              <a:rPr lang="es-ES" smtClean="0"/>
              <a:t>03/02/2015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372E491-8511-4114-8408-4AA0F47F6E4F}" type="slidenum">
              <a:rPr lang="es-ES" smtClean="0"/>
              <a:t>‹Nº›</a:t>
            </a:fld>
            <a:endParaRPr lang="es-ES"/>
          </a:p>
        </p:txBody>
      </p:sp>
    </p:spTree>
    <p:extLst>
      <p:ext uri="{BB962C8B-B14F-4D97-AF65-F5344CB8AC3E}">
        <p14:creationId xmlns:p14="http://schemas.microsoft.com/office/powerpoint/2010/main" val="2850208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345F2C-B6C5-4228-B1A7-E5AD2405B3A4}" type="datetimeFigureOut">
              <a:rPr lang="es-ES" smtClean="0"/>
              <a:t>03/02/2015</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72E491-8511-4114-8408-4AA0F47F6E4F}" type="slidenum">
              <a:rPr lang="es-ES" smtClean="0"/>
              <a:t>‹Nº›</a:t>
            </a:fld>
            <a:endParaRPr lang="es-ES"/>
          </a:p>
        </p:txBody>
      </p:sp>
    </p:spTree>
    <p:extLst>
      <p:ext uri="{BB962C8B-B14F-4D97-AF65-F5344CB8AC3E}">
        <p14:creationId xmlns:p14="http://schemas.microsoft.com/office/powerpoint/2010/main" val="1593212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670943"/>
            <a:ext cx="7772400" cy="1470025"/>
          </a:xfrm>
        </p:spPr>
        <p:txBody>
          <a:bodyPr>
            <a:normAutofit fontScale="90000"/>
          </a:bodyPr>
          <a:lstStyle/>
          <a:p>
            <a:r>
              <a:rPr lang="es-MX" sz="5400" b="1" dirty="0"/>
              <a:t>Diagnóstico e intervención socioeducativa</a:t>
            </a:r>
            <a:endParaRPr lang="es-ES" sz="5400" b="1" dirty="0"/>
          </a:p>
        </p:txBody>
      </p:sp>
      <p:sp>
        <p:nvSpPr>
          <p:cNvPr id="3" name="2 Subtítulo"/>
          <p:cNvSpPr>
            <a:spLocks noGrp="1"/>
          </p:cNvSpPr>
          <p:nvPr>
            <p:ph type="subTitle" idx="1"/>
          </p:nvPr>
        </p:nvSpPr>
        <p:spPr>
          <a:xfrm>
            <a:off x="1371600" y="3212976"/>
            <a:ext cx="6400800" cy="1752600"/>
          </a:xfrm>
        </p:spPr>
        <p:txBody>
          <a:bodyPr/>
          <a:lstStyle/>
          <a:p>
            <a:r>
              <a:rPr lang="es-ES_tradnl" dirty="0" smtClean="0"/>
              <a:t>Créditos: 4,5</a:t>
            </a:r>
          </a:p>
          <a:p>
            <a:r>
              <a:rPr lang="es-ES_tradnl" dirty="0" smtClean="0"/>
              <a:t>Horas Clase a la semana: 4</a:t>
            </a:r>
          </a:p>
          <a:p>
            <a:r>
              <a:rPr lang="es-ES_tradnl" dirty="0" smtClean="0"/>
              <a:t>Trayecto formativo: psicopedagógico</a:t>
            </a:r>
            <a:endParaRPr lang="es-ES" dirty="0"/>
          </a:p>
        </p:txBody>
      </p:sp>
      <p:grpSp>
        <p:nvGrpSpPr>
          <p:cNvPr id="6" name="5 Grupo"/>
          <p:cNvGrpSpPr/>
          <p:nvPr/>
        </p:nvGrpSpPr>
        <p:grpSpPr>
          <a:xfrm>
            <a:off x="-612576" y="-70007"/>
            <a:ext cx="10176123" cy="928448"/>
            <a:chOff x="0" y="-27384"/>
            <a:chExt cx="10176123" cy="928448"/>
          </a:xfrm>
        </p:grpSpPr>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4048" y="-27384"/>
              <a:ext cx="5172075" cy="885825"/>
            </a:xfrm>
            <a:prstGeom prst="rect">
              <a:avLst/>
            </a:prstGeom>
          </p:spPr>
        </p:pic>
        <p:pic>
          <p:nvPicPr>
            <p:cNvPr id="5" name="4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239"/>
              <a:ext cx="5172075" cy="885825"/>
            </a:xfrm>
            <a:prstGeom prst="rect">
              <a:avLst/>
            </a:prstGeom>
          </p:spPr>
        </p:pic>
      </p:grpSp>
      <p:grpSp>
        <p:nvGrpSpPr>
          <p:cNvPr id="7" name="6 Grupo"/>
          <p:cNvGrpSpPr/>
          <p:nvPr/>
        </p:nvGrpSpPr>
        <p:grpSpPr>
          <a:xfrm>
            <a:off x="-612576" y="5854303"/>
            <a:ext cx="10176123" cy="928448"/>
            <a:chOff x="0" y="-27384"/>
            <a:chExt cx="10176123" cy="928448"/>
          </a:xfrm>
        </p:grpSpPr>
        <p:pic>
          <p:nvPicPr>
            <p:cNvPr id="8" name="7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4048" y="-27384"/>
              <a:ext cx="5172075" cy="885825"/>
            </a:xfrm>
            <a:prstGeom prst="rect">
              <a:avLst/>
            </a:prstGeom>
          </p:spPr>
        </p:pic>
        <p:pic>
          <p:nvPicPr>
            <p:cNvPr id="9" name="8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239"/>
              <a:ext cx="5172075" cy="885825"/>
            </a:xfrm>
            <a:prstGeom prst="rect">
              <a:avLst/>
            </a:prstGeom>
          </p:spPr>
        </p:pic>
      </p:grpSp>
    </p:spTree>
    <p:extLst>
      <p:ext uri="{BB962C8B-B14F-4D97-AF65-F5344CB8AC3E}">
        <p14:creationId xmlns:p14="http://schemas.microsoft.com/office/powerpoint/2010/main" val="24098875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6261"/>
            <a:ext cx="8229600" cy="1143000"/>
          </a:xfrm>
        </p:spPr>
        <p:txBody>
          <a:bodyPr/>
          <a:lstStyle/>
          <a:p>
            <a:r>
              <a:rPr lang="es-MX" b="1" dirty="0"/>
              <a:t>Competencias del curso:</a:t>
            </a:r>
            <a:endParaRPr lang="es-MX" dirty="0"/>
          </a:p>
        </p:txBody>
      </p:sp>
      <p:sp>
        <p:nvSpPr>
          <p:cNvPr id="3" name="2 Marcador de contenido"/>
          <p:cNvSpPr>
            <a:spLocks noGrp="1"/>
          </p:cNvSpPr>
          <p:nvPr>
            <p:ph idx="1"/>
          </p:nvPr>
        </p:nvSpPr>
        <p:spPr>
          <a:xfrm>
            <a:off x="457200" y="1279301"/>
            <a:ext cx="8229600" cy="4525963"/>
          </a:xfrm>
        </p:spPr>
        <p:txBody>
          <a:bodyPr>
            <a:normAutofit lnSpcReduction="10000"/>
          </a:bodyPr>
          <a:lstStyle/>
          <a:p>
            <a:pPr algn="just"/>
            <a:r>
              <a:rPr lang="es-MX" b="1" i="1" dirty="0"/>
              <a:t>Competencias específicas:</a:t>
            </a:r>
            <a:endParaRPr lang="es-MX" dirty="0"/>
          </a:p>
          <a:p>
            <a:pPr marL="0" lvl="0" indent="0" algn="just">
              <a:buNone/>
            </a:pPr>
            <a:r>
              <a:rPr lang="es-MX" i="1" dirty="0"/>
              <a:t>Desde una postura profesional y ético‐reflexiva y bajo un marco metodológico específico, diseña un programa de promoción vinculado con alguna de las problemáticas socioeducativas presentes en la comunidad y orientado a su mejora y al desarrollo y el bienestar de los educandos, de la comunidad educativa y de los grupos de referencia a los que pertenecen.</a:t>
            </a:r>
            <a:endParaRPr lang="es-MX" dirty="0"/>
          </a:p>
          <a:p>
            <a:pPr algn="just"/>
            <a:endParaRPr lang="es-MX"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4687" y="5415483"/>
            <a:ext cx="2714625" cy="1685925"/>
          </a:xfrm>
          <a:prstGeom prst="rect">
            <a:avLst/>
          </a:prstGeom>
        </p:spPr>
      </p:pic>
    </p:spTree>
    <p:extLst>
      <p:ext uri="{BB962C8B-B14F-4D97-AF65-F5344CB8AC3E}">
        <p14:creationId xmlns:p14="http://schemas.microsoft.com/office/powerpoint/2010/main" val="39342722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a:t>Competencias del curso:</a:t>
            </a:r>
            <a:endParaRPr lang="es-MX" dirty="0"/>
          </a:p>
        </p:txBody>
      </p:sp>
      <p:sp>
        <p:nvSpPr>
          <p:cNvPr id="3" name="2 Marcador de contenido"/>
          <p:cNvSpPr>
            <a:spLocks noGrp="1"/>
          </p:cNvSpPr>
          <p:nvPr>
            <p:ph idx="1"/>
          </p:nvPr>
        </p:nvSpPr>
        <p:spPr>
          <a:xfrm>
            <a:off x="457200" y="1484784"/>
            <a:ext cx="8229600" cy="4896544"/>
          </a:xfrm>
        </p:spPr>
        <p:txBody>
          <a:bodyPr>
            <a:normAutofit fontScale="92500" lnSpcReduction="10000"/>
          </a:bodyPr>
          <a:lstStyle/>
          <a:p>
            <a:pPr algn="just"/>
            <a:r>
              <a:rPr lang="es-MX" b="1" i="1" dirty="0"/>
              <a:t>Competencias específicas:</a:t>
            </a:r>
            <a:endParaRPr lang="es-MX" dirty="0"/>
          </a:p>
          <a:p>
            <a:pPr marL="0" lvl="0" indent="0" algn="just">
              <a:buNone/>
            </a:pPr>
            <a:r>
              <a:rPr lang="es-MX" i="1" dirty="0"/>
              <a:t>Gestiona y comprende los procesos de organización y gestión de proyectos y servicios socioeducativos, que se desarrollan al llevar a cabo, en campo, el programa socioeducativo diseñado</a:t>
            </a:r>
            <a:r>
              <a:rPr lang="es-MX" i="1" dirty="0" smtClean="0"/>
              <a:t>.</a:t>
            </a:r>
          </a:p>
          <a:p>
            <a:pPr marL="0" lvl="0" indent="0" algn="just">
              <a:buNone/>
            </a:pPr>
            <a:endParaRPr lang="es-MX" dirty="0"/>
          </a:p>
          <a:p>
            <a:pPr marL="0" indent="0" algn="just">
              <a:buNone/>
            </a:pPr>
            <a:r>
              <a:rPr lang="es-MX" i="1" dirty="0"/>
              <a:t>Analiza y contrasta las acciones, procedimientos, técnicas </a:t>
            </a:r>
            <a:r>
              <a:rPr lang="es-MX" i="1" dirty="0" err="1"/>
              <a:t>sociopedagógicas</a:t>
            </a:r>
            <a:r>
              <a:rPr lang="es-MX" i="1" dirty="0"/>
              <a:t>, y recursos sociales, institucionales, personales y materiales, considerados en la propuesta y los disponibles al llevar a cabo el programa socioeducativo.</a:t>
            </a:r>
            <a:endParaRPr lang="es-MX" dirty="0"/>
          </a:p>
        </p:txBody>
      </p:sp>
    </p:spTree>
    <p:extLst>
      <p:ext uri="{BB962C8B-B14F-4D97-AF65-F5344CB8AC3E}">
        <p14:creationId xmlns:p14="http://schemas.microsoft.com/office/powerpoint/2010/main" val="3624041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457200" y="126876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_tradnl" sz="4800" b="1" smtClean="0"/>
              <a:t>Unidad de aprendizaje 1:</a:t>
            </a:r>
            <a:endParaRPr lang="es-ES" sz="4800" b="1" dirty="0"/>
          </a:p>
        </p:txBody>
      </p:sp>
      <p:sp>
        <p:nvSpPr>
          <p:cNvPr id="5" name="4 CuadroTexto"/>
          <p:cNvSpPr txBox="1"/>
          <p:nvPr/>
        </p:nvSpPr>
        <p:spPr>
          <a:xfrm>
            <a:off x="755576" y="2512005"/>
            <a:ext cx="7632847" cy="954107"/>
          </a:xfrm>
          <a:prstGeom prst="rect">
            <a:avLst/>
          </a:prstGeom>
          <a:noFill/>
        </p:spPr>
        <p:txBody>
          <a:bodyPr wrap="square" rtlCol="0">
            <a:spAutoFit/>
          </a:bodyPr>
          <a:lstStyle/>
          <a:p>
            <a:pPr algn="ctr"/>
            <a:r>
              <a:rPr lang="es-MX" sz="2800" i="1" dirty="0" smtClean="0"/>
              <a:t>¿Intervenir </a:t>
            </a:r>
            <a:r>
              <a:rPr lang="es-MX" sz="2800" i="1" dirty="0"/>
              <a:t>para remediar o para facultar al otro? </a:t>
            </a:r>
            <a:endParaRPr lang="es-MX" sz="2800" i="1" dirty="0" smtClean="0"/>
          </a:p>
          <a:p>
            <a:pPr algn="ctr"/>
            <a:r>
              <a:rPr lang="es-MX" sz="2800" i="1" dirty="0" smtClean="0"/>
              <a:t>Los </a:t>
            </a:r>
            <a:r>
              <a:rPr lang="es-MX" sz="2800" i="1" dirty="0"/>
              <a:t>paradigmas de intervención socioeducativa</a:t>
            </a:r>
            <a:r>
              <a:rPr lang="es-MX" sz="2800" dirty="0"/>
              <a:t>”</a:t>
            </a:r>
          </a:p>
        </p:txBody>
      </p:sp>
      <p:pic>
        <p:nvPicPr>
          <p:cNvPr id="2" name="1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1720" y="4101316"/>
            <a:ext cx="4953571" cy="2063988"/>
          </a:xfrm>
          <a:prstGeom prst="rect">
            <a:avLst/>
          </a:prstGeom>
        </p:spPr>
      </p:pic>
    </p:spTree>
    <p:extLst>
      <p:ext uri="{BB962C8B-B14F-4D97-AF65-F5344CB8AC3E}">
        <p14:creationId xmlns:p14="http://schemas.microsoft.com/office/powerpoint/2010/main" val="360037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Título"/>
          <p:cNvSpPr>
            <a:spLocks noGrp="1"/>
          </p:cNvSpPr>
          <p:nvPr>
            <p:ph type="title"/>
          </p:nvPr>
        </p:nvSpPr>
        <p:spPr/>
        <p:txBody>
          <a:bodyPr>
            <a:normAutofit/>
          </a:bodyPr>
          <a:lstStyle/>
          <a:p>
            <a:r>
              <a:rPr lang="es-MX" sz="3600" dirty="0" smtClean="0">
                <a:latin typeface="+mn-lt"/>
              </a:rPr>
              <a:t>Recursos a movilizar</a:t>
            </a:r>
            <a:endParaRPr lang="es-MX" sz="3600" dirty="0">
              <a:latin typeface="+mn-lt"/>
            </a:endParaRPr>
          </a:p>
        </p:txBody>
      </p:sp>
      <p:graphicFrame>
        <p:nvGraphicFramePr>
          <p:cNvPr id="12" name="11 Tabla"/>
          <p:cNvGraphicFramePr>
            <a:graphicFrameLocks noGrp="1"/>
          </p:cNvGraphicFramePr>
          <p:nvPr>
            <p:extLst>
              <p:ext uri="{D42A27DB-BD31-4B8C-83A1-F6EECF244321}">
                <p14:modId xmlns:p14="http://schemas.microsoft.com/office/powerpoint/2010/main" val="2654487067"/>
              </p:ext>
            </p:extLst>
          </p:nvPr>
        </p:nvGraphicFramePr>
        <p:xfrm>
          <a:off x="457200" y="1628800"/>
          <a:ext cx="8229600" cy="4470334"/>
        </p:xfrm>
        <a:graphic>
          <a:graphicData uri="http://schemas.openxmlformats.org/drawingml/2006/table">
            <a:tbl>
              <a:tblPr firstRow="1" firstCol="1" bandRow="1">
                <a:tableStyleId>{00A15C55-8517-42AA-B614-E9B94910E393}</a:tableStyleId>
              </a:tblPr>
              <a:tblGrid>
                <a:gridCol w="8229600"/>
              </a:tblGrid>
              <a:tr h="2554475">
                <a:tc>
                  <a:txBody>
                    <a:bodyPr/>
                    <a:lstStyle/>
                    <a:p>
                      <a:pPr>
                        <a:lnSpc>
                          <a:spcPct val="115000"/>
                        </a:lnSpc>
                        <a:spcAft>
                          <a:spcPts val="0"/>
                        </a:spcAft>
                      </a:pPr>
                      <a:r>
                        <a:rPr lang="es-MX" sz="1800" dirty="0">
                          <a:effectLst/>
                        </a:rPr>
                        <a:t>SABERES: </a:t>
                      </a:r>
                      <a:endParaRPr lang="es-MX" sz="2000" dirty="0">
                        <a:effectLst/>
                      </a:endParaRPr>
                    </a:p>
                    <a:p>
                      <a:pPr>
                        <a:lnSpc>
                          <a:spcPct val="115000"/>
                        </a:lnSpc>
                        <a:spcAft>
                          <a:spcPts val="0"/>
                        </a:spcAft>
                      </a:pPr>
                      <a:r>
                        <a:rPr lang="es-MX" sz="1800" dirty="0">
                          <a:effectLst/>
                        </a:rPr>
                        <a:t> Adquiere  conocimiento general de algunos tópicos o factores que suscitan que en la actualidad sean considerados como posibles problemáticas socioeducativas, se abordarán también en la modalidad de seminario el análisis de los principios que caracterizan algunos de los marcos o perspectivas metodológicas en las que se sustenta el diseño de programas o proyectos de intervención socioeducativos. </a:t>
                      </a:r>
                      <a:endParaRPr lang="es-MX" sz="2000" dirty="0">
                        <a:effectLst/>
                        <a:latin typeface="Calibri"/>
                        <a:ea typeface="Calibri"/>
                        <a:cs typeface="Times New Roman"/>
                      </a:endParaRPr>
                    </a:p>
                  </a:txBody>
                  <a:tcPr marL="64819" marR="64819" marT="0" marB="0"/>
                </a:tc>
              </a:tr>
              <a:tr h="1915859">
                <a:tc>
                  <a:txBody>
                    <a:bodyPr/>
                    <a:lstStyle/>
                    <a:p>
                      <a:pPr>
                        <a:lnSpc>
                          <a:spcPct val="115000"/>
                        </a:lnSpc>
                        <a:spcAft>
                          <a:spcPts val="0"/>
                        </a:spcAft>
                      </a:pPr>
                      <a:r>
                        <a:rPr lang="es-MX" sz="1800" dirty="0">
                          <a:effectLst/>
                        </a:rPr>
                        <a:t>HABILIDADES:</a:t>
                      </a:r>
                      <a:endParaRPr lang="es-MX" sz="2000" dirty="0">
                        <a:effectLst/>
                      </a:endParaRPr>
                    </a:p>
                    <a:p>
                      <a:pPr>
                        <a:lnSpc>
                          <a:spcPct val="115000"/>
                        </a:lnSpc>
                        <a:spcAft>
                          <a:spcPts val="0"/>
                        </a:spcAft>
                      </a:pPr>
                      <a:r>
                        <a:rPr lang="es-MX" sz="1800" dirty="0">
                          <a:effectLst/>
                        </a:rPr>
                        <a:t>Determina, en su momento, la conveniencia y viabilidad de elegir la temática y el paradigma de referencia para sustentar el diseño de su propuesta de proyecto de intervención.</a:t>
                      </a:r>
                      <a:endParaRPr lang="es-MX" sz="2000" dirty="0">
                        <a:effectLst/>
                        <a:latin typeface="Calibri"/>
                        <a:ea typeface="Calibri"/>
                        <a:cs typeface="Times New Roman"/>
                      </a:endParaRPr>
                    </a:p>
                  </a:txBody>
                  <a:tcPr marL="64819" marR="64819" marT="0" marB="0"/>
                </a:tc>
              </a:tr>
            </a:tbl>
          </a:graphicData>
        </a:graphic>
      </p:graphicFrame>
    </p:spTree>
    <p:extLst>
      <p:ext uri="{BB962C8B-B14F-4D97-AF65-F5344CB8AC3E}">
        <p14:creationId xmlns:p14="http://schemas.microsoft.com/office/powerpoint/2010/main" val="1224636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0 Título"/>
          <p:cNvSpPr>
            <a:spLocks noGrp="1"/>
          </p:cNvSpPr>
          <p:nvPr>
            <p:ph type="title"/>
          </p:nvPr>
        </p:nvSpPr>
        <p:spPr/>
        <p:txBody>
          <a:bodyPr>
            <a:normAutofit/>
          </a:bodyPr>
          <a:lstStyle/>
          <a:p>
            <a:r>
              <a:rPr lang="es-MX" sz="3600" dirty="0" smtClean="0">
                <a:latin typeface="+mn-lt"/>
              </a:rPr>
              <a:t>Recursos a movilizar</a:t>
            </a:r>
            <a:endParaRPr lang="es-MX" sz="3600" dirty="0">
              <a:latin typeface="+mn-lt"/>
            </a:endParaRPr>
          </a:p>
        </p:txBody>
      </p:sp>
      <p:graphicFrame>
        <p:nvGraphicFramePr>
          <p:cNvPr id="4" name="3 Tabla"/>
          <p:cNvGraphicFramePr>
            <a:graphicFrameLocks noGrp="1"/>
          </p:cNvGraphicFramePr>
          <p:nvPr>
            <p:extLst>
              <p:ext uri="{D42A27DB-BD31-4B8C-83A1-F6EECF244321}">
                <p14:modId xmlns:p14="http://schemas.microsoft.com/office/powerpoint/2010/main" val="3182725259"/>
              </p:ext>
            </p:extLst>
          </p:nvPr>
        </p:nvGraphicFramePr>
        <p:xfrm>
          <a:off x="457200" y="1628800"/>
          <a:ext cx="8229600" cy="4320480"/>
        </p:xfrm>
        <a:graphic>
          <a:graphicData uri="http://schemas.openxmlformats.org/drawingml/2006/table">
            <a:tbl>
              <a:tblPr firstRow="1" firstCol="1" bandRow="1">
                <a:tableStyleId>{00A15C55-8517-42AA-B614-E9B94910E393}</a:tableStyleId>
              </a:tblPr>
              <a:tblGrid>
                <a:gridCol w="8229600"/>
              </a:tblGrid>
              <a:tr h="1851635">
                <a:tc>
                  <a:txBody>
                    <a:bodyPr/>
                    <a:lstStyle/>
                    <a:p>
                      <a:pPr>
                        <a:lnSpc>
                          <a:spcPct val="115000"/>
                        </a:lnSpc>
                        <a:spcAft>
                          <a:spcPts val="0"/>
                        </a:spcAft>
                      </a:pPr>
                      <a:r>
                        <a:rPr lang="es-MX" sz="2000" dirty="0">
                          <a:effectLst/>
                        </a:rPr>
                        <a:t>ACTITUDES: </a:t>
                      </a:r>
                      <a:endParaRPr lang="es-MX" sz="2400" dirty="0">
                        <a:effectLst/>
                      </a:endParaRPr>
                    </a:p>
                    <a:p>
                      <a:pPr>
                        <a:lnSpc>
                          <a:spcPct val="115000"/>
                        </a:lnSpc>
                        <a:spcAft>
                          <a:spcPts val="0"/>
                        </a:spcAft>
                      </a:pPr>
                      <a:r>
                        <a:rPr lang="es-MX" sz="2000" dirty="0">
                          <a:effectLst/>
                        </a:rPr>
                        <a:t>Actúa de manera ético-reflexiva, para indagar y reconocer el uso y utilidad de diversas perspectivas metodológicas o marcos de referencia para el estudio y desarrollo de programas de intervención socioeducativos.</a:t>
                      </a:r>
                      <a:endParaRPr lang="es-MX" sz="2400" dirty="0">
                        <a:effectLst/>
                        <a:latin typeface="Calibri"/>
                        <a:ea typeface="Calibri"/>
                        <a:cs typeface="Times New Roman"/>
                      </a:endParaRPr>
                    </a:p>
                  </a:txBody>
                  <a:tcPr marL="64819" marR="64819" marT="0" marB="0"/>
                </a:tc>
              </a:tr>
              <a:tr h="2468845">
                <a:tc>
                  <a:txBody>
                    <a:bodyPr/>
                    <a:lstStyle/>
                    <a:p>
                      <a:pPr>
                        <a:lnSpc>
                          <a:spcPct val="115000"/>
                        </a:lnSpc>
                        <a:spcAft>
                          <a:spcPts val="0"/>
                        </a:spcAft>
                      </a:pPr>
                      <a:r>
                        <a:rPr lang="es-MX" sz="2000" dirty="0">
                          <a:effectLst/>
                        </a:rPr>
                        <a:t>INDICADORES DE APRENDIZAJE:</a:t>
                      </a:r>
                      <a:endParaRPr lang="es-MX" sz="2400" dirty="0">
                        <a:effectLst/>
                      </a:endParaRPr>
                    </a:p>
                    <a:p>
                      <a:pPr>
                        <a:lnSpc>
                          <a:spcPct val="115000"/>
                        </a:lnSpc>
                        <a:spcAft>
                          <a:spcPts val="0"/>
                        </a:spcAft>
                      </a:pPr>
                      <a:r>
                        <a:rPr lang="es-MX" sz="2000" dirty="0">
                          <a:effectLst/>
                        </a:rPr>
                        <a:t>Identifique  posibles problemáticas socioeducativas para el contexto mexicano al que pertenecen.</a:t>
                      </a:r>
                      <a:endParaRPr lang="es-MX" sz="2400" dirty="0">
                        <a:effectLst/>
                      </a:endParaRPr>
                    </a:p>
                    <a:p>
                      <a:pPr algn="just">
                        <a:lnSpc>
                          <a:spcPct val="115000"/>
                        </a:lnSpc>
                        <a:spcAft>
                          <a:spcPts val="0"/>
                        </a:spcAft>
                      </a:pPr>
                      <a:r>
                        <a:rPr lang="es-MX" sz="2000" dirty="0">
                          <a:effectLst/>
                        </a:rPr>
                        <a:t>Reconoce los principios que caracterizan algunos de los marcos o perspectivas metodológicas en las que se sustenta el diseño de programas o proyectos de intervención socioeducativos para sustentar, en su momento, el diseño de su propuesta de proyecto de intervención.</a:t>
                      </a:r>
                      <a:endParaRPr lang="es-MX" sz="2400" dirty="0">
                        <a:effectLst/>
                        <a:latin typeface="Calibri"/>
                        <a:ea typeface="Calibri"/>
                        <a:cs typeface="Times New Roman"/>
                      </a:endParaRPr>
                    </a:p>
                  </a:txBody>
                  <a:tcPr marL="64819" marR="64819" marT="0" marB="0"/>
                </a:tc>
              </a:tr>
            </a:tbl>
          </a:graphicData>
        </a:graphic>
      </p:graphicFrame>
    </p:spTree>
    <p:extLst>
      <p:ext uri="{BB962C8B-B14F-4D97-AF65-F5344CB8AC3E}">
        <p14:creationId xmlns:p14="http://schemas.microsoft.com/office/powerpoint/2010/main" val="30014105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477445435"/>
              </p:ext>
            </p:extLst>
          </p:nvPr>
        </p:nvGraphicFramePr>
        <p:xfrm>
          <a:off x="611560" y="1628800"/>
          <a:ext cx="7920880" cy="3086653"/>
        </p:xfrm>
        <a:graphic>
          <a:graphicData uri="http://schemas.openxmlformats.org/drawingml/2006/table">
            <a:tbl>
              <a:tblPr firstRow="1" firstCol="1" bandRow="1">
                <a:tableStyleId>{00A15C55-8517-42AA-B614-E9B94910E393}</a:tableStyleId>
              </a:tblPr>
              <a:tblGrid>
                <a:gridCol w="7920880"/>
              </a:tblGrid>
              <a:tr h="1404157">
                <a:tc>
                  <a:txBody>
                    <a:bodyPr/>
                    <a:lstStyle/>
                    <a:p>
                      <a:pPr algn="ctr">
                        <a:lnSpc>
                          <a:spcPct val="115000"/>
                        </a:lnSpc>
                        <a:spcAft>
                          <a:spcPts val="0"/>
                        </a:spcAft>
                      </a:pPr>
                      <a:r>
                        <a:rPr lang="es-MX" sz="3200" dirty="0">
                          <a:effectLst/>
                        </a:rPr>
                        <a:t>EVIDENCIAS DE APRENDIZAJE DE LA UNIDAD/MÓDULO/ BLOQUE PARA EL PORTAFOLIO</a:t>
                      </a:r>
                      <a:endParaRPr lang="es-ES" sz="4000" dirty="0">
                        <a:effectLst/>
                        <a:latin typeface="Calibri"/>
                        <a:ea typeface="Calibri"/>
                        <a:cs typeface="Times New Roman"/>
                      </a:endParaRPr>
                    </a:p>
                  </a:txBody>
                  <a:tcPr marL="68580" marR="68580" marT="0" marB="0"/>
                </a:tc>
              </a:tr>
              <a:tr h="1404157">
                <a:tc>
                  <a:txBody>
                    <a:bodyPr/>
                    <a:lstStyle/>
                    <a:p>
                      <a:pPr algn="ctr">
                        <a:lnSpc>
                          <a:spcPct val="115000"/>
                        </a:lnSpc>
                        <a:spcAft>
                          <a:spcPts val="0"/>
                        </a:spcAft>
                      </a:pPr>
                      <a:r>
                        <a:rPr lang="es-MX" sz="4000" b="1" i="1" kern="1200" dirty="0" smtClean="0">
                          <a:solidFill>
                            <a:schemeClr val="lt1"/>
                          </a:solidFill>
                          <a:effectLst/>
                          <a:latin typeface="+mn-lt"/>
                          <a:ea typeface="+mn-ea"/>
                          <a:cs typeface="+mn-cs"/>
                        </a:rPr>
                        <a:t>Tabla de comparación entre las perspectivas revisadas.</a:t>
                      </a:r>
                      <a:endParaRPr lang="es-ES" sz="32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9746302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843184">
            <a:off x="3479910" y="3472681"/>
            <a:ext cx="2486166" cy="2816084"/>
          </a:xfrm>
          <a:prstGeom prst="rect">
            <a:avLst/>
          </a:prstGeom>
        </p:spPr>
      </p:pic>
      <p:sp>
        <p:nvSpPr>
          <p:cNvPr id="4" name="1 Título"/>
          <p:cNvSpPr txBox="1">
            <a:spLocks/>
          </p:cNvSpPr>
          <p:nvPr/>
        </p:nvSpPr>
        <p:spPr>
          <a:xfrm>
            <a:off x="457200" y="134076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_tradnl" b="1" smtClean="0"/>
              <a:t>Unidad de aprendizaje 2:</a:t>
            </a:r>
            <a:endParaRPr lang="es-ES" b="1" dirty="0"/>
          </a:p>
        </p:txBody>
      </p:sp>
      <p:sp>
        <p:nvSpPr>
          <p:cNvPr id="5" name="2 Marcador de contenido"/>
          <p:cNvSpPr txBox="1">
            <a:spLocks/>
          </p:cNvSpPr>
          <p:nvPr/>
        </p:nvSpPr>
        <p:spPr>
          <a:xfrm>
            <a:off x="457200" y="2666331"/>
            <a:ext cx="8229600" cy="175679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s-MX" sz="2800" b="1" dirty="0"/>
              <a:t>“</a:t>
            </a:r>
            <a:r>
              <a:rPr lang="es-MX" sz="2800" b="1" i="1" dirty="0"/>
              <a:t>Acción docente e intervención socioeducativa: Diagnóstico, diseño y evaluación de programas</a:t>
            </a:r>
            <a:r>
              <a:rPr lang="es-MX" sz="2800" b="1" dirty="0"/>
              <a:t>”</a:t>
            </a:r>
            <a:endParaRPr lang="es-ES" sz="2800" b="1" dirty="0"/>
          </a:p>
        </p:txBody>
      </p:sp>
    </p:spTree>
    <p:extLst>
      <p:ext uri="{BB962C8B-B14F-4D97-AF65-F5344CB8AC3E}">
        <p14:creationId xmlns:p14="http://schemas.microsoft.com/office/powerpoint/2010/main" val="26447649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0 Título"/>
          <p:cNvSpPr>
            <a:spLocks noGrp="1"/>
          </p:cNvSpPr>
          <p:nvPr>
            <p:ph type="title"/>
          </p:nvPr>
        </p:nvSpPr>
        <p:spPr>
          <a:xfrm>
            <a:off x="457200" y="44624"/>
            <a:ext cx="8229600" cy="1143000"/>
          </a:xfrm>
        </p:spPr>
        <p:txBody>
          <a:bodyPr>
            <a:normAutofit/>
          </a:bodyPr>
          <a:lstStyle/>
          <a:p>
            <a:r>
              <a:rPr lang="es-MX" sz="3600" dirty="0" smtClean="0">
                <a:latin typeface="+mn-lt"/>
              </a:rPr>
              <a:t>Recursos a movilizar</a:t>
            </a:r>
            <a:endParaRPr lang="es-MX" sz="3600" dirty="0">
              <a:latin typeface="+mn-lt"/>
            </a:endParaRPr>
          </a:p>
        </p:txBody>
      </p:sp>
      <p:graphicFrame>
        <p:nvGraphicFramePr>
          <p:cNvPr id="9" name="8 Tabla"/>
          <p:cNvGraphicFramePr>
            <a:graphicFrameLocks noGrp="1"/>
          </p:cNvGraphicFramePr>
          <p:nvPr>
            <p:extLst>
              <p:ext uri="{D42A27DB-BD31-4B8C-83A1-F6EECF244321}">
                <p14:modId xmlns:p14="http://schemas.microsoft.com/office/powerpoint/2010/main" val="199464"/>
              </p:ext>
            </p:extLst>
          </p:nvPr>
        </p:nvGraphicFramePr>
        <p:xfrm>
          <a:off x="313184" y="1268760"/>
          <a:ext cx="8507288" cy="5362956"/>
        </p:xfrm>
        <a:graphic>
          <a:graphicData uri="http://schemas.openxmlformats.org/drawingml/2006/table">
            <a:tbl>
              <a:tblPr firstRow="1" firstCol="1" bandRow="1">
                <a:tableStyleId>{5C22544A-7EE6-4342-B048-85BDC9FD1C3A}</a:tableStyleId>
              </a:tblPr>
              <a:tblGrid>
                <a:gridCol w="8507288"/>
              </a:tblGrid>
              <a:tr h="720080">
                <a:tc>
                  <a:txBody>
                    <a:bodyPr/>
                    <a:lstStyle/>
                    <a:p>
                      <a:pPr>
                        <a:lnSpc>
                          <a:spcPct val="115000"/>
                        </a:lnSpc>
                        <a:spcAft>
                          <a:spcPts val="0"/>
                        </a:spcAft>
                      </a:pPr>
                      <a:r>
                        <a:rPr lang="es-MX" sz="1800" dirty="0">
                          <a:effectLst/>
                        </a:rPr>
                        <a:t>SABERES:</a:t>
                      </a:r>
                      <a:endParaRPr lang="es-MX" sz="2000" dirty="0">
                        <a:effectLst/>
                      </a:endParaRPr>
                    </a:p>
                    <a:p>
                      <a:pPr>
                        <a:lnSpc>
                          <a:spcPct val="115000"/>
                        </a:lnSpc>
                        <a:spcAft>
                          <a:spcPts val="0"/>
                        </a:spcAft>
                      </a:pPr>
                      <a:r>
                        <a:rPr lang="es-MX" sz="1800" dirty="0">
                          <a:effectLst/>
                        </a:rPr>
                        <a:t>Reconocerán los requerimientos mínimos indispensables para el diseño y desarrollo de proyectos o programas socioeducativos.</a:t>
                      </a:r>
                      <a:endParaRPr lang="es-MX" sz="2000" dirty="0">
                        <a:effectLst/>
                        <a:latin typeface="Calibri"/>
                        <a:ea typeface="Calibri"/>
                        <a:cs typeface="Times New Roman"/>
                      </a:endParaRPr>
                    </a:p>
                  </a:txBody>
                  <a:tcPr marL="64819" marR="64819" marT="0" marB="0"/>
                </a:tc>
              </a:tr>
              <a:tr h="1080119">
                <a:tc>
                  <a:txBody>
                    <a:bodyPr/>
                    <a:lstStyle/>
                    <a:p>
                      <a:pPr>
                        <a:lnSpc>
                          <a:spcPct val="115000"/>
                        </a:lnSpc>
                        <a:spcAft>
                          <a:spcPts val="0"/>
                        </a:spcAft>
                      </a:pPr>
                      <a:r>
                        <a:rPr lang="es-MX" sz="1800" dirty="0">
                          <a:effectLst/>
                        </a:rPr>
                        <a:t>HABILIDADES:</a:t>
                      </a:r>
                      <a:endParaRPr lang="es-MX" sz="2000" dirty="0">
                        <a:effectLst/>
                      </a:endParaRPr>
                    </a:p>
                    <a:p>
                      <a:pPr>
                        <a:lnSpc>
                          <a:spcPct val="115000"/>
                        </a:lnSpc>
                        <a:spcAft>
                          <a:spcPts val="0"/>
                        </a:spcAft>
                      </a:pPr>
                      <a:r>
                        <a:rPr lang="es-MX" sz="1800" dirty="0">
                          <a:effectLst/>
                        </a:rPr>
                        <a:t>Compartirán con los compañeros los hallazgos obtenidos en su búsqueda documental de reportes de investigación vinculados con la o las temáticas de interés por abordar en el diseño de su proyecto de intervención socioeducativa.</a:t>
                      </a:r>
                      <a:endParaRPr lang="es-MX" sz="2000" dirty="0">
                        <a:effectLst/>
                        <a:latin typeface="Calibri"/>
                        <a:ea typeface="Calibri"/>
                        <a:cs typeface="Times New Roman"/>
                      </a:endParaRPr>
                    </a:p>
                  </a:txBody>
                  <a:tcPr marL="64819" marR="64819" marT="0" marB="0"/>
                </a:tc>
              </a:tr>
              <a:tr h="720080">
                <a:tc>
                  <a:txBody>
                    <a:bodyPr/>
                    <a:lstStyle/>
                    <a:p>
                      <a:pPr>
                        <a:lnSpc>
                          <a:spcPct val="115000"/>
                        </a:lnSpc>
                        <a:spcAft>
                          <a:spcPts val="0"/>
                        </a:spcAft>
                      </a:pPr>
                      <a:r>
                        <a:rPr lang="es-MX" sz="1800">
                          <a:effectLst/>
                        </a:rPr>
                        <a:t>ACTITUDES:</a:t>
                      </a:r>
                      <a:endParaRPr lang="es-MX" sz="2000">
                        <a:effectLst/>
                      </a:endParaRPr>
                    </a:p>
                    <a:p>
                      <a:pPr algn="just">
                        <a:lnSpc>
                          <a:spcPct val="115000"/>
                        </a:lnSpc>
                        <a:spcAft>
                          <a:spcPts val="0"/>
                        </a:spcAft>
                      </a:pPr>
                      <a:r>
                        <a:rPr lang="es-MX" sz="1800">
                          <a:effectLst/>
                        </a:rPr>
                        <a:t>Seguimiento a la participación activa y pertinente de los integrantes de los grupos de trabajo a fin de promover una actitud profesional responsable y ética.</a:t>
                      </a:r>
                      <a:endParaRPr lang="es-MX" sz="2000">
                        <a:effectLst/>
                        <a:latin typeface="Calibri"/>
                        <a:ea typeface="Calibri"/>
                        <a:cs typeface="Times New Roman"/>
                      </a:endParaRPr>
                    </a:p>
                  </a:txBody>
                  <a:tcPr marL="64819" marR="64819" marT="0" marB="0"/>
                </a:tc>
              </a:tr>
              <a:tr h="2160239">
                <a:tc>
                  <a:txBody>
                    <a:bodyPr/>
                    <a:lstStyle/>
                    <a:p>
                      <a:pPr>
                        <a:lnSpc>
                          <a:spcPct val="115000"/>
                        </a:lnSpc>
                        <a:spcAft>
                          <a:spcPts val="0"/>
                        </a:spcAft>
                      </a:pPr>
                      <a:r>
                        <a:rPr lang="es-MX" sz="1800" dirty="0">
                          <a:effectLst/>
                        </a:rPr>
                        <a:t>INDICADORES DE APRENDIZAJE:</a:t>
                      </a:r>
                      <a:endParaRPr lang="es-MX" sz="2000" dirty="0">
                        <a:effectLst/>
                      </a:endParaRPr>
                    </a:p>
                    <a:p>
                      <a:pPr>
                        <a:lnSpc>
                          <a:spcPct val="115000"/>
                        </a:lnSpc>
                        <a:spcAft>
                          <a:spcPts val="0"/>
                        </a:spcAft>
                      </a:pPr>
                      <a:r>
                        <a:rPr lang="es-MX" sz="1800" dirty="0">
                          <a:effectLst/>
                        </a:rPr>
                        <a:t>Fundamentan la importancia que tiene considerar una estructura adecuada para elaborar un proyecto de intervención a fin de dar validez y sustento </a:t>
                      </a:r>
                      <a:r>
                        <a:rPr lang="es-MX" sz="1800" dirty="0" err="1">
                          <a:effectLst/>
                        </a:rPr>
                        <a:t>éticodisciplinar</a:t>
                      </a:r>
                      <a:r>
                        <a:rPr lang="es-MX" sz="1800" dirty="0">
                          <a:effectLst/>
                        </a:rPr>
                        <a:t> a las acciones y propósitos de una intervención socioeducativa en contexto.</a:t>
                      </a:r>
                      <a:endParaRPr lang="es-MX" sz="2000" dirty="0">
                        <a:effectLst/>
                      </a:endParaRPr>
                    </a:p>
                    <a:p>
                      <a:pPr>
                        <a:lnSpc>
                          <a:spcPct val="115000"/>
                        </a:lnSpc>
                        <a:spcAft>
                          <a:spcPts val="0"/>
                        </a:spcAft>
                      </a:pPr>
                      <a:r>
                        <a:rPr lang="es-MX" sz="1800" dirty="0">
                          <a:effectLst/>
                        </a:rPr>
                        <a:t> </a:t>
                      </a:r>
                      <a:endParaRPr lang="es-MX" sz="2000" dirty="0">
                        <a:effectLst/>
                      </a:endParaRPr>
                    </a:p>
                    <a:p>
                      <a:pPr>
                        <a:lnSpc>
                          <a:spcPct val="115000"/>
                        </a:lnSpc>
                        <a:spcAft>
                          <a:spcPts val="0"/>
                        </a:spcAft>
                      </a:pPr>
                      <a:r>
                        <a:rPr lang="es-MX" sz="1800" dirty="0">
                          <a:effectLst/>
                        </a:rPr>
                        <a:t>Diseñan un proyecto de intervención viable para su realización</a:t>
                      </a:r>
                      <a:endParaRPr lang="es-MX" sz="2000" dirty="0">
                        <a:effectLst/>
                      </a:endParaRPr>
                    </a:p>
                    <a:p>
                      <a:pPr>
                        <a:lnSpc>
                          <a:spcPct val="115000"/>
                        </a:lnSpc>
                        <a:spcAft>
                          <a:spcPts val="0"/>
                        </a:spcAft>
                      </a:pPr>
                      <a:r>
                        <a:rPr lang="es-MX" sz="1800" dirty="0">
                          <a:effectLst/>
                        </a:rPr>
                        <a:t> </a:t>
                      </a:r>
                      <a:endParaRPr lang="es-MX" sz="2000" dirty="0">
                        <a:effectLst/>
                        <a:latin typeface="Calibri"/>
                        <a:ea typeface="Calibri"/>
                        <a:cs typeface="Times New Roman"/>
                      </a:endParaRPr>
                    </a:p>
                  </a:txBody>
                  <a:tcPr marL="64819" marR="64819" marT="0" marB="0"/>
                </a:tc>
              </a:tr>
            </a:tbl>
          </a:graphicData>
        </a:graphic>
      </p:graphicFrame>
    </p:spTree>
    <p:extLst>
      <p:ext uri="{BB962C8B-B14F-4D97-AF65-F5344CB8AC3E}">
        <p14:creationId xmlns:p14="http://schemas.microsoft.com/office/powerpoint/2010/main" val="31204093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072002657"/>
              </p:ext>
            </p:extLst>
          </p:nvPr>
        </p:nvGraphicFramePr>
        <p:xfrm>
          <a:off x="755576" y="1196753"/>
          <a:ext cx="7416824" cy="4137532"/>
        </p:xfrm>
        <a:graphic>
          <a:graphicData uri="http://schemas.openxmlformats.org/drawingml/2006/table">
            <a:tbl>
              <a:tblPr firstRow="1" firstCol="1" bandRow="1">
                <a:tableStyleId>{5C22544A-7EE6-4342-B048-85BDC9FD1C3A}</a:tableStyleId>
              </a:tblPr>
              <a:tblGrid>
                <a:gridCol w="7416824"/>
              </a:tblGrid>
              <a:tr h="1079068">
                <a:tc>
                  <a:txBody>
                    <a:bodyPr/>
                    <a:lstStyle/>
                    <a:p>
                      <a:pPr algn="ctr">
                        <a:lnSpc>
                          <a:spcPct val="115000"/>
                        </a:lnSpc>
                        <a:spcAft>
                          <a:spcPts val="0"/>
                        </a:spcAft>
                      </a:pPr>
                      <a:r>
                        <a:rPr lang="es-MX" sz="2800" dirty="0">
                          <a:effectLst/>
                        </a:rPr>
                        <a:t>EVIDENCIAS DE APRENDIZAJE DE LA UNIDAD/MÓDULO/ BLOQUE PARA EL PORTAFOLIO</a:t>
                      </a:r>
                      <a:endParaRPr lang="es-ES" sz="3600" dirty="0">
                        <a:effectLst/>
                        <a:latin typeface="Calibri"/>
                        <a:ea typeface="Calibri"/>
                        <a:cs typeface="Times New Roman"/>
                      </a:endParaRPr>
                    </a:p>
                  </a:txBody>
                  <a:tcPr marL="68580" marR="68580" marT="0" marB="0"/>
                </a:tc>
              </a:tr>
              <a:tr h="2665348">
                <a:tc>
                  <a:txBody>
                    <a:bodyPr/>
                    <a:lstStyle/>
                    <a:p>
                      <a:pPr algn="ctr">
                        <a:lnSpc>
                          <a:spcPct val="115000"/>
                        </a:lnSpc>
                        <a:spcAft>
                          <a:spcPts val="0"/>
                        </a:spcAft>
                      </a:pPr>
                      <a:r>
                        <a:rPr lang="es-MX" sz="4400" b="1" i="1" kern="1200" dirty="0" smtClean="0">
                          <a:solidFill>
                            <a:schemeClr val="lt1"/>
                          </a:solidFill>
                          <a:effectLst/>
                          <a:latin typeface="+mn-lt"/>
                          <a:ea typeface="+mn-ea"/>
                          <a:cs typeface="+mn-cs"/>
                        </a:rPr>
                        <a:t>Propuesta de Programa de Intervención Socioeducativa</a:t>
                      </a:r>
                      <a:endParaRPr lang="es-ES" sz="28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9751824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457200" y="1412776"/>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_tradnl" b="1" smtClean="0"/>
              <a:t>Unidad de aprendizaje 3:</a:t>
            </a:r>
            <a:endParaRPr lang="es-ES" b="1" dirty="0"/>
          </a:p>
        </p:txBody>
      </p:sp>
      <p:sp>
        <p:nvSpPr>
          <p:cNvPr id="5" name="2 Marcador de contenido"/>
          <p:cNvSpPr txBox="1">
            <a:spLocks/>
          </p:cNvSpPr>
          <p:nvPr/>
        </p:nvSpPr>
        <p:spPr>
          <a:xfrm>
            <a:off x="457200" y="2564904"/>
            <a:ext cx="8229600" cy="1252736"/>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s-MX" sz="2800" dirty="0"/>
              <a:t>“</a:t>
            </a:r>
            <a:r>
              <a:rPr lang="es-MX" sz="2800" i="1" dirty="0"/>
              <a:t>Desarrollo de un programa de intervención socioeducativa en un escenario de educación básica</a:t>
            </a:r>
            <a:r>
              <a:rPr lang="es-MX" sz="2800" dirty="0"/>
              <a:t>”</a:t>
            </a:r>
            <a:endParaRPr lang="es-ES" sz="2800" dirty="0"/>
          </a:p>
        </p:txBody>
      </p:sp>
      <p:pic>
        <p:nvPicPr>
          <p:cNvPr id="2" name="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0437" y="4077072"/>
            <a:ext cx="2143125" cy="2143125"/>
          </a:xfrm>
          <a:prstGeom prst="rect">
            <a:avLst/>
          </a:prstGeom>
        </p:spPr>
      </p:pic>
    </p:spTree>
    <p:extLst>
      <p:ext uri="{BB962C8B-B14F-4D97-AF65-F5344CB8AC3E}">
        <p14:creationId xmlns:p14="http://schemas.microsoft.com/office/powerpoint/2010/main" val="570131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72666" y="2071389"/>
            <a:ext cx="6927726" cy="4525963"/>
          </a:xfrm>
        </p:spPr>
        <p:txBody>
          <a:bodyPr>
            <a:normAutofit/>
          </a:bodyPr>
          <a:lstStyle/>
          <a:p>
            <a:pPr marL="0" indent="0">
              <a:buNone/>
            </a:pPr>
            <a:r>
              <a:rPr lang="es-ES" sz="2800" b="1" dirty="0"/>
              <a:t>CURSO / ASIGNATURA </a:t>
            </a:r>
            <a:r>
              <a:rPr lang="es-ES" sz="2800" b="1" dirty="0" smtClean="0"/>
              <a:t>CONSECUENTE</a:t>
            </a:r>
          </a:p>
          <a:p>
            <a:r>
              <a:rPr lang="es-ES" sz="2800" dirty="0" smtClean="0"/>
              <a:t>Atención educativa para la inclusión</a:t>
            </a:r>
          </a:p>
          <a:p>
            <a:pPr marL="0" indent="0">
              <a:buNone/>
            </a:pPr>
            <a:r>
              <a:rPr lang="es-ES" sz="2800" dirty="0" smtClean="0"/>
              <a:t>    </a:t>
            </a:r>
          </a:p>
          <a:p>
            <a:pPr marL="0" indent="0">
              <a:buNone/>
            </a:pPr>
            <a:r>
              <a:rPr lang="es-ES" sz="2800" b="1" dirty="0" smtClean="0"/>
              <a:t>CURSO / ASIGNATURA ANTECEDENTE</a:t>
            </a:r>
          </a:p>
          <a:p>
            <a:r>
              <a:rPr lang="es-ES" sz="2800" dirty="0" smtClean="0"/>
              <a:t> Atención a la diversidad</a:t>
            </a:r>
            <a:endParaRPr lang="es-ES" sz="2800" dirty="0"/>
          </a:p>
        </p:txBody>
      </p:sp>
      <p:grpSp>
        <p:nvGrpSpPr>
          <p:cNvPr id="4" name="3 Grupo"/>
          <p:cNvGrpSpPr/>
          <p:nvPr/>
        </p:nvGrpSpPr>
        <p:grpSpPr>
          <a:xfrm>
            <a:off x="285750" y="163041"/>
            <a:ext cx="8572500" cy="601663"/>
            <a:chOff x="285750" y="-30163"/>
            <a:chExt cx="8572500" cy="601663"/>
          </a:xfrm>
        </p:grpSpPr>
        <p:pic>
          <p:nvPicPr>
            <p:cNvPr id="5" name="6 Imagen" descr="pasear columpios.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5750" y="-30163"/>
              <a:ext cx="28575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7 Imagen" descr="pasear columpios.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43250" y="-15875"/>
              <a:ext cx="28575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8 Imagen" descr="pasear columpios.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00750" y="-15875"/>
              <a:ext cx="28575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8" name="7 Grupo"/>
          <p:cNvGrpSpPr/>
          <p:nvPr/>
        </p:nvGrpSpPr>
        <p:grpSpPr>
          <a:xfrm>
            <a:off x="251520" y="5995689"/>
            <a:ext cx="8572500" cy="601663"/>
            <a:chOff x="285750" y="-30163"/>
            <a:chExt cx="8572500" cy="601663"/>
          </a:xfrm>
        </p:grpSpPr>
        <p:pic>
          <p:nvPicPr>
            <p:cNvPr id="9" name="6 Imagen" descr="pasear columpios.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5750" y="-30163"/>
              <a:ext cx="28575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7 Imagen" descr="pasear columpios.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43250" y="-15875"/>
              <a:ext cx="28575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8 Imagen" descr="pasear columpios.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00750" y="-15875"/>
              <a:ext cx="28575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5439037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p:txBody>
          <a:bodyPr/>
          <a:lstStyle/>
          <a:p>
            <a:r>
              <a:rPr lang="es-MX" dirty="0"/>
              <a:t>Recursos a movilizar</a:t>
            </a:r>
          </a:p>
        </p:txBody>
      </p:sp>
      <p:graphicFrame>
        <p:nvGraphicFramePr>
          <p:cNvPr id="7" name="6 Tabla"/>
          <p:cNvGraphicFramePr>
            <a:graphicFrameLocks noGrp="1"/>
          </p:cNvGraphicFramePr>
          <p:nvPr>
            <p:extLst>
              <p:ext uri="{D42A27DB-BD31-4B8C-83A1-F6EECF244321}">
                <p14:modId xmlns:p14="http://schemas.microsoft.com/office/powerpoint/2010/main" val="505960667"/>
              </p:ext>
            </p:extLst>
          </p:nvPr>
        </p:nvGraphicFramePr>
        <p:xfrm>
          <a:off x="457200" y="1340768"/>
          <a:ext cx="8229600" cy="4907523"/>
        </p:xfrm>
        <a:graphic>
          <a:graphicData uri="http://schemas.openxmlformats.org/drawingml/2006/table">
            <a:tbl>
              <a:tblPr firstRow="1" firstCol="1" bandRow="1">
                <a:tableStyleId>{93296810-A885-4BE3-A3E7-6D5BEEA58F35}</a:tableStyleId>
              </a:tblPr>
              <a:tblGrid>
                <a:gridCol w="8229600"/>
              </a:tblGrid>
              <a:tr h="1440160">
                <a:tc>
                  <a:txBody>
                    <a:bodyPr/>
                    <a:lstStyle/>
                    <a:p>
                      <a:pPr>
                        <a:lnSpc>
                          <a:spcPct val="115000"/>
                        </a:lnSpc>
                        <a:spcAft>
                          <a:spcPts val="0"/>
                        </a:spcAft>
                      </a:pPr>
                      <a:r>
                        <a:rPr lang="es-MX" sz="1800">
                          <a:effectLst/>
                        </a:rPr>
                        <a:t>SABERES:</a:t>
                      </a:r>
                      <a:endParaRPr lang="es-MX" sz="2000">
                        <a:effectLst/>
                      </a:endParaRPr>
                    </a:p>
                    <a:p>
                      <a:pPr>
                        <a:lnSpc>
                          <a:spcPct val="115000"/>
                        </a:lnSpc>
                        <a:spcAft>
                          <a:spcPts val="0"/>
                        </a:spcAft>
                      </a:pPr>
                      <a:r>
                        <a:rPr lang="es-MX" sz="1800">
                          <a:effectLst/>
                        </a:rPr>
                        <a:t>Diseñar para responder a situaciones educativa concretas.</a:t>
                      </a:r>
                      <a:endParaRPr lang="es-MX" sz="2000">
                        <a:effectLst/>
                      </a:endParaRPr>
                    </a:p>
                    <a:p>
                      <a:pPr>
                        <a:lnSpc>
                          <a:spcPct val="115000"/>
                        </a:lnSpc>
                        <a:spcAft>
                          <a:spcPts val="0"/>
                        </a:spcAft>
                      </a:pPr>
                      <a:r>
                        <a:rPr lang="es-MX" sz="1800">
                          <a:effectLst/>
                        </a:rPr>
                        <a:t>El recurso de otras buenas prácticas como guía para orientar el diseño de ambientes de aprendizaje.</a:t>
                      </a:r>
                      <a:endParaRPr lang="es-MX" sz="2000">
                        <a:effectLst/>
                        <a:latin typeface="Calibri"/>
                        <a:ea typeface="Calibri"/>
                        <a:cs typeface="Times New Roman"/>
                      </a:endParaRPr>
                    </a:p>
                  </a:txBody>
                  <a:tcPr marL="64819" marR="64819" marT="0" marB="0"/>
                </a:tc>
              </a:tr>
              <a:tr h="1064468">
                <a:tc>
                  <a:txBody>
                    <a:bodyPr/>
                    <a:lstStyle/>
                    <a:p>
                      <a:pPr>
                        <a:lnSpc>
                          <a:spcPct val="115000"/>
                        </a:lnSpc>
                        <a:spcAft>
                          <a:spcPts val="0"/>
                        </a:spcAft>
                      </a:pPr>
                      <a:r>
                        <a:rPr lang="es-MX" sz="1800">
                          <a:effectLst/>
                        </a:rPr>
                        <a:t>HABILIDADES:</a:t>
                      </a:r>
                      <a:endParaRPr lang="es-MX" sz="2000">
                        <a:effectLst/>
                      </a:endParaRPr>
                    </a:p>
                    <a:p>
                      <a:pPr>
                        <a:lnSpc>
                          <a:spcPct val="115000"/>
                        </a:lnSpc>
                        <a:spcAft>
                          <a:spcPts val="0"/>
                        </a:spcAft>
                      </a:pPr>
                      <a:r>
                        <a:rPr lang="es-MX" sz="1800">
                          <a:effectLst/>
                        </a:rPr>
                        <a:t>Diseñarán ambientes de aprendizaje y sus pautas para responder a las dimensiones y criterios relevantes para una enseñanza eficaz.</a:t>
                      </a:r>
                      <a:endParaRPr lang="es-MX" sz="2000">
                        <a:effectLst/>
                        <a:latin typeface="Calibri"/>
                        <a:ea typeface="Calibri"/>
                        <a:cs typeface="Times New Roman"/>
                      </a:endParaRPr>
                    </a:p>
                  </a:txBody>
                  <a:tcPr marL="64819" marR="64819" marT="0" marB="0"/>
                </a:tc>
              </a:tr>
              <a:tr h="638679">
                <a:tc>
                  <a:txBody>
                    <a:bodyPr/>
                    <a:lstStyle/>
                    <a:p>
                      <a:pPr>
                        <a:lnSpc>
                          <a:spcPct val="115000"/>
                        </a:lnSpc>
                        <a:spcAft>
                          <a:spcPts val="0"/>
                        </a:spcAft>
                      </a:pPr>
                      <a:r>
                        <a:rPr lang="es-MX" sz="1800">
                          <a:effectLst/>
                        </a:rPr>
                        <a:t>ACTITUDES:</a:t>
                      </a:r>
                      <a:r>
                        <a:rPr lang="es-MX" sz="2800">
                          <a:effectLst/>
                        </a:rPr>
                        <a:t> </a:t>
                      </a:r>
                      <a:r>
                        <a:rPr lang="es-MX" sz="1800">
                          <a:effectLst/>
                        </a:rPr>
                        <a:t>confianza, solidaridad y respeto que favorecen la indagación, el desarrollo del pensamiento crítico y el aprendizaje</a:t>
                      </a:r>
                      <a:r>
                        <a:rPr lang="es-MX" sz="1600">
                          <a:effectLst/>
                        </a:rPr>
                        <a:t> </a:t>
                      </a:r>
                      <a:r>
                        <a:rPr lang="es-MX" sz="1800">
                          <a:effectLst/>
                        </a:rPr>
                        <a:t>colaborativo</a:t>
                      </a:r>
                      <a:endParaRPr lang="es-MX" sz="2000">
                        <a:effectLst/>
                        <a:latin typeface="Calibri"/>
                        <a:ea typeface="Calibri"/>
                        <a:cs typeface="Times New Roman"/>
                      </a:endParaRPr>
                    </a:p>
                  </a:txBody>
                  <a:tcPr marL="64819" marR="64819" marT="0" marB="0"/>
                </a:tc>
              </a:tr>
              <a:tr h="1596699">
                <a:tc>
                  <a:txBody>
                    <a:bodyPr/>
                    <a:lstStyle/>
                    <a:p>
                      <a:pPr>
                        <a:lnSpc>
                          <a:spcPct val="115000"/>
                        </a:lnSpc>
                        <a:spcAft>
                          <a:spcPts val="0"/>
                        </a:spcAft>
                      </a:pPr>
                      <a:r>
                        <a:rPr lang="es-MX" sz="1800" dirty="0">
                          <a:effectLst/>
                        </a:rPr>
                        <a:t>INDICADORES DE APRENDIZAJE:</a:t>
                      </a:r>
                      <a:endParaRPr lang="es-MX" sz="2000" dirty="0">
                        <a:effectLst/>
                      </a:endParaRPr>
                    </a:p>
                    <a:p>
                      <a:pPr>
                        <a:lnSpc>
                          <a:spcPct val="115000"/>
                        </a:lnSpc>
                        <a:spcAft>
                          <a:spcPts val="0"/>
                        </a:spcAft>
                      </a:pPr>
                      <a:r>
                        <a:rPr lang="es-MX" sz="1800" dirty="0">
                          <a:effectLst/>
                        </a:rPr>
                        <a:t>Reconoce situaciones educativas que requieran el diseño de uno o varios ambientes de aprendizaje</a:t>
                      </a:r>
                      <a:endParaRPr lang="es-MX" sz="2000" dirty="0">
                        <a:effectLst/>
                      </a:endParaRPr>
                    </a:p>
                    <a:p>
                      <a:pPr>
                        <a:lnSpc>
                          <a:spcPct val="115000"/>
                        </a:lnSpc>
                        <a:spcAft>
                          <a:spcPts val="0"/>
                        </a:spcAft>
                      </a:pPr>
                      <a:r>
                        <a:rPr lang="es-MX" sz="1800" dirty="0">
                          <a:effectLst/>
                        </a:rPr>
                        <a:t>Participa y conversa de forma exploratoria en un foro asíncrono en línea sobre una temática de interés en el marco del desarrollo de su trabajo final de la asignatura.</a:t>
                      </a:r>
                      <a:endParaRPr lang="es-MX" sz="2000" dirty="0">
                        <a:effectLst/>
                        <a:latin typeface="Calibri"/>
                        <a:ea typeface="Calibri"/>
                        <a:cs typeface="Times New Roman"/>
                      </a:endParaRPr>
                    </a:p>
                  </a:txBody>
                  <a:tcPr marL="64819" marR="64819" marT="0" marB="0"/>
                </a:tc>
              </a:tr>
            </a:tbl>
          </a:graphicData>
        </a:graphic>
      </p:graphicFrame>
    </p:spTree>
    <p:extLst>
      <p:ext uri="{BB962C8B-B14F-4D97-AF65-F5344CB8AC3E}">
        <p14:creationId xmlns:p14="http://schemas.microsoft.com/office/powerpoint/2010/main" val="29857986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1224948092"/>
              </p:ext>
            </p:extLst>
          </p:nvPr>
        </p:nvGraphicFramePr>
        <p:xfrm>
          <a:off x="755576" y="1628800"/>
          <a:ext cx="7488832" cy="4015486"/>
        </p:xfrm>
        <a:graphic>
          <a:graphicData uri="http://schemas.openxmlformats.org/drawingml/2006/table">
            <a:tbl>
              <a:tblPr firstRow="1" firstCol="1" bandRow="1">
                <a:tableStyleId>{93296810-A885-4BE3-A3E7-6D5BEEA58F35}</a:tableStyleId>
              </a:tblPr>
              <a:tblGrid>
                <a:gridCol w="7488832"/>
              </a:tblGrid>
              <a:tr h="2473198">
                <a:tc>
                  <a:txBody>
                    <a:bodyPr/>
                    <a:lstStyle/>
                    <a:p>
                      <a:pPr algn="ctr">
                        <a:lnSpc>
                          <a:spcPct val="115000"/>
                        </a:lnSpc>
                        <a:spcAft>
                          <a:spcPts val="0"/>
                        </a:spcAft>
                      </a:pPr>
                      <a:r>
                        <a:rPr lang="es-MX" sz="2800" dirty="0">
                          <a:effectLst/>
                        </a:rPr>
                        <a:t>EVIDENCIAS DE APRENDIZAJE DE LA UNIDAD/MÓDULO/ BLOQUE PARA EL PORTAFOLIO</a:t>
                      </a:r>
                      <a:endParaRPr lang="es-ES" sz="3600" dirty="0">
                        <a:effectLst/>
                        <a:latin typeface="Calibri"/>
                        <a:ea typeface="Calibri"/>
                        <a:cs typeface="Times New Roman"/>
                      </a:endParaRPr>
                    </a:p>
                  </a:txBody>
                  <a:tcPr marL="68580" marR="68580" marT="0" marB="0"/>
                </a:tc>
              </a:tr>
              <a:tr h="1199210">
                <a:tc>
                  <a:txBody>
                    <a:bodyPr/>
                    <a:lstStyle/>
                    <a:p>
                      <a:pPr algn="ctr">
                        <a:lnSpc>
                          <a:spcPct val="115000"/>
                        </a:lnSpc>
                        <a:spcAft>
                          <a:spcPts val="0"/>
                        </a:spcAft>
                      </a:pPr>
                      <a:r>
                        <a:rPr lang="es-MX" sz="4400" b="1" i="1" kern="1200" dirty="0" smtClean="0">
                          <a:solidFill>
                            <a:schemeClr val="lt1"/>
                          </a:solidFill>
                          <a:effectLst/>
                          <a:latin typeface="+mn-lt"/>
                          <a:ea typeface="+mn-ea"/>
                          <a:cs typeface="+mn-cs"/>
                        </a:rPr>
                        <a:t>Poster digital de su propuesta de diseño</a:t>
                      </a:r>
                      <a:endParaRPr lang="es-ES" sz="36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8375152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73819"/>
            <a:ext cx="8229600" cy="1143000"/>
          </a:xfrm>
        </p:spPr>
        <p:txBody>
          <a:bodyPr/>
          <a:lstStyle/>
          <a:p>
            <a:r>
              <a:rPr lang="es-ES_tradnl" b="1" dirty="0" smtClean="0"/>
              <a:t>CRITERIOS DE EVALUACIÓN</a:t>
            </a:r>
            <a:endParaRPr lang="es-ES" b="1" dirty="0"/>
          </a:p>
        </p:txBody>
      </p:sp>
      <p:sp>
        <p:nvSpPr>
          <p:cNvPr id="3" name="2 Marcador de contenido"/>
          <p:cNvSpPr>
            <a:spLocks noGrp="1"/>
          </p:cNvSpPr>
          <p:nvPr>
            <p:ph idx="1"/>
          </p:nvPr>
        </p:nvSpPr>
        <p:spPr>
          <a:xfrm>
            <a:off x="457200" y="2287413"/>
            <a:ext cx="8229600" cy="4525963"/>
          </a:xfrm>
        </p:spPr>
        <p:txBody>
          <a:bodyPr>
            <a:normAutofit/>
          </a:bodyPr>
          <a:lstStyle/>
          <a:p>
            <a:r>
              <a:rPr lang="es-ES" dirty="0" smtClean="0"/>
              <a:t>Observación y práctica</a:t>
            </a:r>
            <a:endParaRPr lang="es-ES" dirty="0"/>
          </a:p>
          <a:p>
            <a:r>
              <a:rPr lang="es-ES" dirty="0" smtClean="0"/>
              <a:t>Investigación y documentación</a:t>
            </a:r>
            <a:endParaRPr lang="es-ES" dirty="0"/>
          </a:p>
          <a:p>
            <a:r>
              <a:rPr lang="es-ES" dirty="0" smtClean="0"/>
              <a:t>Participación asertiva</a:t>
            </a:r>
            <a:endParaRPr lang="es-ES" dirty="0"/>
          </a:p>
          <a:p>
            <a:r>
              <a:rPr lang="es-ES" dirty="0" smtClean="0"/>
              <a:t>Tareas y trabajos escritos</a:t>
            </a:r>
          </a:p>
          <a:p>
            <a:r>
              <a:rPr lang="es-ES" dirty="0" smtClean="0"/>
              <a:t>Examen</a:t>
            </a:r>
          </a:p>
          <a:p>
            <a:endParaRPr lang="es-ES" dirty="0"/>
          </a:p>
          <a:p>
            <a:endParaRPr lang="es-ES" dirty="0" smtClean="0"/>
          </a:p>
          <a:p>
            <a:endParaRPr lang="es-ES" dirty="0"/>
          </a:p>
          <a:p>
            <a:endParaRPr lang="es-ES"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4129" y="3827904"/>
            <a:ext cx="3414674" cy="3180190"/>
          </a:xfrm>
          <a:prstGeom prst="rect">
            <a:avLst/>
          </a:prstGeom>
        </p:spPr>
      </p:pic>
    </p:spTree>
    <p:extLst>
      <p:ext uri="{BB962C8B-B14F-4D97-AF65-F5344CB8AC3E}">
        <p14:creationId xmlns:p14="http://schemas.microsoft.com/office/powerpoint/2010/main" val="32592430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21264" y="4285752"/>
            <a:ext cx="2583731" cy="2572248"/>
          </a:xfrm>
          <a:prstGeom prst="rect">
            <a:avLst/>
          </a:prstGeom>
        </p:spPr>
      </p:pic>
      <p:sp>
        <p:nvSpPr>
          <p:cNvPr id="2" name="1 Título"/>
          <p:cNvSpPr>
            <a:spLocks noGrp="1"/>
          </p:cNvSpPr>
          <p:nvPr>
            <p:ph type="title"/>
          </p:nvPr>
        </p:nvSpPr>
        <p:spPr/>
        <p:txBody>
          <a:bodyPr/>
          <a:lstStyle/>
          <a:p>
            <a:r>
              <a:rPr lang="es-ES_tradnl" dirty="0" smtClean="0"/>
              <a:t>Acuerdo interno del aula</a:t>
            </a:r>
            <a:endParaRPr lang="es-ES" dirty="0"/>
          </a:p>
        </p:txBody>
      </p:sp>
      <p:sp>
        <p:nvSpPr>
          <p:cNvPr id="3" name="2 Marcador de contenido"/>
          <p:cNvSpPr>
            <a:spLocks noGrp="1"/>
          </p:cNvSpPr>
          <p:nvPr>
            <p:ph idx="1"/>
          </p:nvPr>
        </p:nvSpPr>
        <p:spPr/>
        <p:txBody>
          <a:bodyPr>
            <a:normAutofit fontScale="92500" lnSpcReduction="10000"/>
          </a:bodyPr>
          <a:lstStyle/>
          <a:p>
            <a:r>
              <a:rPr lang="es-ES_tradnl" dirty="0" smtClean="0"/>
              <a:t>Respeto: compañeras, maestra, opiniones, diversidad de pensamientos, libertad de expresión</a:t>
            </a:r>
          </a:p>
          <a:p>
            <a:r>
              <a:rPr lang="es-ES_tradnl" dirty="0" smtClean="0"/>
              <a:t>Actividades terminadas en clase</a:t>
            </a:r>
          </a:p>
          <a:p>
            <a:r>
              <a:rPr lang="es-ES_tradnl" dirty="0" smtClean="0"/>
              <a:t>Evitar uso de celular</a:t>
            </a:r>
          </a:p>
          <a:p>
            <a:r>
              <a:rPr lang="es-ES_tradnl" dirty="0" smtClean="0"/>
              <a:t>Laptop solo cuando el curso lo requiera</a:t>
            </a:r>
          </a:p>
          <a:p>
            <a:r>
              <a:rPr lang="es-ES_tradnl" dirty="0" smtClean="0"/>
              <a:t>No comida</a:t>
            </a:r>
          </a:p>
          <a:p>
            <a:r>
              <a:rPr lang="es-ES_tradnl" dirty="0" smtClean="0"/>
              <a:t>Traer los materiales necesarios para la clase</a:t>
            </a:r>
          </a:p>
          <a:p>
            <a:r>
              <a:rPr lang="es-ES_tradnl" dirty="0" smtClean="0"/>
              <a:t>Lectura previa  </a:t>
            </a:r>
            <a:endParaRPr lang="es-ES" dirty="0"/>
          </a:p>
        </p:txBody>
      </p:sp>
    </p:spTree>
    <p:extLst>
      <p:ext uri="{BB962C8B-B14F-4D97-AF65-F5344CB8AC3E}">
        <p14:creationId xmlns:p14="http://schemas.microsoft.com/office/powerpoint/2010/main" val="18185592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a:xfrm>
            <a:off x="457200" y="2132856"/>
            <a:ext cx="8229600" cy="4525963"/>
          </a:xfrm>
        </p:spPr>
        <p:txBody>
          <a:bodyPr/>
          <a:lstStyle/>
          <a:p>
            <a:r>
              <a:rPr lang="es-ES_tradnl" b="1" dirty="0" smtClean="0"/>
              <a:t>Docentes responsables del curso:</a:t>
            </a:r>
          </a:p>
          <a:p>
            <a:pPr lvl="1"/>
            <a:endParaRPr lang="es-ES_tradnl" dirty="0" smtClean="0"/>
          </a:p>
          <a:p>
            <a:pPr lvl="1"/>
            <a:endParaRPr lang="es-ES_tradnl" dirty="0"/>
          </a:p>
          <a:p>
            <a:pPr lvl="1"/>
            <a:r>
              <a:rPr lang="es-ES_tradnl" dirty="0" smtClean="0"/>
              <a:t>Martha Gabriela Ávila Camacho</a:t>
            </a:r>
          </a:p>
          <a:p>
            <a:pPr lvl="1"/>
            <a:r>
              <a:rPr lang="es-ES_tradnl" dirty="0" smtClean="0"/>
              <a:t>Alejandra Isabel Cárdenas González</a:t>
            </a:r>
            <a:endParaRPr lang="es-ES" dirty="0"/>
          </a:p>
        </p:txBody>
      </p:sp>
      <p:pic>
        <p:nvPicPr>
          <p:cNvPr id="4" name="4 Imagen" descr="imagesCABBU3OL.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15088" y="0"/>
            <a:ext cx="2728912" cy="457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64618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275856" cy="2453730"/>
          </a:xfrm>
          <a:prstGeom prst="rect">
            <a:avLst/>
          </a:prstGeom>
        </p:spPr>
      </p:pic>
      <p:sp>
        <p:nvSpPr>
          <p:cNvPr id="2" name="1 Título"/>
          <p:cNvSpPr>
            <a:spLocks noGrp="1"/>
          </p:cNvSpPr>
          <p:nvPr>
            <p:ph type="title"/>
          </p:nvPr>
        </p:nvSpPr>
        <p:spPr>
          <a:xfrm>
            <a:off x="1022920" y="1052736"/>
            <a:ext cx="8229600" cy="1143000"/>
          </a:xfrm>
        </p:spPr>
        <p:txBody>
          <a:bodyPr/>
          <a:lstStyle/>
          <a:p>
            <a:r>
              <a:rPr lang="es-ES_tradnl" b="1" dirty="0" smtClean="0"/>
              <a:t>Propósitos del curso:</a:t>
            </a:r>
            <a:endParaRPr lang="es-ES" b="1" dirty="0"/>
          </a:p>
        </p:txBody>
      </p:sp>
      <p:sp>
        <p:nvSpPr>
          <p:cNvPr id="3" name="2 Marcador de contenido"/>
          <p:cNvSpPr>
            <a:spLocks noGrp="1"/>
          </p:cNvSpPr>
          <p:nvPr>
            <p:ph idx="1"/>
          </p:nvPr>
        </p:nvSpPr>
        <p:spPr>
          <a:xfrm>
            <a:off x="323528" y="2378298"/>
            <a:ext cx="8229600" cy="4525963"/>
          </a:xfrm>
        </p:spPr>
        <p:txBody>
          <a:bodyPr>
            <a:normAutofit/>
          </a:bodyPr>
          <a:lstStyle/>
          <a:p>
            <a:pPr lvl="0" algn="just"/>
            <a:r>
              <a:rPr lang="es-MX" sz="2800" i="1" dirty="0"/>
              <a:t>Desarrollar en los futuros docentes una serie de competencias orientadas al diagnóstico e intervención socioeducativa en escenarios educativos de educación básica que les permitan generar proyectos orientados a la promoción del desarrollo y el bienestar de los educandos, de la comunidad educativa y de los grupos de referencia a los que pertenecen.</a:t>
            </a:r>
            <a:endParaRPr lang="es-MX" sz="2800" dirty="0"/>
          </a:p>
          <a:p>
            <a:pPr marL="0" indent="0" algn="just">
              <a:buNone/>
            </a:pPr>
            <a:endParaRPr lang="es-ES" sz="2800" dirty="0"/>
          </a:p>
        </p:txBody>
      </p:sp>
    </p:spTree>
    <p:extLst>
      <p:ext uri="{BB962C8B-B14F-4D97-AF65-F5344CB8AC3E}">
        <p14:creationId xmlns:p14="http://schemas.microsoft.com/office/powerpoint/2010/main" val="18797655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descr="imagesCAQASNAG.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33068" y="152398"/>
            <a:ext cx="3675436" cy="3128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2 Marcador de contenido"/>
          <p:cNvSpPr>
            <a:spLocks noGrp="1"/>
          </p:cNvSpPr>
          <p:nvPr>
            <p:ph idx="1"/>
          </p:nvPr>
        </p:nvSpPr>
        <p:spPr>
          <a:xfrm>
            <a:off x="457200" y="3295525"/>
            <a:ext cx="8229600" cy="4525963"/>
          </a:xfrm>
        </p:spPr>
        <p:txBody>
          <a:bodyPr>
            <a:normAutofit/>
          </a:bodyPr>
          <a:lstStyle/>
          <a:p>
            <a:pPr lvl="0" algn="just"/>
            <a:r>
              <a:rPr lang="es-MX" sz="2800" i="1" dirty="0"/>
              <a:t>Desarrollar en los estudiantes de educación normal la capacidad de reflexión crítica, en y sobre su propia práctica profesional, que permita el análisis de los fenómenos educativos a los que se enfrentan en determinados contextos y posibilite la construcción de alternativas de intervención apropiadas.</a:t>
            </a:r>
            <a:endParaRPr lang="es-MX" sz="2800" dirty="0"/>
          </a:p>
          <a:p>
            <a:pPr marL="0" indent="0" algn="just">
              <a:buNone/>
            </a:pPr>
            <a:endParaRPr lang="es-ES" sz="2800" dirty="0"/>
          </a:p>
        </p:txBody>
      </p:sp>
      <p:sp>
        <p:nvSpPr>
          <p:cNvPr id="4" name="1 Título"/>
          <p:cNvSpPr txBox="1">
            <a:spLocks/>
          </p:cNvSpPr>
          <p:nvPr/>
        </p:nvSpPr>
        <p:spPr>
          <a:xfrm>
            <a:off x="-972616" y="2008509"/>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_tradnl" b="1" dirty="0" smtClean="0"/>
              <a:t>Propósitos del curso:</a:t>
            </a:r>
            <a:endParaRPr lang="es-ES" b="1" dirty="0"/>
          </a:p>
        </p:txBody>
      </p:sp>
    </p:spTree>
    <p:extLst>
      <p:ext uri="{BB962C8B-B14F-4D97-AF65-F5344CB8AC3E}">
        <p14:creationId xmlns:p14="http://schemas.microsoft.com/office/powerpoint/2010/main" val="33917213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47677"/>
            <a:ext cx="8229600" cy="4525963"/>
          </a:xfrm>
        </p:spPr>
        <p:txBody>
          <a:bodyPr>
            <a:normAutofit/>
          </a:bodyPr>
          <a:lstStyle/>
          <a:p>
            <a:pPr lvl="0" algn="just"/>
            <a:r>
              <a:rPr lang="es-MX" sz="2800" i="1" dirty="0"/>
              <a:t>Promover en los estudiantes el uso de marcos de referencia que los lleven a Identificar ámbitos de problemática y líneas de intervención prioritarias en la educación básica susceptibles de ser atendidas por los docentes de este nivel educativo, propiciando asimismo la conformación de comunidades de indagación e intervención tanto en las escuelas normales como en los escenarios de educación básica.</a:t>
            </a:r>
            <a:endParaRPr lang="es-MX" sz="2800" dirty="0"/>
          </a:p>
        </p:txBody>
      </p:sp>
      <p:sp>
        <p:nvSpPr>
          <p:cNvPr id="4" name="1 Título"/>
          <p:cNvSpPr txBox="1">
            <a:spLocks/>
          </p:cNvSpPr>
          <p:nvPr/>
        </p:nvSpPr>
        <p:spPr>
          <a:xfrm>
            <a:off x="457200" y="404664"/>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_tradnl" b="1" dirty="0" smtClean="0"/>
              <a:t>Propósitos del curso:</a:t>
            </a:r>
            <a:endParaRPr lang="es-ES" b="1"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800" y="5229200"/>
            <a:ext cx="3736989" cy="1728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966019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b="1" dirty="0" smtClean="0"/>
              <a:t>Competencias profesionales: </a:t>
            </a:r>
            <a:endParaRPr lang="es-ES" dirty="0"/>
          </a:p>
        </p:txBody>
      </p:sp>
      <p:sp>
        <p:nvSpPr>
          <p:cNvPr id="3" name="2 Marcador de contenido"/>
          <p:cNvSpPr>
            <a:spLocks noGrp="1"/>
          </p:cNvSpPr>
          <p:nvPr>
            <p:ph idx="1"/>
          </p:nvPr>
        </p:nvSpPr>
        <p:spPr>
          <a:xfrm>
            <a:off x="457200" y="1600200"/>
            <a:ext cx="8229600" cy="4709120"/>
          </a:xfrm>
        </p:spPr>
        <p:txBody>
          <a:bodyPr>
            <a:normAutofit/>
          </a:bodyPr>
          <a:lstStyle/>
          <a:p>
            <a:pPr algn="just"/>
            <a:r>
              <a:rPr lang="es-MX" sz="2800" i="1" dirty="0"/>
              <a:t>Interviene de manera colaborativa con la comunidad escolar, padres de familia, autoridades y docentes, en la toma de decisiones y en el desarrollo de alternativas de solución a problemáticas socioeducativas.</a:t>
            </a:r>
            <a:endParaRPr lang="es-MX" sz="2800" dirty="0"/>
          </a:p>
          <a:p>
            <a:pPr lvl="1" algn="just"/>
            <a:r>
              <a:rPr lang="es-MX" sz="2400" i="1" dirty="0"/>
              <a:t>Diseña proyectos de trabajo para vincular las necesidades del entorno y la institución con base en un diagnóstico.</a:t>
            </a:r>
            <a:endParaRPr lang="es-MX" sz="2400" dirty="0"/>
          </a:p>
          <a:p>
            <a:pPr lvl="1" algn="just"/>
            <a:r>
              <a:rPr lang="es-MX" sz="2400" i="1" dirty="0"/>
              <a:t>Evalúa los avances de los procesos de intervención e informa a la comunidad de los resultados.</a:t>
            </a:r>
            <a:endParaRPr lang="es-ES" sz="1800" dirty="0"/>
          </a:p>
        </p:txBody>
      </p:sp>
      <p:grpSp>
        <p:nvGrpSpPr>
          <p:cNvPr id="4" name="3 Grupo"/>
          <p:cNvGrpSpPr/>
          <p:nvPr/>
        </p:nvGrpSpPr>
        <p:grpSpPr>
          <a:xfrm>
            <a:off x="-36512" y="5805264"/>
            <a:ext cx="9202002" cy="1080120"/>
            <a:chOff x="-36512" y="5805264"/>
            <a:chExt cx="9202002" cy="1080120"/>
          </a:xfrm>
        </p:grpSpPr>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2" y="5805264"/>
              <a:ext cx="2248272" cy="959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5" y="5805264"/>
              <a:ext cx="2361243"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5877272"/>
              <a:ext cx="2248272" cy="959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4247" y="5877272"/>
              <a:ext cx="2361243"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2684755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18864" y="188640"/>
            <a:ext cx="8229600" cy="1143000"/>
          </a:xfrm>
        </p:spPr>
        <p:txBody>
          <a:bodyPr>
            <a:normAutofit/>
          </a:bodyPr>
          <a:lstStyle/>
          <a:p>
            <a:r>
              <a:rPr lang="es-MX" b="1" dirty="0" smtClean="0"/>
              <a:t>Competencias del curso:</a:t>
            </a:r>
            <a:endParaRPr lang="es-ES" dirty="0"/>
          </a:p>
        </p:txBody>
      </p:sp>
      <p:sp>
        <p:nvSpPr>
          <p:cNvPr id="3" name="2 Marcador de contenido"/>
          <p:cNvSpPr>
            <a:spLocks noGrp="1"/>
          </p:cNvSpPr>
          <p:nvPr>
            <p:ph idx="1"/>
          </p:nvPr>
        </p:nvSpPr>
        <p:spPr>
          <a:xfrm>
            <a:off x="2183954" y="1268760"/>
            <a:ext cx="6564510" cy="5445224"/>
          </a:xfrm>
        </p:spPr>
        <p:txBody>
          <a:bodyPr>
            <a:normAutofit/>
          </a:bodyPr>
          <a:lstStyle/>
          <a:p>
            <a:pPr algn="just"/>
            <a:r>
              <a:rPr lang="es-MX" sz="2800" b="1" i="1" dirty="0"/>
              <a:t>Competencia general:</a:t>
            </a:r>
            <a:endParaRPr lang="es-MX" sz="2800" dirty="0"/>
          </a:p>
          <a:p>
            <a:pPr marL="0" indent="0" algn="just">
              <a:buNone/>
            </a:pPr>
            <a:r>
              <a:rPr lang="es-MX" sz="2800" i="1" dirty="0"/>
              <a:t>Genera proyectos </a:t>
            </a:r>
            <a:r>
              <a:rPr lang="es-MX" sz="2800" i="1" dirty="0" err="1"/>
              <a:t>autogestivos</a:t>
            </a:r>
            <a:r>
              <a:rPr lang="es-MX" sz="2800" i="1" dirty="0"/>
              <a:t> y colaborativos de intervención socioeducativa dirigidos a la comunidad escolar o en ámbitos relacionados, que inciden en la atención de necesidades y problemáticas relevantes y prioritarias para los participantes, siendo capaz de reflexionar críticamente respecto a los efectos de sus decisiones y acciones sobre los otros (educandos, docentes, padres, comunidad, etc.).</a:t>
            </a:r>
            <a:endParaRPr lang="es-MX" sz="2800" dirty="0"/>
          </a:p>
          <a:p>
            <a:pPr marL="0" indent="0" algn="just">
              <a:buNone/>
            </a:pPr>
            <a:endParaRPr lang="es-ES" sz="2800"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922" y="2420888"/>
            <a:ext cx="2220466" cy="2673726"/>
          </a:xfrm>
          <a:prstGeom prst="rect">
            <a:avLst/>
          </a:prstGeom>
        </p:spPr>
      </p:pic>
    </p:spTree>
    <p:extLst>
      <p:ext uri="{BB962C8B-B14F-4D97-AF65-F5344CB8AC3E}">
        <p14:creationId xmlns:p14="http://schemas.microsoft.com/office/powerpoint/2010/main" val="11002754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80528" y="529803"/>
            <a:ext cx="8229600" cy="1143000"/>
          </a:xfrm>
        </p:spPr>
        <p:txBody>
          <a:bodyPr/>
          <a:lstStyle/>
          <a:p>
            <a:r>
              <a:rPr lang="es-MX" b="1" dirty="0"/>
              <a:t>Competencias del curso:</a:t>
            </a:r>
            <a:endParaRPr lang="es-MX" dirty="0"/>
          </a:p>
        </p:txBody>
      </p:sp>
      <p:sp>
        <p:nvSpPr>
          <p:cNvPr id="3" name="2 Marcador de contenido"/>
          <p:cNvSpPr>
            <a:spLocks noGrp="1"/>
          </p:cNvSpPr>
          <p:nvPr>
            <p:ph idx="1"/>
          </p:nvPr>
        </p:nvSpPr>
        <p:spPr>
          <a:xfrm>
            <a:off x="457200" y="1855365"/>
            <a:ext cx="8229600" cy="4525963"/>
          </a:xfrm>
        </p:spPr>
        <p:txBody>
          <a:bodyPr>
            <a:normAutofit fontScale="92500"/>
          </a:bodyPr>
          <a:lstStyle/>
          <a:p>
            <a:pPr algn="just"/>
            <a:r>
              <a:rPr lang="es-MX" b="1" i="1" dirty="0"/>
              <a:t>Competencias específicas:</a:t>
            </a:r>
            <a:endParaRPr lang="es-MX" dirty="0"/>
          </a:p>
          <a:p>
            <a:pPr marL="0" lvl="0" indent="0" algn="just">
              <a:buNone/>
            </a:pPr>
            <a:r>
              <a:rPr lang="es-MX" i="1" dirty="0"/>
              <a:t>En el marco de contextos sociales específicos analiza las causas y factores que llevan al surgimiento de posibles problemáticas socioculturales, indagando y reconociendo, desde una postura ético‐reflexiva, el uso y utilidad de diversas perspectivas metodológicas o marcos de referencia para el estudio y desarrollo de programas de intervención socioeducativos.</a:t>
            </a:r>
            <a:endParaRPr lang="es-MX" dirty="0"/>
          </a:p>
          <a:p>
            <a:pPr algn="just"/>
            <a:endParaRPr lang="es-MX"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0875" y="214312"/>
            <a:ext cx="2143125" cy="2143125"/>
          </a:xfrm>
          <a:prstGeom prst="rect">
            <a:avLst/>
          </a:prstGeom>
        </p:spPr>
      </p:pic>
    </p:spTree>
    <p:extLst>
      <p:ext uri="{BB962C8B-B14F-4D97-AF65-F5344CB8AC3E}">
        <p14:creationId xmlns:p14="http://schemas.microsoft.com/office/powerpoint/2010/main" val="399214534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610</TotalTime>
  <Words>1183</Words>
  <Application>Microsoft Office PowerPoint</Application>
  <PresentationFormat>Presentación en pantalla (4:3)</PresentationFormat>
  <Paragraphs>101</Paragraphs>
  <Slides>23</Slides>
  <Notes>1</Notes>
  <HiddenSlides>0</HiddenSlides>
  <MMClips>0</MMClips>
  <ScaleCrop>false</ScaleCrop>
  <HeadingPairs>
    <vt:vector size="4" baseType="variant">
      <vt:variant>
        <vt:lpstr>Tema</vt:lpstr>
      </vt:variant>
      <vt:variant>
        <vt:i4>1</vt:i4>
      </vt:variant>
      <vt:variant>
        <vt:lpstr>Títulos de diapositiva</vt:lpstr>
      </vt:variant>
      <vt:variant>
        <vt:i4>23</vt:i4>
      </vt:variant>
    </vt:vector>
  </HeadingPairs>
  <TitlesOfParts>
    <vt:vector size="24" baseType="lpstr">
      <vt:lpstr>Tema de Office</vt:lpstr>
      <vt:lpstr>Diagnóstico e intervención socioeducativa</vt:lpstr>
      <vt:lpstr>Presentación de PowerPoint</vt:lpstr>
      <vt:lpstr>Presentación de PowerPoint</vt:lpstr>
      <vt:lpstr>Propósitos del curso:</vt:lpstr>
      <vt:lpstr>Presentación de PowerPoint</vt:lpstr>
      <vt:lpstr>Presentación de PowerPoint</vt:lpstr>
      <vt:lpstr>Competencias profesionales: </vt:lpstr>
      <vt:lpstr>Competencias del curso:</vt:lpstr>
      <vt:lpstr>Competencias del curso:</vt:lpstr>
      <vt:lpstr>Competencias del curso:</vt:lpstr>
      <vt:lpstr>Competencias del curso:</vt:lpstr>
      <vt:lpstr>Presentación de PowerPoint</vt:lpstr>
      <vt:lpstr>Recursos a movilizar</vt:lpstr>
      <vt:lpstr>Recursos a movilizar</vt:lpstr>
      <vt:lpstr>Presentación de PowerPoint</vt:lpstr>
      <vt:lpstr>Presentación de PowerPoint</vt:lpstr>
      <vt:lpstr>Recursos a movilizar</vt:lpstr>
      <vt:lpstr>Presentación de PowerPoint</vt:lpstr>
      <vt:lpstr>Presentación de PowerPoint</vt:lpstr>
      <vt:lpstr>Recursos a movilizar</vt:lpstr>
      <vt:lpstr>Presentación de PowerPoint</vt:lpstr>
      <vt:lpstr>CRITERIOS DE EVALUACIÓN</vt:lpstr>
      <vt:lpstr>Acuerdo interno del aula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Atención a la diversidad</dc:title>
  <dc:creator>SUB-ADMON</dc:creator>
  <cp:lastModifiedBy>OfficeDepot</cp:lastModifiedBy>
  <cp:revision>32</cp:revision>
  <dcterms:created xsi:type="dcterms:W3CDTF">2014-08-14T18:15:23Z</dcterms:created>
  <dcterms:modified xsi:type="dcterms:W3CDTF">2015-02-03T06:26:34Z</dcterms:modified>
</cp:coreProperties>
</file>