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D3FA0C3-B4C9-4CCE-900C-EB6A140269D4}" type="datetimeFigureOut">
              <a:rPr lang="es-MX" smtClean="0"/>
              <a:pPr/>
              <a:t>02/09/2010</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DE89C7B-717B-452D-B3E3-BBBE8F00D59A}"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D3FA0C3-B4C9-4CCE-900C-EB6A140269D4}" type="datetimeFigureOut">
              <a:rPr lang="es-MX" smtClean="0"/>
              <a:pPr/>
              <a:t>02/09/2010</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DE89C7B-717B-452D-B3E3-BBBE8F00D59A}"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D3FA0C3-B4C9-4CCE-900C-EB6A140269D4}" type="datetimeFigureOut">
              <a:rPr lang="es-MX" smtClean="0"/>
              <a:pPr/>
              <a:t>02/09/2010</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EDE89C7B-717B-452D-B3E3-BBBE8F00D59A}"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D3FA0C3-B4C9-4CCE-900C-EB6A140269D4}" type="datetimeFigureOut">
              <a:rPr lang="es-MX" smtClean="0"/>
              <a:pPr/>
              <a:t>02/09/2010</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D3FA0C3-B4C9-4CCE-900C-EB6A140269D4}" type="datetimeFigureOut">
              <a:rPr lang="es-MX" smtClean="0"/>
              <a:pPr/>
              <a:t>02/09/2010</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EDE89C7B-717B-452D-B3E3-BBBE8F00D59A}"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D3FA0C3-B4C9-4CCE-900C-EB6A140269D4}" type="datetimeFigureOut">
              <a:rPr lang="es-MX" smtClean="0"/>
              <a:pPr/>
              <a:t>02/09/2010</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DE89C7B-717B-452D-B3E3-BBBE8F00D59A}"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rvidorenep/sistema/foros/PresentacionEncuadreVer.asp?e=enep&amp;c=1718207&amp;p=&amp;idMateria=927&amp;z1=2972878&amp;z2=7179049&amp;V2=Descripcion&amp;v1=DESCRIPCI&#211;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rvidorenep/sistema/foros/PresentacionEncuadreVer.asp?e=enep&amp;c=1718207&amp;p=&amp;idMateria=927&amp;z1=3786933&amp;z2=7392675&amp;V2=RelacionConOtrasMaterias&amp;v1=RELACI&#211;N%20CON%20OTRAS%20MATERIA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rvidorenep/sistema/foros/PresentacionEncuadreVer.asp?e=enep&amp;c=1718207&amp;p=&amp;idMateria=927&amp;z1=1904745&amp;z2=3039240&amp;V2=Propositos&amp;v1=PROP&#211;SITO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rvidorenep/sistema/foros/PresentacionEncuadreVer.asp?e=enep&amp;c=1718207&amp;p=&amp;idMateria=927&amp;z1=2291547&amp;z2=4534627&amp;V2=Contenidos&amp;v1=CONTENIDO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rvidorenep/sistema/foros/PresentacionEncuadreVer.asp?e=enep&amp;c=1718207&amp;p=&amp;idMateria=927&amp;z1=2118372&amp;z2=2398360&amp;V2=Asistencia&amp;v1=ASISTENCIA" TargetMode="External"/><Relationship Id="rId2" Type="http://schemas.openxmlformats.org/officeDocument/2006/relationships/hyperlink" Target="http://servidorenep/sistema/foros/PresentacionEncuadreVer.asp?e=enep&amp;c=1718207&amp;p=&amp;idMateria=927&amp;z1=5149596&amp;z2=7993104&amp;V2=Metodologia&amp;v1=METODOLOG&#205;A" TargetMode="External"/><Relationship Id="rId1" Type="http://schemas.openxmlformats.org/officeDocument/2006/relationships/slideLayout" Target="../slideLayouts/slideLayout2.xml"/><Relationship Id="rId4" Type="http://schemas.openxmlformats.org/officeDocument/2006/relationships/hyperlink" Target="http://servidorenep/sistema/foros/PresentacionEncuadreVer.asp?e=enep&amp;c=1718207&amp;p=&amp;idMateria=927&amp;z1=4214187&amp;z2=6110915&amp;V2=Reglas&amp;v1=REGLAS"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ervidorenep/sistema/foros/PresentacionEncuadreVer.asp?e=enep&amp;c=1718207&amp;p=&amp;idMateria=927&amp;z1=5109144&amp;z2=770250&amp;V2=Evaluacion&amp;v1=EVALUACI&#211;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a:xfrm>
            <a:off x="1071538" y="285729"/>
            <a:ext cx="7386662" cy="1000131"/>
          </a:xfrm>
        </p:spPr>
        <p:txBody>
          <a:bodyPr>
            <a:normAutofit fontScale="90000"/>
          </a:bodyPr>
          <a:lstStyle/>
          <a:p>
            <a:pPr algn="ctr"/>
            <a:r>
              <a:rPr lang="es-ES" b="1" i="1" dirty="0">
                <a:hlinkClick r:id="rId2"/>
              </a:rPr>
              <a:t>DESCRIPCIÓN</a:t>
            </a:r>
            <a:r>
              <a:rPr lang="es-MX" dirty="0"/>
              <a:t/>
            </a:r>
            <a:br>
              <a:rPr lang="es-MX" dirty="0"/>
            </a:br>
            <a:endParaRPr lang="es-MX" dirty="0"/>
          </a:p>
        </p:txBody>
      </p:sp>
      <p:sp>
        <p:nvSpPr>
          <p:cNvPr id="3" name="2 Subtítulo"/>
          <p:cNvSpPr>
            <a:spLocks noGrp="1"/>
          </p:cNvSpPr>
          <p:nvPr>
            <p:ph type="subTitle" idx="1"/>
          </p:nvPr>
        </p:nvSpPr>
        <p:spPr>
          <a:xfrm>
            <a:off x="1071538" y="1142984"/>
            <a:ext cx="7286676" cy="4495816"/>
          </a:xfrm>
        </p:spPr>
        <p:txBody>
          <a:bodyPr>
            <a:noAutofit/>
          </a:bodyPr>
          <a:lstStyle/>
          <a:p>
            <a:pPr algn="just"/>
            <a:r>
              <a:rPr lang="es-ES" sz="2800" b="0" dirty="0">
                <a:solidFill>
                  <a:schemeClr val="tx1"/>
                </a:solidFill>
                <a:latin typeface="Arial" pitchFamily="34" charset="0"/>
                <a:cs typeface="Arial" pitchFamily="34" charset="0"/>
              </a:rPr>
              <a:t>La Asignatura Regional de la Licenciatura en Educación Preescolar 1999 constituye un espacio para el estudio de problemas educativos derivados de las características socio-demográficas, socioculturales, lingüísticas y étnicas, así como de las modalidades organizativas de las escuelas o jardines de niños de la entidad o la región. </a:t>
            </a:r>
            <a:br>
              <a:rPr lang="es-ES" sz="2800" b="0" dirty="0">
                <a:solidFill>
                  <a:schemeClr val="tx1"/>
                </a:solidFill>
                <a:latin typeface="Arial" pitchFamily="34" charset="0"/>
                <a:cs typeface="Arial" pitchFamily="34" charset="0"/>
              </a:rPr>
            </a:br>
            <a:r>
              <a:rPr lang="es-ES" sz="2800" b="0" dirty="0">
                <a:solidFill>
                  <a:schemeClr val="tx1"/>
                </a:solidFill>
                <a:latin typeface="Arial" pitchFamily="34" charset="0"/>
                <a:cs typeface="Arial" pitchFamily="34" charset="0"/>
              </a:rPr>
              <a:t>La Asignatura Regional forma parte de las Actividades principalmente escolarizadas, mencionadas en el mapa curricular del plan </a:t>
            </a:r>
            <a:r>
              <a:rPr lang="es-ES" sz="2800" b="0" dirty="0" smtClean="0">
                <a:solidFill>
                  <a:schemeClr val="tx1"/>
                </a:solidFill>
                <a:latin typeface="Arial" pitchFamily="34" charset="0"/>
                <a:cs typeface="Arial" pitchFamily="34" charset="0"/>
              </a:rPr>
              <a:t>de </a:t>
            </a:r>
            <a:r>
              <a:rPr lang="es-ES" sz="2800" b="0" dirty="0">
                <a:solidFill>
                  <a:schemeClr val="tx1"/>
                </a:solidFill>
                <a:latin typeface="Arial" pitchFamily="34" charset="0"/>
                <a:cs typeface="Arial" pitchFamily="34" charset="0"/>
              </a:rPr>
              <a:t>estudios</a:t>
            </a:r>
            <a:r>
              <a:rPr lang="es-ES" sz="2000" b="0" dirty="0">
                <a:solidFill>
                  <a:schemeClr val="tx1"/>
                </a:solidFill>
                <a:latin typeface="Arial" pitchFamily="34" charset="0"/>
                <a:cs typeface="Arial" pitchFamily="34" charset="0"/>
              </a:rPr>
              <a:t>.</a:t>
            </a:r>
            <a:r>
              <a:rPr lang="es-ES" sz="2000" b="0" dirty="0" smtClean="0">
                <a:solidFill>
                  <a:schemeClr val="tx1"/>
                </a:solidFill>
                <a:latin typeface="Arial" pitchFamily="34" charset="0"/>
                <a:cs typeface="Arial" pitchFamily="34" charset="0"/>
              </a:rPr>
              <a:t> </a:t>
            </a:r>
            <a:endParaRPr lang="es-MX" sz="2000" b="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smtClean="0">
                <a:hlinkClick r:id="rId2"/>
              </a:rPr>
              <a:t>RELACIÓN CON OTRAS MATERIAS</a:t>
            </a:r>
            <a:r>
              <a:rPr lang="es-MX" dirty="0" smtClean="0"/>
              <a:t/>
            </a:r>
            <a:br>
              <a:rPr lang="es-MX" dirty="0" smtClean="0"/>
            </a:br>
            <a:endParaRPr lang="es-MX" dirty="0"/>
          </a:p>
        </p:txBody>
      </p:sp>
      <p:sp>
        <p:nvSpPr>
          <p:cNvPr id="3" name="2 Marcador de contenido"/>
          <p:cNvSpPr>
            <a:spLocks noGrp="1"/>
          </p:cNvSpPr>
          <p:nvPr>
            <p:ph idx="1"/>
          </p:nvPr>
        </p:nvSpPr>
        <p:spPr>
          <a:xfrm>
            <a:off x="357158" y="1357298"/>
            <a:ext cx="7567642" cy="5116654"/>
          </a:xfrm>
        </p:spPr>
        <p:txBody>
          <a:bodyPr/>
          <a:lstStyle/>
          <a:p>
            <a:r>
              <a:rPr lang="es-ES" u="sng" dirty="0" smtClean="0"/>
              <a:t>Asignaturas que le anteceden</a:t>
            </a:r>
            <a:r>
              <a:rPr lang="es-ES" dirty="0" smtClean="0"/>
              <a:t>.- Escuela y contexto, Propósitos y contenidos de la educación preescolar, Problemas y políticas de la educación básica, Desarrollo infantil.</a:t>
            </a:r>
            <a:br>
              <a:rPr lang="es-ES" dirty="0" smtClean="0"/>
            </a:br>
            <a:r>
              <a:rPr lang="es-ES" u="sng" dirty="0" smtClean="0"/>
              <a:t>Asignaturas con las que se relaciona de manera directa.</a:t>
            </a:r>
            <a:r>
              <a:rPr lang="es-ES" dirty="0" smtClean="0"/>
              <a:t>- Entorno familiar y social I, , Observación y práctica docente III; Taller de diseño de actividades didácticas I</a:t>
            </a:r>
            <a:br>
              <a:rPr lang="es-ES" dirty="0" smtClean="0"/>
            </a:br>
            <a:r>
              <a:rPr lang="es-ES" u="sng" dirty="0" smtClean="0"/>
              <a:t>Asignaturas que le preceden</a:t>
            </a:r>
            <a:r>
              <a:rPr lang="es-ES" dirty="0" smtClean="0"/>
              <a:t>.- Asignatura Regional II, Niños en situaciones de riesgo, Gestión escolar</a:t>
            </a:r>
            <a:endParaRPr lang="es-MX" dirty="0" smtClean="0"/>
          </a:p>
          <a:p>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571480"/>
            <a:ext cx="8186766" cy="5554683"/>
          </a:xfrm>
        </p:spPr>
        <p:txBody>
          <a:bodyPr>
            <a:normAutofit lnSpcReduction="10000"/>
          </a:bodyPr>
          <a:lstStyle/>
          <a:p>
            <a:pPr>
              <a:buNone/>
            </a:pPr>
            <a:r>
              <a:rPr lang="es-ES" dirty="0" smtClean="0"/>
              <a:t>    Con esta asignatura se pretende que las estudiantes normalistas desarrollen habilidades intelectuales y docentes específicas, así como competencias </a:t>
            </a:r>
            <a:r>
              <a:rPr lang="es-ES" dirty="0" smtClean="0">
                <a:latin typeface="Arial" pitchFamily="34" charset="0"/>
                <a:cs typeface="Arial" pitchFamily="34" charset="0"/>
              </a:rPr>
              <a:t>profesionales</a:t>
            </a:r>
            <a:r>
              <a:rPr lang="es-ES" dirty="0" smtClean="0"/>
              <a:t> para desempeñarse con eficacia en el sistema</a:t>
            </a:r>
            <a:br>
              <a:rPr lang="es-ES" dirty="0" smtClean="0"/>
            </a:br>
            <a:r>
              <a:rPr lang="es-ES" dirty="0" smtClean="0"/>
              <a:t>educativo mexicano, al atender los retos y necesidades que la diversidad económica, geográfica, sociocultural, lingüística, y étnica de México demandan a la escuela y al maestro.</a:t>
            </a:r>
            <a:endParaRPr lang="es-MX" dirty="0" smtClean="0"/>
          </a:p>
          <a:p>
            <a:pPr>
              <a:buNone/>
            </a:pPr>
            <a:endParaRPr lang="es-ES" dirty="0" smtClean="0"/>
          </a:p>
          <a:p>
            <a:pPr>
              <a:buNone/>
            </a:pPr>
            <a:r>
              <a:rPr lang="es-ES" dirty="0" smtClean="0"/>
              <a:t>    La Asignatura Regional forma parte de las Actividades principalmente escolarizadas, mencionadas en el mapa curricular del plan de estudios. </a:t>
            </a:r>
            <a:endParaRPr lang="es-MX" dirty="0" smtClean="0">
              <a:latin typeface="Arial" pitchFamily="34" charset="0"/>
              <a:cs typeface="Arial" pitchFamily="34" charset="0"/>
            </a:endParaRPr>
          </a:p>
          <a:p>
            <a:pPr>
              <a:buNone/>
            </a:pP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i="1" dirty="0" smtClean="0">
                <a:hlinkClick r:id="rId2"/>
              </a:rPr>
              <a:t>PROPÓSITOS</a:t>
            </a:r>
            <a:r>
              <a:rPr lang="es-MX" dirty="0" smtClean="0"/>
              <a:t/>
            </a:r>
            <a:br>
              <a:rPr lang="es-MX" dirty="0" smtClean="0"/>
            </a:br>
            <a:endParaRPr lang="es-MX" dirty="0"/>
          </a:p>
        </p:txBody>
      </p:sp>
      <p:sp>
        <p:nvSpPr>
          <p:cNvPr id="3" name="2 Marcador de contenido"/>
          <p:cNvSpPr>
            <a:spLocks noGrp="1"/>
          </p:cNvSpPr>
          <p:nvPr>
            <p:ph idx="1"/>
          </p:nvPr>
        </p:nvSpPr>
        <p:spPr/>
        <p:txBody>
          <a:bodyPr>
            <a:normAutofit fontScale="92500"/>
          </a:bodyPr>
          <a:lstStyle/>
          <a:p>
            <a:pPr algn="just"/>
            <a:r>
              <a:rPr lang="es-ES" dirty="0" smtClean="0"/>
              <a:t>A través del estudio de los temas y de la realización de las actividades del curso se espera que los estudiantes normalistas:</a:t>
            </a:r>
            <a:br>
              <a:rPr lang="es-ES" dirty="0" smtClean="0"/>
            </a:br>
            <a:r>
              <a:rPr lang="es-ES" dirty="0" smtClean="0"/>
              <a:t>1) Obtengan elementos para entender los rasgos distintivos de las zonas urbano marginadas, así como de las condiciones de vida y cultura que son más comunes entre sus pobladores. De ese modo se busca que los futuros educadores asuman su homogeneidad interna y las diferencias entre zonas como un criterio indispensable para el análisis, evitando con ello las generalizaciones infundadas y apresuradas.</a:t>
            </a:r>
            <a:br>
              <a:rPr lang="es-ES" dirty="0" smtClean="0"/>
            </a:b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428604"/>
            <a:ext cx="7424766" cy="6045348"/>
          </a:xfrm>
        </p:spPr>
        <p:txBody>
          <a:bodyPr/>
          <a:lstStyle/>
          <a:p>
            <a:r>
              <a:rPr lang="es-ES" dirty="0" smtClean="0"/>
              <a:t>2) Adquieran criterios para identificar las formas de organización política y social, así como las redes de solidaridad y comunicación que existen en las zonas urbano marginales por debajo de la apariencia inicial de desarticulación que presentan.</a:t>
            </a:r>
            <a:br>
              <a:rPr lang="es-ES" dirty="0" smtClean="0"/>
            </a:br>
            <a:endParaRPr lang="es-ES" dirty="0" smtClean="0"/>
          </a:p>
          <a:p>
            <a:r>
              <a:rPr lang="es-ES" dirty="0" smtClean="0"/>
              <a:t>3) Identifiquen los sistemas de creencias más comunes entre las familias sobre el desarrollo y la crianza de los niños, así como el valor y la naturaleza de la escuela, en particular del jardín de niños.</a:t>
            </a:r>
            <a:br>
              <a:rPr lang="es-ES" dirty="0" smtClean="0"/>
            </a:b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285728"/>
            <a:ext cx="7496204" cy="6188224"/>
          </a:xfrm>
        </p:spPr>
        <p:txBody>
          <a:bodyPr>
            <a:normAutofit fontScale="92500" lnSpcReduction="10000"/>
          </a:bodyPr>
          <a:lstStyle/>
          <a:p>
            <a:r>
              <a:rPr lang="es-ES" dirty="0" smtClean="0"/>
              <a:t>4) Identifiquen las características de los niños que se desarrollan en las zonas urbano marginadas, así como de los miembros de una familia específica que puedan influir sobre su aprendizaje, su relación con el ambiente escolar y su convivencia con la maestra y con los integrantes del grupo escolar.</a:t>
            </a:r>
            <a:br>
              <a:rPr lang="es-ES" dirty="0" smtClean="0"/>
            </a:br>
            <a:endParaRPr lang="es-ES" dirty="0" smtClean="0"/>
          </a:p>
          <a:p>
            <a:r>
              <a:rPr lang="es-ES" dirty="0" smtClean="0"/>
              <a:t>5) Definan las prioridades que debe atender el jardín de niños, en relación con la situación contextual de los niños y de sus necesidades más probables; y con base en ello, establezcan las modificaciones y adaptaciones que deben realizarse en los contenidos y formas de trabajo pedagógico para funcionar con eficacia formativa y con mayor beneficio para los niños que viven en las zonas urbano marginadas.</a:t>
            </a:r>
            <a:br>
              <a:rPr lang="es-ES" dirty="0" smtClean="0"/>
            </a:b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i="1" dirty="0" smtClean="0">
                <a:hlinkClick r:id="rId2"/>
              </a:rPr>
              <a:t>CONTENIDOS</a:t>
            </a:r>
            <a:r>
              <a:rPr lang="es-MX" dirty="0" smtClean="0"/>
              <a:t/>
            </a:r>
            <a:br>
              <a:rPr lang="es-MX" dirty="0" smtClean="0"/>
            </a:br>
            <a:endParaRPr lang="es-MX" dirty="0"/>
          </a:p>
        </p:txBody>
      </p:sp>
      <p:sp>
        <p:nvSpPr>
          <p:cNvPr id="3" name="2 Marcador de contenido"/>
          <p:cNvSpPr>
            <a:spLocks noGrp="1"/>
          </p:cNvSpPr>
          <p:nvPr>
            <p:ph idx="1"/>
          </p:nvPr>
        </p:nvSpPr>
        <p:spPr>
          <a:xfrm>
            <a:off x="500034" y="1000108"/>
            <a:ext cx="7424766" cy="5473844"/>
          </a:xfrm>
        </p:spPr>
        <p:txBody>
          <a:bodyPr>
            <a:normAutofit fontScale="92500"/>
          </a:bodyPr>
          <a:lstStyle/>
          <a:p>
            <a:endParaRPr lang="es-ES" dirty="0" smtClean="0"/>
          </a:p>
          <a:p>
            <a:r>
              <a:rPr lang="es-ES" dirty="0" smtClean="0"/>
              <a:t>En el bloque I “Las zonas urbanas marginales en el México actual”, se pretende definir conceptos de zonas urbanas marginales, zonas marginales, zonas pobres, etcétera; así como el identificar indicadores del nivel de vida. El propósito central de trabajar este bloque es que los estudiantes identifiquen los elementos centrales de la marginalidad urbana, así como que comprendan que el ambiente, la salud y pobreza urbana son el resultado de los niveles de vida.</a:t>
            </a:r>
            <a:br>
              <a:rPr lang="es-ES" dirty="0" smtClean="0"/>
            </a:br>
            <a:r>
              <a:rPr lang="es-ES" dirty="0" smtClean="0"/>
              <a:t/>
            </a:r>
            <a:br>
              <a:rPr lang="es-ES" dirty="0" smtClean="0"/>
            </a:br>
            <a:r>
              <a:rPr lang="es-ES" dirty="0" smtClean="0"/>
              <a:t/>
            </a:r>
            <a:br>
              <a:rPr lang="es-ES" dirty="0" smtClean="0"/>
            </a:b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14290"/>
            <a:ext cx="7424766" cy="6259662"/>
          </a:xfrm>
        </p:spPr>
        <p:txBody>
          <a:bodyPr/>
          <a:lstStyle/>
          <a:p>
            <a:r>
              <a:rPr lang="es-ES" dirty="0" smtClean="0"/>
              <a:t>En el bloque II “La vida familiar en las zonas urbano marginadas” se abordan dos temas con los cuales se espera que los estudiantes identifiquen aspectos de identidad y desarticulación de las ZUM, y logren el planteamiento de propuestas alternativas que permitan abatir los factores de tensión que se viven en este contexto.</a:t>
            </a:r>
          </a:p>
          <a:p>
            <a:endParaRPr lang="es-ES" dirty="0" smtClean="0"/>
          </a:p>
          <a:p>
            <a:r>
              <a:rPr lang="es-ES" dirty="0" smtClean="0"/>
              <a:t>El bloque III “La vida familiar y sus efectos sobre la experiencia escolar” se pretende al abordar los contenidos de este bloque el reconocer las prácticas familiares como un soporte ideológico y cultural en el desarrollo del niño.</a:t>
            </a:r>
            <a:endParaRPr lang="es-MX" dirty="0" smtClean="0"/>
          </a:p>
          <a:p>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357166"/>
            <a:ext cx="7424766" cy="6116786"/>
          </a:xfrm>
        </p:spPr>
        <p:txBody>
          <a:bodyPr>
            <a:normAutofit fontScale="92500" lnSpcReduction="10000"/>
          </a:bodyPr>
          <a:lstStyle/>
          <a:p>
            <a:r>
              <a:rPr lang="es-ES" b="1" i="1" dirty="0" smtClean="0">
                <a:hlinkClick r:id="rId2"/>
              </a:rPr>
              <a:t>METODOLOGÍA</a:t>
            </a:r>
            <a:endParaRPr lang="es-MX" dirty="0" smtClean="0"/>
          </a:p>
          <a:p>
            <a:r>
              <a:rPr lang="es-ES" dirty="0" smtClean="0"/>
              <a:t>Participación activa</a:t>
            </a:r>
            <a:br>
              <a:rPr lang="es-ES" dirty="0" smtClean="0"/>
            </a:br>
            <a:r>
              <a:rPr lang="es-ES" dirty="0" smtClean="0"/>
              <a:t>Equipos de trabajo</a:t>
            </a:r>
            <a:br>
              <a:rPr lang="es-ES" dirty="0" smtClean="0"/>
            </a:br>
            <a:r>
              <a:rPr lang="es-ES" dirty="0" smtClean="0"/>
              <a:t>Análisis de lectura previa</a:t>
            </a:r>
            <a:br>
              <a:rPr lang="es-ES" dirty="0" smtClean="0"/>
            </a:br>
            <a:r>
              <a:rPr lang="es-ES" dirty="0" smtClean="0"/>
              <a:t>Elaboración de conclusiones grupales</a:t>
            </a:r>
            <a:endParaRPr lang="es-MX" dirty="0" smtClean="0"/>
          </a:p>
          <a:p>
            <a:r>
              <a:rPr lang="es-ES" b="1" i="1" dirty="0" smtClean="0">
                <a:hlinkClick r:id="rId3"/>
              </a:rPr>
              <a:t>ASISTENCIA</a:t>
            </a:r>
            <a:endParaRPr lang="es-MX" dirty="0" smtClean="0"/>
          </a:p>
          <a:p>
            <a:r>
              <a:rPr lang="es-ES" dirty="0" smtClean="0"/>
              <a:t>El porcentaje de asistencia para acreditar la asignatura es de 85% mínimo</a:t>
            </a:r>
            <a:endParaRPr lang="es-MX" dirty="0" smtClean="0"/>
          </a:p>
          <a:p>
            <a:r>
              <a:rPr lang="es-ES" b="1" i="1" dirty="0" smtClean="0">
                <a:hlinkClick r:id="rId4"/>
              </a:rPr>
              <a:t>REGLAS</a:t>
            </a:r>
            <a:endParaRPr lang="es-MX" dirty="0" smtClean="0"/>
          </a:p>
          <a:p>
            <a:r>
              <a:rPr lang="es-ES" dirty="0" smtClean="0"/>
              <a:t>Puntualidad y permanencia durante las sesiones</a:t>
            </a:r>
            <a:br>
              <a:rPr lang="es-ES" dirty="0" smtClean="0"/>
            </a:br>
            <a:r>
              <a:rPr lang="es-ES" dirty="0" smtClean="0"/>
              <a:t>Respeto mutuo</a:t>
            </a:r>
            <a:br>
              <a:rPr lang="es-ES" dirty="0" smtClean="0"/>
            </a:br>
            <a:r>
              <a:rPr lang="es-ES" dirty="0" smtClean="0"/>
              <a:t>Participación activa</a:t>
            </a:r>
            <a:br>
              <a:rPr lang="es-ES" dirty="0" smtClean="0"/>
            </a:br>
            <a:r>
              <a:rPr lang="es-ES" dirty="0" smtClean="0"/>
              <a:t>Lectura previa con reporte de lectura</a:t>
            </a:r>
            <a:br>
              <a:rPr lang="es-ES" dirty="0" smtClean="0"/>
            </a:br>
            <a:r>
              <a:rPr lang="es-ES" dirty="0" smtClean="0"/>
              <a:t>Controles de lectura en clase</a:t>
            </a:r>
            <a:br>
              <a:rPr lang="es-ES" dirty="0" smtClean="0"/>
            </a:br>
            <a:r>
              <a:rPr lang="es-ES" dirty="0" smtClean="0"/>
              <a:t>Evitar uso de celulares en clase</a:t>
            </a:r>
            <a:br>
              <a:rPr lang="es-ES" dirty="0" smtClean="0"/>
            </a:br>
            <a:r>
              <a:rPr lang="es-ES" dirty="0" smtClean="0"/>
              <a:t>Evitar el uso de laptop en clase</a:t>
            </a:r>
            <a:br>
              <a:rPr lang="es-ES" dirty="0" smtClean="0"/>
            </a:br>
            <a:r>
              <a:rPr lang="es-ES" dirty="0" smtClean="0"/>
              <a:t>Entregar en tiempo y forma los trabajos y tareas</a:t>
            </a:r>
            <a:endParaRPr lang="es-MX" dirty="0" smtClean="0"/>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428604"/>
            <a:ext cx="7496204" cy="6045348"/>
          </a:xfrm>
        </p:spPr>
        <p:txBody>
          <a:bodyPr>
            <a:normAutofit fontScale="92500" lnSpcReduction="20000"/>
          </a:bodyPr>
          <a:lstStyle/>
          <a:p>
            <a:pPr>
              <a:buNone/>
            </a:pPr>
            <a:r>
              <a:rPr lang="es-ES" b="1" i="1" dirty="0" smtClean="0">
                <a:hlinkClick r:id="rId2"/>
              </a:rPr>
              <a:t>CRITERIOS DE EVALUACIÓN</a:t>
            </a:r>
            <a:endParaRPr lang="es-MX" dirty="0" smtClean="0"/>
          </a:p>
          <a:p>
            <a:endParaRPr lang="es-ES" dirty="0" smtClean="0"/>
          </a:p>
          <a:p>
            <a:r>
              <a:rPr lang="es-ES" dirty="0" smtClean="0"/>
              <a:t>EXÁMENES 40% Semestrales o diagnóstico, semanales, mensuales, de período; pueden ser escritos, por escuela en red u orales. Estos se entregaran a subdirección académica en las fechas señaladas.</a:t>
            </a:r>
            <a:br>
              <a:rPr lang="es-ES" dirty="0" smtClean="0"/>
            </a:br>
            <a:r>
              <a:rPr lang="es-ES" dirty="0" smtClean="0"/>
              <a:t>TRABAJOS ESCRITOS 30%</a:t>
            </a:r>
            <a:br>
              <a:rPr lang="es-ES" dirty="0" smtClean="0"/>
            </a:br>
            <a:r>
              <a:rPr lang="es-ES" dirty="0" smtClean="0"/>
              <a:t>Ensayos, fichas, reportes, planeaciones, etc. Su evaluación será apoyada en rubricas.</a:t>
            </a:r>
            <a:br>
              <a:rPr lang="es-ES" dirty="0" smtClean="0"/>
            </a:br>
            <a:r>
              <a:rPr lang="es-ES" dirty="0" smtClean="0"/>
              <a:t>PARTICIPACIONES, EXPOSICIONES Y MANEJO DE MATERIAL. 10% Definir numero de participaciones por alumno, las cuales deberán de ser con fundamento en donde se demuestre el dominio del tema y reflexión; se evaluara a través de rubricas.</a:t>
            </a:r>
            <a:br>
              <a:rPr lang="es-ES" dirty="0" smtClean="0"/>
            </a:br>
            <a:r>
              <a:rPr lang="es-ES" dirty="0" smtClean="0"/>
              <a:t>OBSERVACIÓN Y PRÁCTICA </a:t>
            </a:r>
            <a:r>
              <a:rPr lang="es-ES" smtClean="0"/>
              <a:t>DOCENTE 20</a:t>
            </a:r>
            <a:r>
              <a:rPr lang="es-ES" dirty="0" smtClean="0"/>
              <a:t>% Acordes a las características de cada grado, y se evaluara a través de rubricas.</a:t>
            </a:r>
            <a:endParaRPr lang="es-MX"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37</TotalTime>
  <Words>453</Words>
  <Application>Microsoft Office PowerPoint</Application>
  <PresentationFormat>Presentación en pantalla (4:3)</PresentationFormat>
  <Paragraphs>28</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Opulento</vt:lpstr>
      <vt:lpstr>DESCRIPCIÓN </vt:lpstr>
      <vt:lpstr>Diapositiva 2</vt:lpstr>
      <vt:lpstr>PROPÓSITOS </vt:lpstr>
      <vt:lpstr>Diapositiva 4</vt:lpstr>
      <vt:lpstr>Diapositiva 5</vt:lpstr>
      <vt:lpstr>CONTENIDOS </vt:lpstr>
      <vt:lpstr>Diapositiva 7</vt:lpstr>
      <vt:lpstr>Diapositiva 8</vt:lpstr>
      <vt:lpstr>Diapositiva 9</vt:lpstr>
      <vt:lpstr>RELACIÓN CON OTRAS MATERIAS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DESCRIPCIÓN</dc:title>
  <dc:creator>Claudia</dc:creator>
  <cp:lastModifiedBy>Acer</cp:lastModifiedBy>
  <cp:revision>9</cp:revision>
  <dcterms:created xsi:type="dcterms:W3CDTF">2010-08-19T15:31:57Z</dcterms:created>
  <dcterms:modified xsi:type="dcterms:W3CDTF">2010-09-03T01:21:51Z</dcterms:modified>
</cp:coreProperties>
</file>