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66" r:id="rId5"/>
    <p:sldId id="267" r:id="rId6"/>
    <p:sldId id="268" r:id="rId7"/>
    <p:sldId id="270" r:id="rId8"/>
    <p:sldId id="271" r:id="rId9"/>
    <p:sldId id="272" r:id="rId10"/>
    <p:sldId id="273" r:id="rId11"/>
    <p:sldId id="258" r:id="rId12"/>
    <p:sldId id="259" r:id="rId13"/>
    <p:sldId id="26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2" name="1 Marcador de pie de página"/>
          <p:cNvSpPr>
            <a:spLocks noGrp="1"/>
          </p:cNvSpPr>
          <p:nvPr>
            <p:ph type="ftr" sz="quarter" idx="11"/>
          </p:nvPr>
        </p:nvSpPr>
        <p:spPr/>
        <p:txBody>
          <a:bodyPr/>
          <a:lstStyle/>
          <a:p>
            <a:endParaRPr lang="es-MX"/>
          </a:p>
        </p:txBody>
      </p:sp>
      <p:sp>
        <p:nvSpPr>
          <p:cNvPr id="15" name="14 Marcador de número de diapositiva"/>
          <p:cNvSpPr>
            <a:spLocks noGrp="1"/>
          </p:cNvSpPr>
          <p:nvPr>
            <p:ph type="sldNum" sz="quarter" idx="12"/>
          </p:nvPr>
        </p:nvSpPr>
        <p:spPr>
          <a:xfrm>
            <a:off x="8229600" y="6473952"/>
            <a:ext cx="758952" cy="246888"/>
          </a:xfrm>
        </p:spPr>
        <p:txBody>
          <a:bodyPr/>
          <a:lstStyle/>
          <a:p>
            <a:fld id="{B35A0555-3E88-4402-B547-CD09EFC67E36}"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19" name="18 Marcador de pie de página"/>
          <p:cNvSpPr>
            <a:spLocks noGrp="1"/>
          </p:cNvSpPr>
          <p:nvPr>
            <p:ph type="ftr" sz="quarter" idx="11"/>
          </p:nvPr>
        </p:nvSpPr>
        <p:spPr>
          <a:xfrm>
            <a:off x="3581400" y="76200"/>
            <a:ext cx="2895600" cy="288925"/>
          </a:xfrm>
        </p:spPr>
        <p:txBody>
          <a:bodyPr/>
          <a:lstStyle/>
          <a:p>
            <a:endParaRPr lang="es-MX"/>
          </a:p>
        </p:txBody>
      </p:sp>
      <p:sp>
        <p:nvSpPr>
          <p:cNvPr id="16" name="15 Marcador de número de diapositiva"/>
          <p:cNvSpPr>
            <a:spLocks noGrp="1"/>
          </p:cNvSpPr>
          <p:nvPr>
            <p:ph type="sldNum" sz="quarter" idx="12"/>
          </p:nvPr>
        </p:nvSpPr>
        <p:spPr>
          <a:xfrm>
            <a:off x="8229600" y="6473952"/>
            <a:ext cx="758952" cy="246888"/>
          </a:xfrm>
        </p:spPr>
        <p:txBody>
          <a:bodyPr/>
          <a:lstStyle/>
          <a:p>
            <a:fld id="{B35A0555-3E88-4402-B547-CD09EFC67E36}"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11" name="10 Marcador de pie de página"/>
          <p:cNvSpPr>
            <a:spLocks noGrp="1"/>
          </p:cNvSpPr>
          <p:nvPr>
            <p:ph type="ftr" sz="quarter" idx="11"/>
          </p:nvPr>
        </p:nvSpPr>
        <p:spPr/>
        <p:txBody>
          <a:bodyPr/>
          <a:lstStyle/>
          <a:p>
            <a:endParaRPr lang="es-MX"/>
          </a:p>
        </p:txBody>
      </p:sp>
      <p:sp>
        <p:nvSpPr>
          <p:cNvPr id="16" name="15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10" name="9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229600" y="6477000"/>
            <a:ext cx="762000" cy="246888"/>
          </a:xfrm>
        </p:spPr>
        <p:txBody>
          <a:bodyPr/>
          <a:lstStyle/>
          <a:p>
            <a:fld id="{B35A0555-3E88-4402-B547-CD09EFC67E36}" type="slidenum">
              <a:rPr lang="es-MX" smtClean="0"/>
              <a:pPr/>
              <a:t>‹Nº›</a:t>
            </a:fld>
            <a:endParaRPr lang="es-MX"/>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21" name="20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24" name="23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29" name="28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8996C7A2-97C8-4BF8-A1D7-601375E3EE63}" type="datetimeFigureOut">
              <a:rPr lang="es-MX" smtClean="0"/>
              <a:pPr/>
              <a:t>09/05/2013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B35A0555-3E88-4402-B547-CD09EFC67E36}" type="slidenum">
              <a:rPr lang="es-MX" smtClean="0"/>
              <a:pPr/>
              <a:t>‹Nº›</a:t>
            </a:fld>
            <a:endParaRPr lang="es-MX"/>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996C7A2-97C8-4BF8-A1D7-601375E3EE63}" type="datetimeFigureOut">
              <a:rPr lang="es-MX" smtClean="0"/>
              <a:pPr/>
              <a:t>09/05/2013</a:t>
            </a:fld>
            <a:endParaRPr lang="es-MX"/>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MX"/>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35A0555-3E88-4402-B547-CD09EFC67E36}" type="slidenum">
              <a:rPr lang="es-MX" smtClean="0"/>
              <a:pPr/>
              <a:t>‹Nº›</a:t>
            </a:fld>
            <a:endParaRPr lang="es-MX"/>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dirty="0" smtClean="0"/>
              <a:t>AUTOR:  Claudia romero</a:t>
            </a:r>
            <a:endParaRPr lang="es-ES" dirty="0"/>
          </a:p>
        </p:txBody>
      </p:sp>
      <p:sp>
        <p:nvSpPr>
          <p:cNvPr id="3" name="2 Subtítulo"/>
          <p:cNvSpPr>
            <a:spLocks noGrp="1"/>
          </p:cNvSpPr>
          <p:nvPr>
            <p:ph type="subTitle" idx="1"/>
          </p:nvPr>
        </p:nvSpPr>
        <p:spPr/>
        <p:txBody>
          <a:bodyPr>
            <a:normAutofit/>
          </a:bodyPr>
          <a:lstStyle/>
          <a:p>
            <a:r>
              <a:rPr lang="es-ES_tradnl" sz="3600" dirty="0" smtClean="0">
                <a:latin typeface="Arial" pitchFamily="34" charset="0"/>
                <a:cs typeface="Arial" pitchFamily="34" charset="0"/>
              </a:rPr>
              <a:t>Observación y Análisis de la Práctica E.</a:t>
            </a:r>
            <a:endParaRPr lang="es-ES" sz="360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Gestión pedagógica</a:t>
            </a:r>
            <a:endParaRPr lang="es-MX" dirty="0"/>
          </a:p>
        </p:txBody>
      </p:sp>
      <p:sp>
        <p:nvSpPr>
          <p:cNvPr id="3" name="2 Marcador de contenido"/>
          <p:cNvSpPr>
            <a:spLocks noGrp="1"/>
          </p:cNvSpPr>
          <p:nvPr>
            <p:ph idx="1"/>
          </p:nvPr>
        </p:nvSpPr>
        <p:spPr/>
        <p:txBody>
          <a:bodyPr/>
          <a:lstStyle/>
          <a:p>
            <a:r>
              <a:rPr lang="es-MX" dirty="0" smtClean="0">
                <a:solidFill>
                  <a:schemeClr val="tx1"/>
                </a:solidFill>
              </a:rPr>
              <a:t>La gestión de los planteles es vulnerable a las diferencias entre compañeros, sin embargo es importante fortalecerse con la intervención de los padres de familia y, sobre todo que sus propuestas en proyectos respondan a las necesidades reales y no a intereses o arreglos personales.</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a:xfrm>
            <a:off x="395536" y="476672"/>
            <a:ext cx="8458200" cy="5544616"/>
          </a:xfrm>
        </p:spPr>
        <p:txBody>
          <a:bodyPr>
            <a:normAutofit/>
          </a:bodyPr>
          <a:lstStyle/>
          <a:p>
            <a:pPr algn="ctr"/>
            <a:r>
              <a:rPr lang="es-MX" sz="4400" b="1" dirty="0" smtClean="0">
                <a:solidFill>
                  <a:schemeClr val="tx1"/>
                </a:solidFill>
              </a:rPr>
              <a:t>”PROBLEMAS Y TEORÍAS A PROPÓSITO DE LA GESTIÓN PEDAGÓGICA” PÁGS. 101-115, EN LA GESTIÓN PEDAGÓGICA DE LA ESCUELA DE JUSTA ESPELETA Y ALFREDO FURLÁN.</a:t>
            </a:r>
          </a:p>
          <a:p>
            <a:endParaRPr lang="es-MX"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a:xfrm>
            <a:off x="381000" y="188640"/>
            <a:ext cx="8458200" cy="6408712"/>
          </a:xfrm>
        </p:spPr>
        <p:txBody>
          <a:bodyPr>
            <a:normAutofit/>
          </a:bodyPr>
          <a:lstStyle/>
          <a:p>
            <a:pPr algn="ctr"/>
            <a:r>
              <a:rPr lang="es-MX" dirty="0" smtClean="0">
                <a:solidFill>
                  <a:schemeClr val="tx1"/>
                </a:solidFill>
              </a:rPr>
              <a:t> </a:t>
            </a:r>
            <a:r>
              <a:rPr lang="es-MX" sz="4000" dirty="0" smtClean="0">
                <a:solidFill>
                  <a:schemeClr val="tx1"/>
                </a:solidFill>
              </a:rPr>
              <a:t>Gestión escolar.</a:t>
            </a:r>
          </a:p>
          <a:p>
            <a:pPr algn="just"/>
            <a:r>
              <a:rPr lang="es-MX" sz="4000" dirty="0" smtClean="0">
                <a:solidFill>
                  <a:schemeClr val="tx1"/>
                </a:solidFill>
              </a:rPr>
              <a:t> Disciplinas próximas a la gestión: Política educativa, administración y organización escolares.</a:t>
            </a:r>
          </a:p>
          <a:p>
            <a:pPr algn="just"/>
            <a:r>
              <a:rPr lang="es-MX" sz="4000" dirty="0" smtClean="0">
                <a:solidFill>
                  <a:schemeClr val="tx1"/>
                </a:solidFill>
              </a:rPr>
              <a:t> Refieren sus aportes a la política y administración y hacia el análisis del cuerpo jurídico y normativo que regula el funcionamiento del sistema y las escuelas.</a:t>
            </a:r>
          </a:p>
          <a:p>
            <a:endParaRPr lang="es-MX"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a:xfrm>
            <a:off x="-252536" y="-99392"/>
            <a:ext cx="9937104" cy="7200800"/>
          </a:xfrm>
        </p:spPr>
        <p:txBody>
          <a:bodyPr>
            <a:normAutofit/>
          </a:bodyPr>
          <a:lstStyle/>
          <a:p>
            <a:r>
              <a:rPr lang="es-MX" dirty="0" smtClean="0"/>
              <a:t> </a:t>
            </a:r>
          </a:p>
        </p:txBody>
      </p:sp>
      <p:graphicFrame>
        <p:nvGraphicFramePr>
          <p:cNvPr id="4" name="3 Tabla"/>
          <p:cNvGraphicFramePr>
            <a:graphicFrameLocks noGrp="1"/>
          </p:cNvGraphicFramePr>
          <p:nvPr/>
        </p:nvGraphicFramePr>
        <p:xfrm>
          <a:off x="251520" y="116632"/>
          <a:ext cx="8640960" cy="6528048"/>
        </p:xfrm>
        <a:graphic>
          <a:graphicData uri="http://schemas.openxmlformats.org/drawingml/2006/table">
            <a:tbl>
              <a:tblPr firstRow="1" bandRow="1">
                <a:tableStyleId>{5C22544A-7EE6-4342-B048-85BDC9FD1C3A}</a:tableStyleId>
              </a:tblPr>
              <a:tblGrid>
                <a:gridCol w="1080120"/>
                <a:gridCol w="1728192"/>
                <a:gridCol w="1728192"/>
                <a:gridCol w="2088232"/>
                <a:gridCol w="2016224"/>
              </a:tblGrid>
              <a:tr h="4320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800" b="1" kern="1200" dirty="0" smtClean="0">
                        <a:solidFill>
                          <a:schemeClr val="lt1"/>
                        </a:solidFill>
                        <a:latin typeface="+mn-lt"/>
                        <a:ea typeface="+mn-ea"/>
                        <a:cs typeface="+mn-cs"/>
                      </a:endParaRPr>
                    </a:p>
                  </a:txBody>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800" b="1" kern="1200" dirty="0" smtClean="0">
                          <a:solidFill>
                            <a:schemeClr val="lt1"/>
                          </a:solidFill>
                          <a:latin typeface="+mn-lt"/>
                          <a:ea typeface="+mn-ea"/>
                          <a:cs typeface="+mn-cs"/>
                        </a:rPr>
                        <a:t>LAS DIMENSIONES DE LA GESTIÒN ESCOLAR.</a:t>
                      </a:r>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20080">
                <a:tc>
                  <a:txBody>
                    <a:bodyPr/>
                    <a:lstStyle/>
                    <a:p>
                      <a:pPr algn="ctr"/>
                      <a:endParaRPr lang="es-MX" sz="1400" b="1" dirty="0" smtClean="0"/>
                    </a:p>
                    <a:p>
                      <a:pPr algn="ctr"/>
                      <a:r>
                        <a:rPr lang="es-MX" sz="1400" b="1" dirty="0" smtClean="0"/>
                        <a:t>DIMENSIÓN</a:t>
                      </a:r>
                      <a:endParaRPr lang="es-MX"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800" b="1" kern="1200" dirty="0" smtClean="0">
                          <a:solidFill>
                            <a:schemeClr val="dk1"/>
                          </a:solidFill>
                          <a:latin typeface="+mn-lt"/>
                          <a:ea typeface="+mn-ea"/>
                          <a:cs typeface="+mn-cs"/>
                        </a:rPr>
                        <a:t>PEDAGÓGICA CURRICULAR</a:t>
                      </a:r>
                      <a:endParaRPr lang="es-MX" dirty="0" smtClean="0"/>
                    </a:p>
                    <a:p>
                      <a:pPr algn="ct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800" b="1" kern="1200" dirty="0" smtClean="0">
                          <a:solidFill>
                            <a:schemeClr val="dk1"/>
                          </a:solidFill>
                          <a:latin typeface="+mn-lt"/>
                          <a:ea typeface="+mn-ea"/>
                          <a:cs typeface="+mn-cs"/>
                        </a:rPr>
                        <a:t>ORGANIZATIVA</a:t>
                      </a:r>
                      <a:endParaRPr lang="es-MX" dirty="0" smtClean="0"/>
                    </a:p>
                    <a:p>
                      <a:pPr algn="ctr"/>
                      <a:endParaRPr lang="es-MX" dirty="0" smtClean="0"/>
                    </a:p>
                  </a:txBody>
                  <a:tcPr/>
                </a:tc>
                <a:tc>
                  <a:txBody>
                    <a:bodyPr/>
                    <a:lstStyle/>
                    <a:p>
                      <a:pPr algn="ctr"/>
                      <a:r>
                        <a:rPr kumimoji="0" lang="es-MX" sz="1800" b="1" kern="1200" dirty="0" smtClean="0">
                          <a:solidFill>
                            <a:schemeClr val="dk1"/>
                          </a:solidFill>
                          <a:latin typeface="+mn-lt"/>
                          <a:ea typeface="+mn-ea"/>
                          <a:cs typeface="+mn-cs"/>
                        </a:rPr>
                        <a:t>ADMINISTRATIVA</a:t>
                      </a:r>
                      <a:endParaRPr lang="es-MX" dirty="0"/>
                    </a:p>
                  </a:txBody>
                  <a:tcPr/>
                </a:tc>
                <a:tc>
                  <a:txBody>
                    <a:bodyPr/>
                    <a:lstStyle/>
                    <a:p>
                      <a:pPr algn="ctr"/>
                      <a:r>
                        <a:rPr kumimoji="0" lang="es-MX" sz="1800" b="1" kern="1200" dirty="0" smtClean="0">
                          <a:solidFill>
                            <a:schemeClr val="dk1"/>
                          </a:solidFill>
                          <a:latin typeface="+mn-lt"/>
                          <a:ea typeface="+mn-ea"/>
                          <a:cs typeface="+mn-cs"/>
                        </a:rPr>
                        <a:t>PARTICIPACIÓN SOCIAL COMUNITARIA</a:t>
                      </a:r>
                      <a:endParaRPr lang="es-MX" dirty="0"/>
                    </a:p>
                  </a:txBody>
                  <a:tcPr/>
                </a:tc>
              </a:tr>
              <a:tr h="3118048">
                <a:tc>
                  <a:txBody>
                    <a:bodyPr/>
                    <a:lstStyle/>
                    <a:p>
                      <a:pPr algn="ctr"/>
                      <a:endParaRPr lang="es-MX" sz="1200" b="1" dirty="0" smtClean="0"/>
                    </a:p>
                    <a:p>
                      <a:pPr algn="ctr"/>
                      <a:endParaRPr lang="es-MX" sz="1200" b="1" dirty="0" smtClean="0"/>
                    </a:p>
                    <a:p>
                      <a:pPr algn="ctr"/>
                      <a:endParaRPr lang="es-MX" sz="1200" b="1" dirty="0" smtClean="0"/>
                    </a:p>
                    <a:p>
                      <a:pPr algn="ctr"/>
                      <a:endParaRPr lang="es-MX" sz="1200" b="1" dirty="0" smtClean="0"/>
                    </a:p>
                    <a:p>
                      <a:pPr algn="ctr"/>
                      <a:endParaRPr lang="es-MX" sz="1200" b="1" dirty="0" smtClean="0"/>
                    </a:p>
                    <a:p>
                      <a:pPr algn="ctr"/>
                      <a:endParaRPr lang="es-MX" sz="1200" b="1" dirty="0" smtClean="0"/>
                    </a:p>
                    <a:p>
                      <a:pPr algn="ctr"/>
                      <a:endParaRPr lang="es-MX" sz="1200" b="1" dirty="0" smtClean="0"/>
                    </a:p>
                    <a:p>
                      <a:pPr algn="ctr"/>
                      <a:endParaRPr lang="es-MX" sz="1200" b="1" dirty="0" smtClean="0"/>
                    </a:p>
                    <a:p>
                      <a:pPr algn="ctr"/>
                      <a:r>
                        <a:rPr lang="es-MX" sz="1700" b="1" dirty="0" smtClean="0"/>
                        <a:t>DESCRIP-CIÓN</a:t>
                      </a:r>
                      <a:endParaRPr lang="es-MX" sz="17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s-MX" sz="1200" kern="1200" dirty="0" smtClean="0">
                          <a:solidFill>
                            <a:schemeClr val="dk1"/>
                          </a:solidFill>
                          <a:latin typeface="+mn-lt"/>
                          <a:ea typeface="+mn-ea"/>
                          <a:cs typeface="+mn-cs"/>
                        </a:rPr>
                        <a:t>El contenido de esta dimensión permitirá reflexionar acerca de los procesos sustantivos y fundamentales del quehacer de la escuela y sus actores: la enseñanza y el aprendizaje. </a:t>
                      </a:r>
                      <a:endParaRPr lang="es-MX" sz="1200" dirty="0" smtClean="0"/>
                    </a:p>
                    <a:p>
                      <a:endParaRPr lang="es-MX" sz="12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s-ES" sz="1200" kern="1200" dirty="0" smtClean="0">
                          <a:solidFill>
                            <a:schemeClr val="dk1"/>
                          </a:solidFill>
                          <a:latin typeface="+mn-lt"/>
                          <a:ea typeface="+mn-ea"/>
                          <a:cs typeface="+mn-cs"/>
                        </a:rPr>
                        <a:t>Formas como se organizan los actores escolares para el buen funcionamiento del centro.</a:t>
                      </a:r>
                      <a:endParaRPr kumimoji="0" lang="es-MX" sz="1200" kern="1200" dirty="0" smtClean="0">
                        <a:solidFill>
                          <a:schemeClr val="dk1"/>
                        </a:solidFill>
                        <a:latin typeface="+mn-lt"/>
                        <a:ea typeface="+mn-ea"/>
                        <a:cs typeface="+mn-cs"/>
                      </a:endParaRPr>
                    </a:p>
                    <a:p>
                      <a:pPr algn="just"/>
                      <a:r>
                        <a:rPr kumimoji="0" lang="es-ES" sz="1200" kern="1200" dirty="0" smtClean="0">
                          <a:solidFill>
                            <a:schemeClr val="dk1"/>
                          </a:solidFill>
                          <a:latin typeface="+mn-lt"/>
                          <a:ea typeface="+mn-ea"/>
                          <a:cs typeface="+mn-cs"/>
                        </a:rPr>
                        <a:t>Los valores traducidos en actitudes son los sustentos que le sirven a la organización escolar para tomar las decisiones, en colectivo y en beneficio de todos, que consideran más convenientes al enfrentar diversas situaciones. </a:t>
                      </a:r>
                      <a:endParaRPr lang="es-MX" sz="1200" dirty="0" smtClean="0"/>
                    </a:p>
                    <a:p>
                      <a:endParaRPr lang="es-MX" sz="12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s-MX" sz="1200" kern="1200" dirty="0" smtClean="0">
                          <a:solidFill>
                            <a:schemeClr val="dk1"/>
                          </a:solidFill>
                          <a:latin typeface="+mn-lt"/>
                          <a:ea typeface="+mn-ea"/>
                          <a:cs typeface="+mn-cs"/>
                        </a:rPr>
                        <a:t>Reconocimiento del tipo de actividades que desde la administración escolar favorecen o no los procesos de enseñanza y de aprendizaje con el propósito de que puedan modificarse para mejorar los rendimientos educativos de los alumnos y las prácticas de docentes y directivos, así como del personal de apoyo y asistencia.</a:t>
                      </a:r>
                    </a:p>
                    <a:p>
                      <a:endParaRPr lang="es-MX" dirty="0"/>
                    </a:p>
                  </a:txBody>
                  <a:tcPr/>
                </a:tc>
                <a:tc>
                  <a:txBody>
                    <a:bodyPr/>
                    <a:lstStyle/>
                    <a:p>
                      <a:pPr algn="just"/>
                      <a:r>
                        <a:rPr kumimoji="0" lang="es-ES" sz="1200" kern="1200" dirty="0" smtClean="0">
                          <a:solidFill>
                            <a:schemeClr val="dk1"/>
                          </a:solidFill>
                          <a:latin typeface="+mn-lt"/>
                          <a:ea typeface="+mn-ea"/>
                          <a:cs typeface="+mn-cs"/>
                        </a:rPr>
                        <a:t>Involucra la participación de los padres de familia y de otros miembros de la comunidad donde se ubica la escuela. </a:t>
                      </a:r>
                      <a:endParaRPr kumimoji="0" lang="es-MX" sz="1200" kern="1200" dirty="0" smtClean="0">
                        <a:solidFill>
                          <a:schemeClr val="dk1"/>
                        </a:solidFill>
                        <a:latin typeface="+mn-lt"/>
                        <a:ea typeface="+mn-ea"/>
                        <a:cs typeface="+mn-cs"/>
                      </a:endParaRPr>
                    </a:p>
                    <a:p>
                      <a:pPr algn="just"/>
                      <a:r>
                        <a:rPr kumimoji="0" lang="es-MX" sz="1200" kern="1200" dirty="0" smtClean="0">
                          <a:solidFill>
                            <a:schemeClr val="dk1"/>
                          </a:solidFill>
                          <a:latin typeface="+mn-lt"/>
                          <a:ea typeface="+mn-ea"/>
                          <a:cs typeface="+mn-cs"/>
                        </a:rPr>
                        <a:t>M</a:t>
                      </a:r>
                      <a:r>
                        <a:rPr kumimoji="0" lang="es-ES" sz="1200" kern="1200" dirty="0" err="1" smtClean="0">
                          <a:solidFill>
                            <a:schemeClr val="dk1"/>
                          </a:solidFill>
                          <a:latin typeface="+mn-lt"/>
                          <a:ea typeface="+mn-ea"/>
                          <a:cs typeface="+mn-cs"/>
                        </a:rPr>
                        <a:t>odo</a:t>
                      </a:r>
                      <a:r>
                        <a:rPr kumimoji="0" lang="es-ES" sz="1200" kern="1200" dirty="0" smtClean="0">
                          <a:solidFill>
                            <a:schemeClr val="dk1"/>
                          </a:solidFill>
                          <a:latin typeface="+mn-lt"/>
                          <a:ea typeface="+mn-ea"/>
                          <a:cs typeface="+mn-cs"/>
                        </a:rPr>
                        <a:t> como el colectivo, directivo y docentes, conocen, comprenden y satisfacen las necesidades y demandas de los padres de familia, así como la forma en que se integran y participan en las actividades de la escuela, principalmente en aquéllas que desde el hogar pudieran favorecer los aprendizajes de los estudiantes.</a:t>
                      </a:r>
                      <a:endParaRPr kumimoji="0" lang="es-MX" sz="1200" kern="1200" dirty="0" smtClean="0">
                        <a:solidFill>
                          <a:schemeClr val="dk1"/>
                        </a:solidFill>
                        <a:latin typeface="+mn-lt"/>
                        <a:ea typeface="+mn-ea"/>
                        <a:cs typeface="+mn-cs"/>
                      </a:endParaRPr>
                    </a:p>
                  </a:txBody>
                  <a:tcPr/>
                </a:tc>
              </a:tr>
              <a:tr h="9327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s-ES" sz="14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s-ES" sz="1400" b="1" kern="1200" dirty="0" smtClean="0">
                          <a:solidFill>
                            <a:schemeClr val="dk1"/>
                          </a:solidFill>
                          <a:latin typeface="+mn-lt"/>
                          <a:ea typeface="+mn-ea"/>
                          <a:cs typeface="+mn-cs"/>
                        </a:rPr>
                        <a:t>FACTORES QUE SE </a:t>
                      </a:r>
                      <a:r>
                        <a:rPr kumimoji="0" lang="es-ES" sz="1200" b="1" kern="1200" dirty="0" smtClean="0">
                          <a:solidFill>
                            <a:schemeClr val="dk1"/>
                          </a:solidFill>
                          <a:latin typeface="+mn-lt"/>
                          <a:ea typeface="+mn-ea"/>
                          <a:cs typeface="+mn-cs"/>
                        </a:rPr>
                        <a:t>RELACIONAN</a:t>
                      </a:r>
                      <a:endParaRPr kumimoji="0" lang="es-MX" sz="1200" kern="1200" dirty="0" smtClean="0">
                        <a:solidFill>
                          <a:schemeClr val="dk1"/>
                        </a:solidFill>
                        <a:latin typeface="+mn-lt"/>
                        <a:ea typeface="+mn-ea"/>
                        <a:cs typeface="+mn-cs"/>
                      </a:endParaRPr>
                    </a:p>
                    <a:p>
                      <a:endParaRPr lang="es-MX" sz="1200" dirty="0"/>
                    </a:p>
                  </a:txBody>
                  <a:tcPr/>
                </a:tc>
                <a:tc>
                  <a:txBody>
                    <a:bodyPr/>
                    <a:lstStyle/>
                    <a:p>
                      <a:pPr algn="ctr"/>
                      <a:r>
                        <a:rPr kumimoji="0" lang="es-ES" sz="1000" kern="1200" dirty="0" smtClean="0">
                          <a:solidFill>
                            <a:schemeClr val="dk1"/>
                          </a:solidFill>
                          <a:latin typeface="+mn-lt"/>
                          <a:ea typeface="+mn-ea"/>
                          <a:cs typeface="+mn-cs"/>
                        </a:rPr>
                        <a:t>-</a:t>
                      </a:r>
                      <a:r>
                        <a:rPr kumimoji="0" lang="es-ES" sz="1000" kern="1200" baseline="0" dirty="0" smtClean="0">
                          <a:solidFill>
                            <a:schemeClr val="dk1"/>
                          </a:solidFill>
                          <a:latin typeface="+mn-lt"/>
                          <a:ea typeface="+mn-ea"/>
                          <a:cs typeface="+mn-cs"/>
                        </a:rPr>
                        <a:t> </a:t>
                      </a:r>
                      <a:r>
                        <a:rPr kumimoji="0" lang="es-ES" sz="1000" kern="1200" dirty="0" smtClean="0">
                          <a:solidFill>
                            <a:schemeClr val="dk1"/>
                          </a:solidFill>
                          <a:latin typeface="+mn-lt"/>
                          <a:ea typeface="+mn-ea"/>
                          <a:cs typeface="+mn-cs"/>
                        </a:rPr>
                        <a:t>PLANEACIÓN</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EVALUACIÓN</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a:t>
                      </a:r>
                      <a:r>
                        <a:rPr kumimoji="0" lang="es-ES" sz="1000" kern="1200" baseline="0" dirty="0" smtClean="0">
                          <a:solidFill>
                            <a:schemeClr val="dk1"/>
                          </a:solidFill>
                          <a:latin typeface="+mn-lt"/>
                          <a:ea typeface="+mn-ea"/>
                          <a:cs typeface="+mn-cs"/>
                        </a:rPr>
                        <a:t> </a:t>
                      </a:r>
                      <a:r>
                        <a:rPr kumimoji="0" lang="es-ES" sz="1000" kern="1200" dirty="0" smtClean="0">
                          <a:solidFill>
                            <a:schemeClr val="dk1"/>
                          </a:solidFill>
                          <a:latin typeface="+mn-lt"/>
                          <a:ea typeface="+mn-ea"/>
                          <a:cs typeface="+mn-cs"/>
                        </a:rPr>
                        <a:t>CLIMA DEL AULA</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TIEMPO</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MATERIALES DIDÁCTICOS</a:t>
                      </a:r>
                      <a:endParaRPr kumimoji="0" lang="es-MX" sz="1000" kern="1200" dirty="0" smtClean="0">
                        <a:solidFill>
                          <a:schemeClr val="dk1"/>
                        </a:solidFill>
                        <a:latin typeface="+mn-lt"/>
                        <a:ea typeface="+mn-ea"/>
                        <a:cs typeface="+mn-cs"/>
                      </a:endParaRPr>
                    </a:p>
                    <a:p>
                      <a:endParaRPr lang="es-MX" sz="1000" dirty="0"/>
                    </a:p>
                  </a:txBody>
                  <a:tcPr/>
                </a:tc>
                <a:tc>
                  <a:txBody>
                    <a:bodyPr/>
                    <a:lstStyle/>
                    <a:p>
                      <a:pPr algn="ctr"/>
                      <a:r>
                        <a:rPr kumimoji="0" lang="es-ES" sz="1000" kern="1200" dirty="0" smtClean="0">
                          <a:solidFill>
                            <a:schemeClr val="dk1"/>
                          </a:solidFill>
                          <a:latin typeface="+mn-lt"/>
                          <a:ea typeface="+mn-ea"/>
                          <a:cs typeface="+mn-cs"/>
                        </a:rPr>
                        <a:t>* ORGANIZACIÓN ESCOLAR</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CLIMA ORGANIZACIONAL</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ACTITUD PROFESIONAL</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LIDERAZGO</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ASIGNACIÓN DE    RESPONSABILIDADES</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 REUNIONES DE CONSEJO TÉCNICO</a:t>
                      </a:r>
                      <a:endParaRPr kumimoji="0" lang="es-MX" sz="1000" kern="1200" dirty="0" smtClean="0">
                        <a:solidFill>
                          <a:schemeClr val="dk1"/>
                        </a:solidFill>
                        <a:latin typeface="+mn-lt"/>
                        <a:ea typeface="+mn-ea"/>
                        <a:cs typeface="+mn-cs"/>
                      </a:endParaRPr>
                    </a:p>
                    <a:p>
                      <a:endParaRPr lang="es-MX" sz="1000" dirty="0"/>
                    </a:p>
                  </a:txBody>
                  <a:tcPr/>
                </a:tc>
                <a:tc>
                  <a:txBody>
                    <a:bodyPr/>
                    <a:lstStyle/>
                    <a:p>
                      <a:pPr algn="ctr"/>
                      <a:r>
                        <a:rPr kumimoji="0" lang="es-ES" sz="1000" kern="1200" dirty="0" smtClean="0">
                          <a:solidFill>
                            <a:schemeClr val="dk1"/>
                          </a:solidFill>
                          <a:latin typeface="+mn-lt"/>
                          <a:ea typeface="+mn-ea"/>
                          <a:cs typeface="+mn-cs"/>
                        </a:rPr>
                        <a:t>ADMINISTRACIÒN DE LOS RECURSOS</a:t>
                      </a:r>
                      <a:endParaRPr kumimoji="0" lang="es-MX" sz="1000" kern="1200" dirty="0" smtClean="0">
                        <a:solidFill>
                          <a:schemeClr val="dk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000" kern="1200" dirty="0" smtClean="0">
                          <a:solidFill>
                            <a:schemeClr val="dk1"/>
                          </a:solidFill>
                          <a:latin typeface="+mn-lt"/>
                          <a:ea typeface="+mn-ea"/>
                          <a:cs typeface="+mn-cs"/>
                        </a:rPr>
                        <a:t>- Humanos, material</a:t>
                      </a:r>
                      <a:endParaRPr kumimoji="0" lang="es-MX" sz="1000" kern="1200" dirty="0" smtClean="0">
                        <a:solidFill>
                          <a:schemeClr val="dk1"/>
                        </a:solidFill>
                        <a:latin typeface="+mn-lt"/>
                        <a:ea typeface="+mn-ea"/>
                        <a:cs typeface="+mn-cs"/>
                      </a:endParaRPr>
                    </a:p>
                    <a:p>
                      <a:pPr lvl="0" algn="just"/>
                      <a:r>
                        <a:rPr kumimoji="0" lang="es-ES" sz="1000" kern="1200" dirty="0" smtClean="0">
                          <a:solidFill>
                            <a:schemeClr val="dk1"/>
                          </a:solidFill>
                          <a:latin typeface="+mn-lt"/>
                          <a:ea typeface="+mn-ea"/>
                          <a:cs typeface="+mn-cs"/>
                        </a:rPr>
                        <a:t>es, financieros y de tiempo. </a:t>
                      </a:r>
                      <a:endParaRPr kumimoji="0" lang="es-MX" sz="1000" kern="1200" dirty="0" smtClean="0">
                        <a:solidFill>
                          <a:schemeClr val="dk1"/>
                        </a:solidFill>
                        <a:latin typeface="+mn-lt"/>
                        <a:ea typeface="+mn-ea"/>
                        <a:cs typeface="+mn-cs"/>
                      </a:endParaRPr>
                    </a:p>
                    <a:p>
                      <a:pPr lvl="0" algn="just"/>
                      <a:r>
                        <a:rPr kumimoji="0" lang="es-ES" sz="1000" kern="1200" dirty="0" smtClean="0">
                          <a:solidFill>
                            <a:schemeClr val="dk1"/>
                          </a:solidFill>
                          <a:latin typeface="+mn-lt"/>
                          <a:ea typeface="+mn-ea"/>
                          <a:cs typeface="+mn-cs"/>
                        </a:rPr>
                        <a:t>- Garantizar acciones de seguridad e higiene y control de la información.</a:t>
                      </a:r>
                      <a:endParaRPr kumimoji="0" lang="es-MX" sz="1000" kern="1200" dirty="0" smtClean="0">
                        <a:solidFill>
                          <a:schemeClr val="dk1"/>
                        </a:solidFill>
                        <a:latin typeface="+mn-lt"/>
                        <a:ea typeface="+mn-ea"/>
                        <a:cs typeface="+mn-cs"/>
                      </a:endParaRPr>
                    </a:p>
                    <a:p>
                      <a:pPr lvl="0" algn="just"/>
                      <a:r>
                        <a:rPr kumimoji="0" lang="es-ES" sz="1000" kern="1200" dirty="0" smtClean="0">
                          <a:solidFill>
                            <a:schemeClr val="dk1"/>
                          </a:solidFill>
                          <a:latin typeface="+mn-lt"/>
                          <a:ea typeface="+mn-ea"/>
                          <a:cs typeface="+mn-cs"/>
                        </a:rPr>
                        <a:t>- Cumplimiento de la normatividad.</a:t>
                      </a:r>
                      <a:endParaRPr kumimoji="0" lang="es-MX" sz="1000" kern="1200" dirty="0" smtClean="0">
                        <a:solidFill>
                          <a:schemeClr val="dk1"/>
                        </a:solidFill>
                        <a:latin typeface="+mn-lt"/>
                        <a:ea typeface="+mn-ea"/>
                        <a:cs typeface="+mn-cs"/>
                      </a:endParaRPr>
                    </a:p>
                    <a:p>
                      <a:pPr lvl="0" algn="just"/>
                      <a:r>
                        <a:rPr kumimoji="0" lang="es-ES" sz="1000" kern="1200" dirty="0" smtClean="0">
                          <a:solidFill>
                            <a:schemeClr val="dk1"/>
                          </a:solidFill>
                          <a:latin typeface="+mn-lt"/>
                          <a:ea typeface="+mn-ea"/>
                          <a:cs typeface="+mn-cs"/>
                        </a:rPr>
                        <a:t>- Supervisión y autoridad administrativa.</a:t>
                      </a:r>
                      <a:endParaRPr kumimoji="0" lang="es-MX" sz="1000" kern="1200" dirty="0">
                        <a:solidFill>
                          <a:schemeClr val="dk1"/>
                        </a:solidFill>
                        <a:latin typeface="+mn-lt"/>
                        <a:ea typeface="+mn-ea"/>
                        <a:cs typeface="+mn-cs"/>
                      </a:endParaRPr>
                    </a:p>
                  </a:txBody>
                  <a:tcPr/>
                </a:tc>
                <a:tc>
                  <a:txBody>
                    <a:bodyPr/>
                    <a:lstStyle/>
                    <a:p>
                      <a:pPr algn="ctr"/>
                      <a:r>
                        <a:rPr kumimoji="0" lang="es-ES" sz="1000" kern="1200" dirty="0" smtClean="0">
                          <a:solidFill>
                            <a:schemeClr val="dk1"/>
                          </a:solidFill>
                          <a:latin typeface="+mn-lt"/>
                          <a:ea typeface="+mn-ea"/>
                          <a:cs typeface="+mn-cs"/>
                        </a:rPr>
                        <a:t>&gt;</a:t>
                      </a:r>
                      <a:r>
                        <a:rPr kumimoji="0" lang="es-ES" sz="1000" kern="1200" baseline="0" dirty="0" smtClean="0">
                          <a:solidFill>
                            <a:schemeClr val="dk1"/>
                          </a:solidFill>
                          <a:latin typeface="+mn-lt"/>
                          <a:ea typeface="+mn-ea"/>
                          <a:cs typeface="+mn-cs"/>
                        </a:rPr>
                        <a:t> </a:t>
                      </a:r>
                      <a:r>
                        <a:rPr kumimoji="0" lang="es-ES" sz="1000" kern="1200" dirty="0" smtClean="0">
                          <a:solidFill>
                            <a:schemeClr val="dk1"/>
                          </a:solidFill>
                          <a:latin typeface="+mn-lt"/>
                          <a:ea typeface="+mn-ea"/>
                          <a:cs typeface="+mn-cs"/>
                        </a:rPr>
                        <a:t>VINCULACIÓN ESCUELA-COMUNIDAD</a:t>
                      </a:r>
                      <a:endParaRPr kumimoji="0" lang="es-MX" sz="1000" kern="1200" dirty="0" smtClean="0">
                        <a:solidFill>
                          <a:schemeClr val="dk1"/>
                        </a:solidFill>
                        <a:latin typeface="+mn-lt"/>
                        <a:ea typeface="+mn-ea"/>
                        <a:cs typeface="+mn-cs"/>
                      </a:endParaRPr>
                    </a:p>
                    <a:p>
                      <a:pPr algn="ctr"/>
                      <a:r>
                        <a:rPr kumimoji="0" lang="es-ES" sz="1000" kern="1200" dirty="0" smtClean="0">
                          <a:solidFill>
                            <a:schemeClr val="dk1"/>
                          </a:solidFill>
                          <a:latin typeface="+mn-lt"/>
                          <a:ea typeface="+mn-ea"/>
                          <a:cs typeface="+mn-cs"/>
                        </a:rPr>
                        <a:t>&gt; OPINIONESDE LA COMUNIDAD EDUCATIVA</a:t>
                      </a:r>
                      <a:endParaRPr lang="es-MX" sz="10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GESTIÓN</a:t>
            </a:r>
            <a:endParaRPr lang="es-ES" dirty="0"/>
          </a:p>
        </p:txBody>
      </p:sp>
      <p:sp>
        <p:nvSpPr>
          <p:cNvPr id="3" name="2 Marcador de contenido"/>
          <p:cNvSpPr>
            <a:spLocks noGrp="1"/>
          </p:cNvSpPr>
          <p:nvPr>
            <p:ph idx="1"/>
          </p:nvPr>
        </p:nvSpPr>
        <p:spPr/>
        <p:txBody>
          <a:bodyPr/>
          <a:lstStyle/>
          <a:p>
            <a:pPr>
              <a:buNone/>
            </a:pPr>
            <a:r>
              <a:rPr lang="es-ES_tradnl" b="1" dirty="0" smtClean="0">
                <a:latin typeface="Arial" pitchFamily="34" charset="0"/>
                <a:cs typeface="Arial" pitchFamily="34" charset="0"/>
              </a:rPr>
              <a:t>Gestionar es controlar y administrar</a:t>
            </a:r>
            <a:r>
              <a:rPr lang="es-ES_tradnl" dirty="0" smtClean="0">
                <a:latin typeface="Arial" pitchFamily="34" charset="0"/>
                <a:cs typeface="Arial" pitchFamily="34" charset="0"/>
              </a:rPr>
              <a:t>: Esta garantiza la regularidad y ordenamiento de cada institución dentro de un sistema.</a:t>
            </a:r>
          </a:p>
          <a:p>
            <a:r>
              <a:rPr lang="es-ES_tradnl" dirty="0" smtClean="0">
                <a:latin typeface="Arial" pitchFamily="34" charset="0"/>
                <a:cs typeface="Arial" pitchFamily="34" charset="0"/>
              </a:rPr>
              <a:t> Gestionar es  definir objetivos y medir resultados, administrar recursos, buscar la eficiencia.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GESTIÓNAR</a:t>
            </a:r>
            <a:endParaRPr lang="es-ES" dirty="0"/>
          </a:p>
        </p:txBody>
      </p:sp>
      <p:sp>
        <p:nvSpPr>
          <p:cNvPr id="3" name="2 Marcador de contenido"/>
          <p:cNvSpPr>
            <a:spLocks noGrp="1"/>
          </p:cNvSpPr>
          <p:nvPr>
            <p:ph idx="1"/>
          </p:nvPr>
        </p:nvSpPr>
        <p:spPr/>
        <p:txBody>
          <a:bodyPr/>
          <a:lstStyle/>
          <a:p>
            <a:pPr>
              <a:buNone/>
            </a:pPr>
            <a:r>
              <a:rPr lang="es-ES_tradnl" sz="3600" b="1" dirty="0" smtClean="0">
                <a:latin typeface="Arial" pitchFamily="34" charset="0"/>
                <a:cs typeface="Arial" pitchFamily="34" charset="0"/>
              </a:rPr>
              <a:t>Gestionar es gobernar:</a:t>
            </a:r>
            <a:endParaRPr lang="es-ES" sz="3600" b="1" dirty="0" smtClean="0">
              <a:latin typeface="Arial" pitchFamily="34" charset="0"/>
              <a:cs typeface="Arial" pitchFamily="34" charset="0"/>
            </a:endParaRPr>
          </a:p>
          <a:p>
            <a:r>
              <a:rPr lang="es-ES_tradnl" sz="3600" dirty="0" smtClean="0">
                <a:latin typeface="Arial" pitchFamily="34" charset="0"/>
                <a:cs typeface="Arial" pitchFamily="34" charset="0"/>
              </a:rPr>
              <a:t>La gestión deja de ser un asunto técnico para constituirse en un asunto político.</a:t>
            </a:r>
          </a:p>
          <a:p>
            <a:r>
              <a:rPr lang="es-ES_tradnl" sz="3600" dirty="0" smtClean="0">
                <a:latin typeface="Arial" pitchFamily="34" charset="0"/>
                <a:cs typeface="Arial" pitchFamily="34" charset="0"/>
              </a:rPr>
              <a:t>La gestión implica  abordar  el conflicto, poder, resistencia, negociaciones, incertidumbre</a:t>
            </a:r>
            <a:r>
              <a:rPr lang="es-ES_tradnl" dirty="0" smtClean="0"/>
              <a:t>.</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GESTIONAR</a:t>
            </a:r>
            <a:endParaRPr lang="es-ES" dirty="0"/>
          </a:p>
        </p:txBody>
      </p:sp>
      <p:sp>
        <p:nvSpPr>
          <p:cNvPr id="3" name="2 Marcador de contenido"/>
          <p:cNvSpPr>
            <a:spLocks noGrp="1"/>
          </p:cNvSpPr>
          <p:nvPr>
            <p:ph idx="1"/>
          </p:nvPr>
        </p:nvSpPr>
        <p:spPr/>
        <p:txBody>
          <a:bodyPr>
            <a:noAutofit/>
          </a:bodyPr>
          <a:lstStyle/>
          <a:p>
            <a:r>
              <a:rPr lang="es-ES_tradnl" sz="3600" b="1" dirty="0" smtClean="0">
                <a:latin typeface="Arial" pitchFamily="34" charset="0"/>
                <a:cs typeface="Arial" pitchFamily="34" charset="0"/>
              </a:rPr>
              <a:t>Gestionar es gestar</a:t>
            </a:r>
            <a:r>
              <a:rPr lang="es-ES_tradnl" sz="3600" dirty="0" smtClean="0">
                <a:latin typeface="Arial" pitchFamily="34" charset="0"/>
                <a:cs typeface="Arial" pitchFamily="34" charset="0"/>
              </a:rPr>
              <a:t>: La gestión escolar, el trabajo del director  está definido como:  Hacer que las cosas sucedan.</a:t>
            </a:r>
          </a:p>
          <a:p>
            <a:r>
              <a:rPr lang="es-ES_tradnl" sz="3600" dirty="0" smtClean="0">
                <a:latin typeface="Arial" pitchFamily="34" charset="0"/>
                <a:cs typeface="Arial" pitchFamily="34" charset="0"/>
              </a:rPr>
              <a:t>La gestión escolar como gesta es hacer la escuela en el seno mismo de la escuela, volverla a construir mejorando o retomando valores y nuevas prácticas.</a:t>
            </a:r>
            <a:endParaRPr lang="es-ES" sz="36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Gestionar _ transformar</a:t>
            </a:r>
            <a:endParaRPr lang="es-ES" dirty="0"/>
          </a:p>
        </p:txBody>
      </p:sp>
      <p:sp>
        <p:nvSpPr>
          <p:cNvPr id="3" name="2 Marcador de contenido"/>
          <p:cNvSpPr>
            <a:spLocks noGrp="1"/>
          </p:cNvSpPr>
          <p:nvPr>
            <p:ph idx="1"/>
          </p:nvPr>
        </p:nvSpPr>
        <p:spPr/>
        <p:txBody>
          <a:bodyPr>
            <a:normAutofit/>
          </a:bodyPr>
          <a:lstStyle/>
          <a:p>
            <a:r>
              <a:rPr lang="es-ES_tradnl" sz="4000" dirty="0" smtClean="0">
                <a:latin typeface="Arial" pitchFamily="34" charset="0"/>
                <a:cs typeface="Arial" pitchFamily="34" charset="0"/>
              </a:rPr>
              <a:t>La transformación no se produce desde la nada, sino que implica preguntarse ¿qué se quiere cambiar y porqué? , ¿qué se quiere conservar y porqué?</a:t>
            </a:r>
            <a:endParaRPr lang="es-ES" sz="40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smtClean="0"/>
              <a:t>ACTIVIDAD: </a:t>
            </a:r>
            <a:r>
              <a:rPr lang="es-ES_tradnl" dirty="0" smtClean="0"/>
              <a:t>CONTESTA ALGUNAS PREGUNTAS:</a:t>
            </a:r>
            <a:endParaRPr lang="es-ES" dirty="0"/>
          </a:p>
        </p:txBody>
      </p:sp>
      <p:sp>
        <p:nvSpPr>
          <p:cNvPr id="3" name="2 Marcador de contenido"/>
          <p:cNvSpPr>
            <a:spLocks noGrp="1"/>
          </p:cNvSpPr>
          <p:nvPr>
            <p:ph idx="1"/>
          </p:nvPr>
        </p:nvSpPr>
        <p:spPr/>
        <p:txBody>
          <a:bodyPr/>
          <a:lstStyle/>
          <a:p>
            <a:r>
              <a:rPr lang="es-ES_tradnl" dirty="0" smtClean="0"/>
              <a:t>¿Qué es una buena escuela? (10 condiciones básicas)</a:t>
            </a:r>
            <a:endParaRPr lang="es-MX" dirty="0" smtClean="0"/>
          </a:p>
          <a:p>
            <a:r>
              <a:rPr lang="es-ES_tradnl" dirty="0" smtClean="0"/>
              <a:t>¿Cuáles son los principales desafíos de la gestión?</a:t>
            </a:r>
            <a:endParaRPr lang="es-MX" dirty="0" smtClean="0"/>
          </a:p>
          <a:p>
            <a:r>
              <a:rPr lang="es-ES_tradnl" dirty="0" smtClean="0"/>
              <a:t>¿Características de las escuelas eficaces?</a:t>
            </a:r>
            <a:endParaRPr lang="es-MX" dirty="0" smtClean="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tx1"/>
                </a:solidFill>
              </a:rPr>
              <a:t>JUSTA ESPELETA Y ALFREDO </a:t>
            </a:r>
            <a:r>
              <a:rPr lang="es-ES" b="1" dirty="0" err="1" smtClean="0">
                <a:solidFill>
                  <a:schemeClr val="tx1"/>
                </a:solidFill>
              </a:rPr>
              <a:t>furlan</a:t>
            </a:r>
            <a:endParaRPr lang="es-MX" dirty="0"/>
          </a:p>
        </p:txBody>
      </p:sp>
      <p:sp>
        <p:nvSpPr>
          <p:cNvPr id="3" name="2 Marcador de contenido"/>
          <p:cNvSpPr>
            <a:spLocks noGrp="1"/>
          </p:cNvSpPr>
          <p:nvPr>
            <p:ph idx="1"/>
          </p:nvPr>
        </p:nvSpPr>
        <p:spPr/>
        <p:txBody>
          <a:bodyPr/>
          <a:lstStyle/>
          <a:p>
            <a:r>
              <a:rPr lang="es-ES" b="1" dirty="0" smtClean="0">
                <a:solidFill>
                  <a:schemeClr val="tx1"/>
                </a:solidFill>
              </a:rPr>
              <a:t>”LA GESTIÓN DE LAS ESCUELAS EN LAS NUEVAS PERSPECTIVAS DE LAS POLÍTICAS EDUCATIVAS”  NAMO DE MELO.</a:t>
            </a:r>
          </a:p>
          <a:p>
            <a:r>
              <a:rPr lang="es-ES" b="1" dirty="0" smtClean="0">
                <a:solidFill>
                  <a:schemeClr val="tx1"/>
                </a:solidFill>
              </a:rPr>
              <a:t> EN LA GESTIÓN PEDAGÓGICA DE LA ESCUELA DE JUSTA ESPELETA Y ALFREDO  FURLAN.</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Gestión  pedagógica</a:t>
            </a:r>
            <a:endParaRPr lang="es-MX" dirty="0"/>
          </a:p>
        </p:txBody>
      </p:sp>
      <p:sp>
        <p:nvSpPr>
          <p:cNvPr id="3" name="2 Marcador de contenido"/>
          <p:cNvSpPr>
            <a:spLocks noGrp="1"/>
          </p:cNvSpPr>
          <p:nvPr>
            <p:ph idx="1"/>
          </p:nvPr>
        </p:nvSpPr>
        <p:spPr/>
        <p:txBody>
          <a:bodyPr/>
          <a:lstStyle/>
          <a:p>
            <a:pPr algn="just"/>
            <a:r>
              <a:rPr lang="es-MX" dirty="0" smtClean="0">
                <a:solidFill>
                  <a:schemeClr val="tx1"/>
                </a:solidFill>
              </a:rPr>
              <a:t>Para superar las dificultades de la Educación es necesario desarrollar la capacidad de conducir el proceso educativo para responder a los intereses de los sectores mayoritarios de la población. </a:t>
            </a:r>
          </a:p>
          <a:p>
            <a:pPr algn="just"/>
            <a:r>
              <a:rPr lang="es-MX" dirty="0" smtClean="0">
                <a:solidFill>
                  <a:schemeClr val="tx1"/>
                </a:solidFill>
              </a:rPr>
              <a:t>Las prácticas pedagógicas pudieran no cambiar a la sociedad, sino instrumentar de mejor manera a los que pudieran cambiarla.</a:t>
            </a:r>
          </a:p>
          <a:p>
            <a:pPr lvl="0"/>
            <a:endParaRPr lang="es-MX" dirty="0" smtClean="0">
              <a:solidFill>
                <a:schemeClr val="tx1"/>
              </a:solidFill>
            </a:endParaRPr>
          </a:p>
          <a:p>
            <a:pPr lvl="0"/>
            <a:endParaRPr lang="es-MX" dirty="0" smtClean="0">
              <a:solidFill>
                <a:schemeClr val="tx1"/>
              </a:solidFill>
            </a:endParaRP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Gestión pedagógica.</a:t>
            </a:r>
            <a:endParaRPr lang="es-MX" dirty="0"/>
          </a:p>
        </p:txBody>
      </p:sp>
      <p:sp>
        <p:nvSpPr>
          <p:cNvPr id="3" name="2 Marcador de contenido"/>
          <p:cNvSpPr>
            <a:spLocks noGrp="1"/>
          </p:cNvSpPr>
          <p:nvPr>
            <p:ph idx="1"/>
          </p:nvPr>
        </p:nvSpPr>
        <p:spPr/>
        <p:txBody>
          <a:bodyPr>
            <a:normAutofit fontScale="92500"/>
          </a:bodyPr>
          <a:lstStyle/>
          <a:p>
            <a:pPr lvl="0" algn="just"/>
            <a:r>
              <a:rPr lang="es-MX" dirty="0" smtClean="0">
                <a:solidFill>
                  <a:schemeClr val="tx1"/>
                </a:solidFill>
              </a:rPr>
              <a:t>Las relaciones escuela-sociedad están fuertemente impregnadas de las características de las organización de la política educativa que propone el Estado, lamentablemente  estas políticas priorizan otros aspectos, menospreciando las demandas de los grupos mayoritarios.</a:t>
            </a:r>
          </a:p>
          <a:p>
            <a:pPr lvl="0" algn="just"/>
            <a:r>
              <a:rPr lang="es-MX" dirty="0" smtClean="0">
                <a:solidFill>
                  <a:schemeClr val="tx1"/>
                </a:solidFill>
              </a:rPr>
              <a:t>Resulta necesario que la planeación de las políticas públicas considere como fundamento la gestión escolar.</a:t>
            </a:r>
          </a:p>
          <a:p>
            <a:endParaRPr lang="es-MX"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297</TotalTime>
  <Words>740</Words>
  <Application>Microsoft Office PowerPoint</Application>
  <PresentationFormat>Presentación en pantalla (4:3)</PresentationFormat>
  <Paragraphs>78</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Viajes</vt:lpstr>
      <vt:lpstr>AUTOR:  Claudia romero</vt:lpstr>
      <vt:lpstr>GESTIÓN</vt:lpstr>
      <vt:lpstr>GESTIÓNAR</vt:lpstr>
      <vt:lpstr>GESTIONAR</vt:lpstr>
      <vt:lpstr>Gestionar _ transformar</vt:lpstr>
      <vt:lpstr>ACTIVIDAD: CONTESTA ALGUNAS PREGUNTAS:</vt:lpstr>
      <vt:lpstr>JUSTA ESPELETA Y ALFREDO furlan</vt:lpstr>
      <vt:lpstr>Gestión  pedagógica</vt:lpstr>
      <vt:lpstr>Gestión pedagógica.</vt:lpstr>
      <vt:lpstr>Gestión pedagógica</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Cristy Reyes</dc:creator>
  <cp:lastModifiedBy>Eduardo Estupiñan</cp:lastModifiedBy>
  <cp:revision>22</cp:revision>
  <dcterms:created xsi:type="dcterms:W3CDTF">2013-04-05T21:07:35Z</dcterms:created>
  <dcterms:modified xsi:type="dcterms:W3CDTF">2013-05-09T21:44:24Z</dcterms:modified>
</cp:coreProperties>
</file>