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7"/>
  </p:notesMasterIdLst>
  <p:sldIdLst>
    <p:sldId id="270" r:id="rId3"/>
    <p:sldId id="256" r:id="rId4"/>
    <p:sldId id="285" r:id="rId5"/>
    <p:sldId id="279" r:id="rId6"/>
    <p:sldId id="257" r:id="rId7"/>
    <p:sldId id="269" r:id="rId8"/>
    <p:sldId id="280" r:id="rId9"/>
    <p:sldId id="258" r:id="rId10"/>
    <p:sldId id="259" r:id="rId11"/>
    <p:sldId id="260" r:id="rId12"/>
    <p:sldId id="262" r:id="rId13"/>
    <p:sldId id="286" r:id="rId14"/>
    <p:sldId id="287" r:id="rId15"/>
    <p:sldId id="288" r:id="rId16"/>
    <p:sldId id="271" r:id="rId17"/>
    <p:sldId id="265" r:id="rId18"/>
    <p:sldId id="266" r:id="rId19"/>
    <p:sldId id="267" r:id="rId20"/>
    <p:sldId id="268" r:id="rId21"/>
    <p:sldId id="284" r:id="rId22"/>
    <p:sldId id="272" r:id="rId23"/>
    <p:sldId id="281" r:id="rId24"/>
    <p:sldId id="282" r:id="rId25"/>
    <p:sldId id="273" r:id="rId26"/>
    <p:sldId id="283" r:id="rId27"/>
    <p:sldId id="274" r:id="rId28"/>
    <p:sldId id="275" r:id="rId29"/>
    <p:sldId id="276" r:id="rId30"/>
    <p:sldId id="277" r:id="rId31"/>
    <p:sldId id="289" r:id="rId32"/>
    <p:sldId id="290" r:id="rId33"/>
    <p:sldId id="291" r:id="rId34"/>
    <p:sldId id="278" r:id="rId35"/>
    <p:sldId id="292" r:id="rId3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07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CA5F6-A6A7-4614-BF62-F0ADDB69675B}" type="datetimeFigureOut">
              <a:rPr lang="es-MX" smtClean="0"/>
              <a:pPr/>
              <a:t>15/11/2010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3294D-941D-4386-BA11-B2E96319852F}"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F55DBDA-4683-4158-86D7-89A16515A1E7}" type="slidenum">
              <a:rPr lang="es-MX" smtClean="0"/>
              <a:pPr/>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F55DBDA-4683-4158-86D7-89A16515A1E7}" type="slidenum">
              <a:rPr lang="es-MX" smtClean="0"/>
              <a:pPr/>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23</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F55DBDA-4683-4158-86D7-89A16515A1E7}" type="slidenum">
              <a:rPr lang="es-MX" smtClean="0"/>
              <a:pPr/>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25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F55DBDA-4683-4158-86D7-89A16515A1E7}" type="slidenum">
              <a:rPr lang="es-MX" smtClean="0"/>
              <a:pPr/>
              <a:t>26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F55DBDA-4683-4158-86D7-89A16515A1E7}" type="slidenum">
              <a:rPr lang="es-MX" smtClean="0"/>
              <a:pPr/>
              <a:t>27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F55DBDA-4683-4158-86D7-89A16515A1E7}" type="slidenum">
              <a:rPr lang="es-MX" smtClean="0"/>
              <a:pPr/>
              <a:t>28</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F55DBDA-4683-4158-86D7-89A16515A1E7}" type="slidenum">
              <a:rPr lang="es-MX" smtClean="0"/>
              <a:pPr/>
              <a:t>29</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3</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30</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31</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32</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F55DBDA-4683-4158-86D7-89A16515A1E7}" type="slidenum">
              <a:rPr lang="es-MX" smtClean="0"/>
              <a:pPr/>
              <a:t>33</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34</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4A3294D-941D-4386-BA11-B2E96319852F}"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17" name="Footer Placeholder 16"/>
          <p:cNvSpPr>
            <a:spLocks noGrp="1"/>
          </p:cNvSpPr>
          <p:nvPr>
            <p:ph type="ftr" sz="quarter" idx="11"/>
          </p:nvPr>
        </p:nvSpPr>
        <p:spPr/>
        <p:txBody>
          <a:bodyPr/>
          <a:lstStyle/>
          <a:p>
            <a:endParaRPr lang="es-MX"/>
          </a:p>
        </p:txBody>
      </p:sp>
      <p:sp>
        <p:nvSpPr>
          <p:cNvPr id="29" name="Slide Number Placeholder 28"/>
          <p:cNvSpPr>
            <a:spLocks noGrp="1"/>
          </p:cNvSpPr>
          <p:nvPr>
            <p:ph type="sldNum" sz="quarter" idx="12"/>
          </p:nvPr>
        </p:nvSpPr>
        <p:spPr/>
        <p:txBody>
          <a:bodyPr/>
          <a:lstStyle/>
          <a:p>
            <a:fld id="{C4B357FB-0BB7-477A-8EBB-69D847C9F3C1}" type="slidenum">
              <a:rPr lang="es-MX" smtClean="0"/>
              <a:pPr/>
              <a:t>‹Nº›</a:t>
            </a:fld>
            <a:endParaRPr lang="es-MX"/>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4B357FB-0BB7-477A-8EBB-69D847C9F3C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4B357FB-0BB7-477A-8EBB-69D847C9F3C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4B357FB-0BB7-477A-8EBB-69D847C9F3C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7924800" y="6416675"/>
            <a:ext cx="762000" cy="365125"/>
          </a:xfrm>
        </p:spPr>
        <p:txBody>
          <a:bodyPr/>
          <a:lstStyle/>
          <a:p>
            <a:fld id="{C4B357FB-0BB7-477A-8EBB-69D847C9F3C1}"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4B357FB-0BB7-477A-8EBB-69D847C9F3C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4B357FB-0BB7-477A-8EBB-69D847C9F3C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4B357FB-0BB7-477A-8EBB-69D847C9F3C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4B357FB-0BB7-477A-8EBB-69D847C9F3C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4B357FB-0BB7-477A-8EBB-69D847C9F3C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AA84CC-A187-41E0-AA60-7B52C531159F}" type="datetimeFigureOut">
              <a:rPr lang="es-MX" smtClean="0"/>
              <a:pPr/>
              <a:t>15/11/2010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4B357FB-0BB7-477A-8EBB-69D847C9F3C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7AA84CC-A187-41E0-AA60-7B52C531159F}" type="datetimeFigureOut">
              <a:rPr lang="es-MX" smtClean="0"/>
              <a:pPr/>
              <a:t>15/11/2010</a:t>
            </a:fld>
            <a:endParaRPr lang="es-MX"/>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MX"/>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B357FB-0BB7-477A-8EBB-69D847C9F3C1}"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imgres?imgurl=http://2.bp.blogspot.com/_DWO2fH7gi-I/S-F0Lmgsr4I/AAAAAAAAAAM/D0JpRFrCQTc/s320/heridas.jpg&amp;imgrefurl=http://curacionesyheridas.blogspot.com/2010/04/heridas_20.html&amp;usg=__CcpwXfudIXZ2sVtxYj3TEfqxezY=&amp;h=225&amp;w=300&amp;sz=6&amp;hl=es&amp;start=2&amp;zoom=1&amp;itbs=1&amp;tbnid=qEbqF0ZXJSEgJM:&amp;tbnh=87&amp;tbnw=116&amp;prev=/images?q=heridas&amp;hl=es&amp;sa=N&amp;gbv=2&amp;ndsp=20&amp;tbs=isch: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5357826"/>
            <a:ext cx="8229600" cy="1143000"/>
          </a:xfrm>
        </p:spPr>
        <p:txBody>
          <a:bodyPr>
            <a:normAutofit fontScale="90000"/>
          </a:bodyPr>
          <a:lstStyle/>
          <a:p>
            <a:pPr marL="457200" indent="-457200"/>
            <a:r>
              <a:rPr lang="es-MX" sz="4400" dirty="0" smtClean="0"/>
              <a:t> </a:t>
            </a:r>
            <a:r>
              <a:rPr lang="es-MX" sz="2700" dirty="0" smtClean="0"/>
              <a:t>CHECAR PULSO</a:t>
            </a:r>
            <a:br>
              <a:rPr lang="es-MX" sz="2700" dirty="0" smtClean="0"/>
            </a:br>
            <a:r>
              <a:rPr lang="es-MX" sz="2700" dirty="0" smtClean="0"/>
              <a:t>PRESIONAR DEDO</a:t>
            </a:r>
            <a:br>
              <a:rPr lang="es-MX" sz="2700" dirty="0" smtClean="0"/>
            </a:br>
            <a:r>
              <a:rPr lang="es-MX" sz="2700" dirty="0" smtClean="0"/>
              <a:t>DESABROCHAR ROPA</a:t>
            </a:r>
            <a:br>
              <a:rPr lang="es-MX" sz="2700" dirty="0" smtClean="0"/>
            </a:br>
            <a:endParaRPr lang="es-MX" sz="2700" dirty="0"/>
          </a:p>
        </p:txBody>
      </p:sp>
      <p:pic>
        <p:nvPicPr>
          <p:cNvPr id="4" name="6 Marcador de contenido" descr="primer auxilio.jpg"/>
          <p:cNvPicPr>
            <a:picLocks noGrp="1" noChangeAspect="1"/>
          </p:cNvPicPr>
          <p:nvPr>
            <p:ph idx="1"/>
          </p:nvPr>
        </p:nvPicPr>
        <p:blipFill>
          <a:blip r:embed="rId3"/>
          <a:stretch>
            <a:fillRect/>
          </a:stretch>
        </p:blipFill>
        <p:spPr>
          <a:xfrm>
            <a:off x="1428728" y="428604"/>
            <a:ext cx="6357982" cy="4659284"/>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MX" dirty="0" smtClean="0"/>
              <a:t>¿Qué hacer</a:t>
            </a:r>
            <a:r>
              <a:rPr lang="es-MX" dirty="0" smtClean="0"/>
              <a:t>?: </a:t>
            </a:r>
            <a:endParaRPr lang="es-MX" dirty="0"/>
          </a:p>
        </p:txBody>
      </p:sp>
      <p:sp>
        <p:nvSpPr>
          <p:cNvPr id="3" name="Content Placeholder 2"/>
          <p:cNvSpPr>
            <a:spLocks noGrp="1"/>
          </p:cNvSpPr>
          <p:nvPr>
            <p:ph idx="1"/>
          </p:nvPr>
        </p:nvSpPr>
        <p:spPr/>
        <p:txBody>
          <a:bodyPr/>
          <a:lstStyle/>
          <a:p>
            <a:r>
              <a:rPr lang="es-MX" dirty="0" smtClean="0"/>
              <a:t>Si el golpe es leve…</a:t>
            </a:r>
          </a:p>
          <a:p>
            <a:r>
              <a:rPr lang="es-MX" dirty="0" smtClean="0"/>
              <a:t>* Curar los raspones y vigilar al niño durante las siguientes 24 </a:t>
            </a:r>
            <a:r>
              <a:rPr lang="es-MX" dirty="0" err="1" smtClean="0"/>
              <a:t>hrs</a:t>
            </a:r>
            <a:r>
              <a:rPr lang="es-MX" dirty="0" smtClean="0"/>
              <a:t>., incluso si sigue jugando.</a:t>
            </a:r>
          </a:p>
          <a:p>
            <a:endParaRPr lang="es-MX" dirty="0"/>
          </a:p>
          <a:p>
            <a:r>
              <a:rPr lang="es-MX" dirty="0" smtClean="0"/>
              <a:t>Si el golpe es grave…</a:t>
            </a:r>
          </a:p>
          <a:p>
            <a:r>
              <a:rPr lang="es-MX" dirty="0" smtClean="0"/>
              <a:t>* Activa el servicio de urgencias, valora el ABC (air, </a:t>
            </a:r>
            <a:r>
              <a:rPr lang="es-MX" dirty="0" err="1" smtClean="0"/>
              <a:t>breath</a:t>
            </a:r>
            <a:r>
              <a:rPr lang="es-MX" dirty="0" smtClean="0"/>
              <a:t> and </a:t>
            </a:r>
            <a:r>
              <a:rPr lang="es-MX" dirty="0" err="1" smtClean="0"/>
              <a:t>circulation</a:t>
            </a:r>
            <a:r>
              <a:rPr lang="es-MX" dirty="0" smtClean="0"/>
              <a:t>), evitar mover al lesionado y si no tiene lesión en cervicales acostarlo boca arriba en superficie firme, si tiene lesiones en la parte baja de la cara o se</a:t>
            </a:r>
            <a:endParaRPr lang="es-MX" dirty="0"/>
          </a:p>
        </p:txBody>
      </p:sp>
      <p:pic>
        <p:nvPicPr>
          <p:cNvPr id="1026" name="Picture 2" descr="C:\Users\Mayra\Pictures\herida en chompa.bmp"/>
          <p:cNvPicPr>
            <a:picLocks noChangeAspect="1" noChangeArrowheads="1"/>
          </p:cNvPicPr>
          <p:nvPr/>
        </p:nvPicPr>
        <p:blipFill>
          <a:blip r:embed="rId3"/>
          <a:srcRect/>
          <a:stretch>
            <a:fillRect/>
          </a:stretch>
        </p:blipFill>
        <p:spPr bwMode="auto">
          <a:xfrm>
            <a:off x="5715458" y="234790"/>
            <a:ext cx="2142690" cy="1937736"/>
          </a:xfrm>
          <a:prstGeom prst="rect">
            <a:avLst/>
          </a:prstGeom>
          <a:noFill/>
        </p:spPr>
      </p:pic>
    </p:spTree>
    <p:extLst>
      <p:ext uri="{BB962C8B-B14F-4D97-AF65-F5344CB8AC3E}">
        <p14:creationId xmlns:p14="http://schemas.microsoft.com/office/powerpoint/2007/7/12/main" xmlns="" val="809556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85750"/>
            <a:ext cx="8229600" cy="6215063"/>
          </a:xfrm>
        </p:spPr>
        <p:txBody>
          <a:bodyPr>
            <a:normAutofit/>
          </a:bodyPr>
          <a:lstStyle/>
          <a:p>
            <a:r>
              <a:rPr lang="es-MX" dirty="0" smtClean="0"/>
              <a:t>Encuentra inconsciente, recuéstala de lado (evitar que bronco aspire), cúbrela ligeramente, si sangra, colocarle una gasa estéril con un vendaje, evita que beba cualquier líquido y revisar constantemente el ABC.</a:t>
            </a:r>
          </a:p>
          <a:p>
            <a:endParaRPr lang="es-MX" sz="1400" dirty="0"/>
          </a:p>
          <a:p>
            <a:r>
              <a:rPr lang="es-MX" dirty="0" smtClean="0"/>
              <a:t>Que NO hacer:  no debes aplicar presión directa sobre la hemorragia, si trae casco, no deberás retirarlo, no lavar la herida si es profunda, no retirar ningún objeto que sobresalga, no mover a la víctima solo que sea necesario, no suministres aspirinas, no debe consumir alcohol durante las primeras 48 </a:t>
            </a:r>
            <a:r>
              <a:rPr lang="es-MX" dirty="0" err="1" smtClean="0"/>
              <a:t>hrs</a:t>
            </a:r>
            <a:r>
              <a:rPr lang="es-MX" dirty="0" smtClean="0"/>
              <a:t> después de haber sufrido la lesión.</a:t>
            </a:r>
          </a:p>
          <a:p>
            <a:endParaRPr lang="es-MX" dirty="0"/>
          </a:p>
        </p:txBody>
      </p:sp>
    </p:spTree>
    <p:extLst>
      <p:ext uri="{BB962C8B-B14F-4D97-AF65-F5344CB8AC3E}">
        <p14:creationId xmlns:p14="http://schemas.microsoft.com/office/powerpoint/2007/7/12/main" xmlns="" val="2762748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smtClean="0"/>
              <a:t>Infecciones parasitarias</a:t>
            </a:r>
            <a:endParaRPr lang="es-MX" sz="3200" dirty="0"/>
          </a:p>
        </p:txBody>
      </p:sp>
      <p:sp>
        <p:nvSpPr>
          <p:cNvPr id="3" name="2 Marcador de texto"/>
          <p:cNvSpPr>
            <a:spLocks noGrp="1"/>
          </p:cNvSpPr>
          <p:nvPr>
            <p:ph type="body" idx="2"/>
          </p:nvPr>
        </p:nvSpPr>
        <p:spPr>
          <a:xfrm>
            <a:off x="457200" y="1524000"/>
            <a:ext cx="3543296" cy="4602163"/>
          </a:xfrm>
        </p:spPr>
        <p:txBody>
          <a:bodyPr>
            <a:normAutofit/>
          </a:bodyPr>
          <a:lstStyle/>
          <a:p>
            <a:r>
              <a:rPr lang="es-MX" sz="2800" dirty="0" smtClean="0"/>
              <a:t>¿Cómo darse cuenta?</a:t>
            </a:r>
          </a:p>
          <a:p>
            <a:endParaRPr lang="es-MX" sz="2800" dirty="0" smtClean="0"/>
          </a:p>
          <a:p>
            <a:r>
              <a:rPr lang="es-MX" sz="2800" dirty="0" smtClean="0"/>
              <a:t>Se presenta comezón en el ano y en la nariz, come menos, dolor abdominal en cabeza y articulaciones.</a:t>
            </a:r>
            <a:endParaRPr lang="es-MX" sz="2800" dirty="0"/>
          </a:p>
        </p:txBody>
      </p:sp>
      <p:pic>
        <p:nvPicPr>
          <p:cNvPr id="61442" name="Picture 2" descr="C:\Users\Mayra\Pictures\Cuidado de la salud\parásitos.bmp"/>
          <p:cNvPicPr>
            <a:picLocks noGrp="1" noChangeAspect="1" noChangeArrowheads="1"/>
          </p:cNvPicPr>
          <p:nvPr>
            <p:ph sz="half" idx="1"/>
          </p:nvPr>
        </p:nvPicPr>
        <p:blipFill>
          <a:blip r:embed="rId3"/>
          <a:srcRect/>
          <a:stretch>
            <a:fillRect/>
          </a:stretch>
        </p:blipFill>
        <p:spPr bwMode="auto">
          <a:xfrm>
            <a:off x="4744438" y="1351164"/>
            <a:ext cx="3470900" cy="30779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4471990" cy="1162050"/>
          </a:xfrm>
        </p:spPr>
        <p:txBody>
          <a:bodyPr>
            <a:noAutofit/>
          </a:bodyPr>
          <a:lstStyle/>
          <a:p>
            <a:r>
              <a:rPr lang="es-MX" sz="3600" dirty="0" smtClean="0"/>
              <a:t>Vendajes y férulas:</a:t>
            </a:r>
            <a:endParaRPr lang="es-MX" sz="3600" dirty="0"/>
          </a:p>
        </p:txBody>
      </p:sp>
      <p:sp>
        <p:nvSpPr>
          <p:cNvPr id="3" name="2 Marcador de texto"/>
          <p:cNvSpPr>
            <a:spLocks noGrp="1"/>
          </p:cNvSpPr>
          <p:nvPr>
            <p:ph type="body" idx="2"/>
          </p:nvPr>
        </p:nvSpPr>
        <p:spPr>
          <a:xfrm>
            <a:off x="457200" y="1524000"/>
            <a:ext cx="3543296" cy="4833958"/>
          </a:xfrm>
        </p:spPr>
        <p:txBody>
          <a:bodyPr>
            <a:noAutofit/>
          </a:bodyPr>
          <a:lstStyle/>
          <a:p>
            <a:r>
              <a:rPr lang="es-MX" sz="2800" dirty="0" smtClean="0"/>
              <a:t>Conocer las técnicas de aplicación de vendajes y férulas, para mantener el control y liderazgo; para evitar complicaciones y mitigar el dolor en el sitio de la lesión.</a:t>
            </a:r>
            <a:endParaRPr lang="es-MX" sz="2800" dirty="0"/>
          </a:p>
        </p:txBody>
      </p:sp>
      <p:pic>
        <p:nvPicPr>
          <p:cNvPr id="62466" name="Picture 2" descr="C:\Users\Mayra\Pictures\Cuidado de la salud\vendas.bmp"/>
          <p:cNvPicPr>
            <a:picLocks noGrp="1" noChangeAspect="1" noChangeArrowheads="1"/>
          </p:cNvPicPr>
          <p:nvPr>
            <p:ph sz="half" idx="1"/>
          </p:nvPr>
        </p:nvPicPr>
        <p:blipFill>
          <a:blip r:embed="rId3"/>
          <a:srcRect/>
          <a:stretch>
            <a:fillRect/>
          </a:stretch>
        </p:blipFill>
        <p:spPr bwMode="auto">
          <a:xfrm>
            <a:off x="4098874" y="1785926"/>
            <a:ext cx="3764502" cy="307183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829048" cy="1162050"/>
          </a:xfrm>
        </p:spPr>
        <p:txBody>
          <a:bodyPr>
            <a:normAutofit/>
          </a:bodyPr>
          <a:lstStyle/>
          <a:p>
            <a:r>
              <a:rPr lang="es-MX" sz="4000" dirty="0" smtClean="0"/>
              <a:t>Hemorragias:</a:t>
            </a:r>
            <a:endParaRPr lang="es-MX" sz="4000" dirty="0"/>
          </a:p>
        </p:txBody>
      </p:sp>
      <p:sp>
        <p:nvSpPr>
          <p:cNvPr id="3" name="2 Marcador de texto"/>
          <p:cNvSpPr>
            <a:spLocks noGrp="1"/>
          </p:cNvSpPr>
          <p:nvPr>
            <p:ph type="body" idx="2"/>
          </p:nvPr>
        </p:nvSpPr>
        <p:spPr>
          <a:xfrm>
            <a:off x="457200" y="1524000"/>
            <a:ext cx="3971924" cy="4602163"/>
          </a:xfrm>
        </p:spPr>
        <p:txBody>
          <a:bodyPr>
            <a:noAutofit/>
          </a:bodyPr>
          <a:lstStyle/>
          <a:p>
            <a:r>
              <a:rPr lang="es-MX" sz="2800" dirty="0" smtClean="0"/>
              <a:t>Presiona sobre el tabique de la nariz con tus dedos índice y pulgar.</a:t>
            </a:r>
          </a:p>
          <a:p>
            <a:r>
              <a:rPr lang="es-MX" sz="2800" dirty="0" smtClean="0"/>
              <a:t>Si continua sangrando tapone con gasa humedecida en agua destilada o hervida.</a:t>
            </a:r>
          </a:p>
          <a:p>
            <a:r>
              <a:rPr lang="es-MX" sz="2800" dirty="0" smtClean="0"/>
              <a:t>No exponer al paciente en el sol y no permitir que se suene.</a:t>
            </a:r>
            <a:endParaRPr lang="es-MX" sz="2800" dirty="0"/>
          </a:p>
        </p:txBody>
      </p:sp>
      <p:pic>
        <p:nvPicPr>
          <p:cNvPr id="63490" name="Picture 2" descr="C:\Users\Mayra\Pictures\Cuidado de la salud\hemorragia.bmp"/>
          <p:cNvPicPr>
            <a:picLocks noGrp="1" noChangeAspect="1" noChangeArrowheads="1"/>
          </p:cNvPicPr>
          <p:nvPr>
            <p:ph sz="half" idx="1"/>
          </p:nvPr>
        </p:nvPicPr>
        <p:blipFill>
          <a:blip r:embed="rId3"/>
          <a:srcRect/>
          <a:stretch>
            <a:fillRect/>
          </a:stretch>
        </p:blipFill>
        <p:spPr bwMode="auto">
          <a:xfrm>
            <a:off x="4929190" y="1857364"/>
            <a:ext cx="3274242" cy="28575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471858" cy="1162050"/>
          </a:xfrm>
        </p:spPr>
        <p:txBody>
          <a:bodyPr>
            <a:normAutofit/>
          </a:bodyPr>
          <a:lstStyle/>
          <a:p>
            <a:r>
              <a:rPr lang="es-MX" sz="4800" dirty="0" smtClean="0"/>
              <a:t>FRACTURA</a:t>
            </a:r>
            <a:endParaRPr lang="es-MX" sz="4800" dirty="0"/>
          </a:p>
        </p:txBody>
      </p:sp>
      <p:pic>
        <p:nvPicPr>
          <p:cNvPr id="5" name="4 Marcador de contenido" descr="fractura expuesta.jpg"/>
          <p:cNvPicPr>
            <a:picLocks noGrp="1" noChangeAspect="1"/>
          </p:cNvPicPr>
          <p:nvPr>
            <p:ph idx="1"/>
          </p:nvPr>
        </p:nvPicPr>
        <p:blipFill>
          <a:blip r:embed="rId3"/>
          <a:stretch>
            <a:fillRect/>
          </a:stretch>
        </p:blipFill>
        <p:spPr>
          <a:xfrm>
            <a:off x="4223940" y="1571612"/>
            <a:ext cx="4705777" cy="3143272"/>
          </a:xfrm>
        </p:spPr>
      </p:pic>
      <p:sp>
        <p:nvSpPr>
          <p:cNvPr id="4" name="3 Marcador de texto"/>
          <p:cNvSpPr>
            <a:spLocks noGrp="1"/>
          </p:cNvSpPr>
          <p:nvPr>
            <p:ph type="body" sz="half" idx="2"/>
          </p:nvPr>
        </p:nvSpPr>
        <p:spPr>
          <a:xfrm>
            <a:off x="457200" y="1435100"/>
            <a:ext cx="3543296" cy="5065734"/>
          </a:xfrm>
        </p:spPr>
        <p:txBody>
          <a:bodyPr>
            <a:normAutofit/>
          </a:bodyPr>
          <a:lstStyle/>
          <a:p>
            <a:r>
              <a:rPr lang="es-MX" sz="2200" dirty="0" smtClean="0"/>
              <a:t>Es la pérdida de la continuidad del tejido óseo.</a:t>
            </a:r>
          </a:p>
          <a:p>
            <a:pPr>
              <a:buFont typeface="Wingdings" pitchFamily="2" charset="2"/>
              <a:buChar char="Ø"/>
            </a:pPr>
            <a:r>
              <a:rPr lang="es-MX" sz="2200" dirty="0" smtClean="0"/>
              <a:t> Cuando el hueso daña los tejidos se le llama fractura abierta, y cuando la piel se encuentra intacta, se le llama cerrada.</a:t>
            </a:r>
          </a:p>
          <a:p>
            <a:pPr>
              <a:buFont typeface="Wingdings" pitchFamily="2" charset="2"/>
              <a:buChar char="Ø"/>
            </a:pPr>
            <a:r>
              <a:rPr lang="es-MX" sz="2200" dirty="0" smtClean="0"/>
              <a:t> En cualquier fractura se produce hemorragia ósea.</a:t>
            </a:r>
          </a:p>
          <a:p>
            <a:r>
              <a:rPr lang="es-MX" sz="2200" dirty="0" smtClean="0"/>
              <a:t>EXPUESTA</a:t>
            </a:r>
          </a:p>
          <a:p>
            <a:r>
              <a:rPr lang="es-MX" sz="2200" dirty="0" smtClean="0"/>
              <a:t>VISCERAS AFUERA, PRESIONAR Y VENDAJE</a:t>
            </a:r>
          </a:p>
          <a:p>
            <a:endParaRPr lang="es-MX"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Síntomas:</a:t>
            </a:r>
            <a:endParaRPr lang="es-MX" dirty="0"/>
          </a:p>
        </p:txBody>
      </p:sp>
      <p:sp>
        <p:nvSpPr>
          <p:cNvPr id="3" name="Content Placeholder 2"/>
          <p:cNvSpPr>
            <a:spLocks noGrp="1"/>
          </p:cNvSpPr>
          <p:nvPr>
            <p:ph idx="1"/>
          </p:nvPr>
        </p:nvSpPr>
        <p:spPr>
          <a:xfrm>
            <a:off x="500034" y="1428736"/>
            <a:ext cx="8229600" cy="4709160"/>
          </a:xfrm>
        </p:spPr>
        <p:txBody>
          <a:bodyPr>
            <a:noAutofit/>
          </a:bodyPr>
          <a:lstStyle/>
          <a:p>
            <a:pPr>
              <a:buFont typeface="Wingdings" pitchFamily="2" charset="2"/>
              <a:buChar char="Ø"/>
            </a:pPr>
            <a:r>
              <a:rPr lang="es-MX" sz="3000" dirty="0" smtClean="0"/>
              <a:t> Enrojecimiento de la zona.</a:t>
            </a:r>
          </a:p>
          <a:p>
            <a:pPr>
              <a:buFont typeface="Wingdings" pitchFamily="2" charset="2"/>
              <a:buChar char="Ø"/>
            </a:pPr>
            <a:r>
              <a:rPr lang="es-MX" sz="3000" dirty="0" smtClean="0"/>
              <a:t> </a:t>
            </a:r>
            <a:r>
              <a:rPr lang="es-MX" sz="3000" dirty="0"/>
              <a:t>D</a:t>
            </a:r>
            <a:r>
              <a:rPr lang="es-MX" sz="3000" dirty="0" smtClean="0"/>
              <a:t>eformación, ondulaciones o protuberancias.</a:t>
            </a:r>
          </a:p>
          <a:p>
            <a:pPr>
              <a:buFont typeface="Wingdings" pitchFamily="2" charset="2"/>
              <a:buChar char="Ø"/>
            </a:pPr>
            <a:r>
              <a:rPr lang="es-MX" sz="3000" dirty="0"/>
              <a:t> </a:t>
            </a:r>
            <a:r>
              <a:rPr lang="es-MX" sz="3000" dirty="0" smtClean="0"/>
              <a:t>Dolor intenso y localizado.</a:t>
            </a:r>
          </a:p>
          <a:p>
            <a:pPr>
              <a:buFont typeface="Wingdings" pitchFamily="2" charset="2"/>
              <a:buChar char="Ø"/>
            </a:pPr>
            <a:r>
              <a:rPr lang="es-MX" sz="3000" dirty="0"/>
              <a:t> </a:t>
            </a:r>
            <a:r>
              <a:rPr lang="es-MX" sz="3000" dirty="0" smtClean="0"/>
              <a:t>Crepitación ósea, (ruidos por el roce).</a:t>
            </a:r>
          </a:p>
          <a:p>
            <a:pPr>
              <a:buFont typeface="Wingdings" pitchFamily="2" charset="2"/>
              <a:buChar char="Ø"/>
            </a:pPr>
            <a:r>
              <a:rPr lang="es-MX" sz="3000" dirty="0"/>
              <a:t> </a:t>
            </a:r>
            <a:r>
              <a:rPr lang="es-MX" sz="3000" dirty="0" smtClean="0"/>
              <a:t>Hemorragia.</a:t>
            </a:r>
          </a:p>
          <a:p>
            <a:pPr>
              <a:buFont typeface="Wingdings" pitchFamily="2" charset="2"/>
              <a:buChar char="Ø"/>
            </a:pPr>
            <a:r>
              <a:rPr lang="es-MX" sz="3000" dirty="0"/>
              <a:t> </a:t>
            </a:r>
            <a:r>
              <a:rPr lang="es-MX" sz="3000" dirty="0" smtClean="0"/>
              <a:t>Inflamación.</a:t>
            </a:r>
          </a:p>
          <a:p>
            <a:pPr>
              <a:buFont typeface="Wingdings" pitchFamily="2" charset="2"/>
              <a:buChar char="Ø"/>
            </a:pPr>
            <a:r>
              <a:rPr lang="es-MX" sz="3000" dirty="0"/>
              <a:t> </a:t>
            </a:r>
            <a:r>
              <a:rPr lang="es-MX" sz="3000" dirty="0" smtClean="0"/>
              <a:t>Pérdida de la función del miembro afectado (a veces).</a:t>
            </a:r>
            <a:endParaRPr lang="es-MX" sz="3000" dirty="0"/>
          </a:p>
        </p:txBody>
      </p:sp>
    </p:spTree>
    <p:extLst>
      <p:ext uri="{BB962C8B-B14F-4D97-AF65-F5344CB8AC3E}">
        <p14:creationId xmlns:p14="http://schemas.microsoft.com/office/powerpoint/2007/7/12/main" xmlns="" val="2701070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¿Qué hacer?:</a:t>
            </a:r>
            <a:endParaRPr lang="es-MX" dirty="0"/>
          </a:p>
        </p:txBody>
      </p:sp>
      <p:sp>
        <p:nvSpPr>
          <p:cNvPr id="3" name="Content Placeholder 2"/>
          <p:cNvSpPr>
            <a:spLocks noGrp="1"/>
          </p:cNvSpPr>
          <p:nvPr>
            <p:ph idx="1"/>
          </p:nvPr>
        </p:nvSpPr>
        <p:spPr>
          <a:xfrm>
            <a:off x="457200" y="1214422"/>
            <a:ext cx="8229600" cy="5429288"/>
          </a:xfrm>
        </p:spPr>
        <p:txBody>
          <a:bodyPr>
            <a:normAutofit/>
          </a:bodyPr>
          <a:lstStyle/>
          <a:p>
            <a:r>
              <a:rPr lang="es-MX" dirty="0" smtClean="0"/>
              <a:t> Mantén a la víctima inmóvil, bríndale seguridad.</a:t>
            </a:r>
          </a:p>
          <a:p>
            <a:r>
              <a:rPr lang="es-MX" dirty="0"/>
              <a:t> </a:t>
            </a:r>
            <a:r>
              <a:rPr lang="es-MX" dirty="0" smtClean="0"/>
              <a:t>Minimiza el movimiento de la parte afectada.</a:t>
            </a:r>
          </a:p>
          <a:p>
            <a:r>
              <a:rPr lang="es-MX" dirty="0"/>
              <a:t> </a:t>
            </a:r>
            <a:r>
              <a:rPr lang="es-MX" dirty="0" smtClean="0"/>
              <a:t>Valora el ABC.</a:t>
            </a:r>
          </a:p>
          <a:p>
            <a:r>
              <a:rPr lang="es-MX" dirty="0"/>
              <a:t> </a:t>
            </a:r>
            <a:r>
              <a:rPr lang="es-MX" dirty="0" smtClean="0"/>
              <a:t>Activa el servicio de urgencias si la lesión pone en riesgo la vida.</a:t>
            </a:r>
          </a:p>
          <a:p>
            <a:r>
              <a:rPr lang="es-MX" dirty="0"/>
              <a:t> </a:t>
            </a:r>
            <a:r>
              <a:rPr lang="es-MX" dirty="0" smtClean="0"/>
              <a:t>Si la herida está sangrando deberás controlar la hemorragia primero.</a:t>
            </a:r>
          </a:p>
          <a:p>
            <a:r>
              <a:rPr lang="es-MX" dirty="0"/>
              <a:t> </a:t>
            </a:r>
            <a:r>
              <a:rPr lang="es-MX" dirty="0" smtClean="0"/>
              <a:t>Si la piel presenta heridas, debes enjuagar la herida y cubrirla con un apósito estéril antes de inmovilizar.</a:t>
            </a:r>
            <a:endParaRPr lang="es-MX" dirty="0"/>
          </a:p>
        </p:txBody>
      </p:sp>
    </p:spTree>
    <p:extLst>
      <p:ext uri="{BB962C8B-B14F-4D97-AF65-F5344CB8AC3E}">
        <p14:creationId xmlns:p14="http://schemas.microsoft.com/office/powerpoint/2007/7/12/main" xmlns="" val="362400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¿Qué NO hacer?:</a:t>
            </a:r>
            <a:endParaRPr lang="es-MX" dirty="0"/>
          </a:p>
        </p:txBody>
      </p:sp>
      <p:sp>
        <p:nvSpPr>
          <p:cNvPr id="3" name="Content Placeholder 2"/>
          <p:cNvSpPr>
            <a:spLocks noGrp="1"/>
          </p:cNvSpPr>
          <p:nvPr>
            <p:ph idx="1"/>
          </p:nvPr>
        </p:nvSpPr>
        <p:spPr/>
        <p:txBody>
          <a:bodyPr>
            <a:normAutofit lnSpcReduction="10000"/>
          </a:bodyPr>
          <a:lstStyle/>
          <a:p>
            <a:r>
              <a:rPr lang="es-MX" dirty="0" smtClean="0"/>
              <a:t> No intentar enderezar el hueso a menos que la circulación parezca afectada.</a:t>
            </a:r>
          </a:p>
          <a:p>
            <a:r>
              <a:rPr lang="es-MX" dirty="0"/>
              <a:t> </a:t>
            </a:r>
            <a:r>
              <a:rPr lang="es-MX" dirty="0" smtClean="0"/>
              <a:t>No permitas que la víctima ingiera ningún líquido o alimento.</a:t>
            </a:r>
          </a:p>
          <a:p>
            <a:r>
              <a:rPr lang="es-MX" dirty="0" smtClean="0"/>
              <a:t>No muevas a la víctima a menos que el área lesionada esté inmovilizada.</a:t>
            </a:r>
          </a:p>
          <a:p>
            <a:r>
              <a:rPr lang="es-MX" dirty="0"/>
              <a:t> </a:t>
            </a:r>
            <a:r>
              <a:rPr lang="es-MX" dirty="0" smtClean="0"/>
              <a:t>No muevas a la víctima si tiene lesión en la cadera, pelvis o fémur, a menos que sea absolutamente necesario.</a:t>
            </a:r>
          </a:p>
          <a:p>
            <a:r>
              <a:rPr lang="es-MX" dirty="0"/>
              <a:t> </a:t>
            </a:r>
            <a:r>
              <a:rPr lang="es-MX" dirty="0" smtClean="0"/>
              <a:t>Nunca dejes una fractura, o sospecha de fractura, sin atención médica.</a:t>
            </a:r>
            <a:endParaRPr lang="es-MX" dirty="0"/>
          </a:p>
        </p:txBody>
      </p:sp>
    </p:spTree>
    <p:extLst>
      <p:ext uri="{BB962C8B-B14F-4D97-AF65-F5344CB8AC3E}">
        <p14:creationId xmlns:p14="http://schemas.microsoft.com/office/powerpoint/2007/7/12/main" xmlns="" val="3457343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Fractura en tallo verde:</a:t>
            </a:r>
            <a:endParaRPr lang="es-MX" dirty="0"/>
          </a:p>
        </p:txBody>
      </p:sp>
      <p:sp>
        <p:nvSpPr>
          <p:cNvPr id="3" name="Content Placeholder 2"/>
          <p:cNvSpPr>
            <a:spLocks noGrp="1"/>
          </p:cNvSpPr>
          <p:nvPr>
            <p:ph idx="1"/>
          </p:nvPr>
        </p:nvSpPr>
        <p:spPr/>
        <p:txBody>
          <a:bodyPr>
            <a:normAutofit/>
          </a:bodyPr>
          <a:lstStyle/>
          <a:p>
            <a:pPr marL="137160" indent="0" algn="ctr">
              <a:buNone/>
            </a:pPr>
            <a:r>
              <a:rPr lang="es-MX" sz="4000" dirty="0" smtClean="0"/>
              <a:t>Estas fracturas ocurren únicamente en niños y se llaman así porque cuando se rompe el hueso es como si se rompiera una rama verde, es decir, el hueso no se llega a separar por completo.</a:t>
            </a:r>
            <a:endParaRPr lang="es-MX" sz="4000" dirty="0"/>
          </a:p>
        </p:txBody>
      </p:sp>
    </p:spTree>
    <p:extLst>
      <p:ext uri="{BB962C8B-B14F-4D97-AF65-F5344CB8AC3E}">
        <p14:creationId xmlns:p14="http://schemas.microsoft.com/office/powerpoint/2007/7/12/main" xmlns="" val="223043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000108"/>
            <a:ext cx="8229600" cy="1143008"/>
          </a:xfrm>
        </p:spPr>
        <p:txBody>
          <a:bodyPr>
            <a:noAutofit/>
          </a:bodyPr>
          <a:lstStyle/>
          <a:p>
            <a:r>
              <a:rPr lang="es-MX" sz="3600" dirty="0" smtClean="0"/>
              <a:t>Recomendaciones ante una urgencia:</a:t>
            </a:r>
            <a:br>
              <a:rPr lang="es-MX" sz="3600" dirty="0" smtClean="0"/>
            </a:br>
            <a:endParaRPr lang="es-MX" sz="3600" dirty="0"/>
          </a:p>
        </p:txBody>
      </p:sp>
      <p:sp>
        <p:nvSpPr>
          <p:cNvPr id="3" name="Subtitle 2"/>
          <p:cNvSpPr>
            <a:spLocks noGrp="1"/>
          </p:cNvSpPr>
          <p:nvPr>
            <p:ph type="subTitle" idx="1"/>
          </p:nvPr>
        </p:nvSpPr>
        <p:spPr>
          <a:xfrm>
            <a:off x="642910" y="1785926"/>
            <a:ext cx="7858180" cy="4643470"/>
          </a:xfrm>
        </p:spPr>
        <p:txBody>
          <a:bodyPr/>
          <a:lstStyle/>
          <a:p>
            <a:pPr marL="457200" indent="-457200">
              <a:buFont typeface="Arial" charset="0"/>
              <a:buChar char="•"/>
            </a:pPr>
            <a:r>
              <a:rPr lang="es-MX" sz="3600" dirty="0" smtClean="0"/>
              <a:t>Mantén la calma.</a:t>
            </a:r>
          </a:p>
          <a:p>
            <a:pPr marL="457200" indent="-457200">
              <a:buFont typeface="Arial" charset="0"/>
              <a:buChar char="•"/>
            </a:pPr>
            <a:r>
              <a:rPr lang="es-MX" sz="3600" dirty="0" smtClean="0"/>
              <a:t>Planea rápidamente lo que vas a hacer.</a:t>
            </a:r>
          </a:p>
          <a:p>
            <a:pPr marL="457200" indent="-457200">
              <a:buFont typeface="Arial" charset="0"/>
              <a:buChar char="•"/>
            </a:pPr>
            <a:r>
              <a:rPr lang="es-MX" sz="3600" dirty="0" smtClean="0"/>
              <a:t>Siempre mantén los números telefónicos a la mano.</a:t>
            </a:r>
          </a:p>
          <a:p>
            <a:pPr marL="457200" indent="-457200">
              <a:buFont typeface="Arial" charset="0"/>
              <a:buChar char="•"/>
            </a:pPr>
            <a:r>
              <a:rPr lang="es-MX" sz="3600" dirty="0" smtClean="0"/>
              <a:t>Se un apoyo para la víctima.</a:t>
            </a:r>
          </a:p>
          <a:p>
            <a:pPr marL="457200" indent="-457200">
              <a:buFont typeface="Arial" charset="0"/>
              <a:buChar char="•"/>
            </a:pPr>
            <a:r>
              <a:rPr lang="es-MX" sz="3600" dirty="0" smtClean="0"/>
              <a:t>Consulta a tu médico.</a:t>
            </a:r>
          </a:p>
          <a:p>
            <a:pPr marL="457200" indent="-457200">
              <a:buFont typeface="Arial" charset="0"/>
              <a:buChar char="•"/>
            </a:pPr>
            <a:endParaRPr lang="es-MX" dirty="0"/>
          </a:p>
        </p:txBody>
      </p:sp>
    </p:spTree>
    <p:extLst>
      <p:ext uri="{BB962C8B-B14F-4D97-AF65-F5344CB8AC3E}">
        <p14:creationId xmlns:p14="http://schemas.microsoft.com/office/powerpoint/2007/7/12/main" xmlns="" val="3287210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smtClean="0"/>
              <a:t>ESGUINCE:</a:t>
            </a:r>
            <a:endParaRPr lang="es-MX" sz="3600" dirty="0"/>
          </a:p>
        </p:txBody>
      </p:sp>
      <p:sp>
        <p:nvSpPr>
          <p:cNvPr id="3" name="2 Marcador de texto"/>
          <p:cNvSpPr>
            <a:spLocks noGrp="1"/>
          </p:cNvSpPr>
          <p:nvPr>
            <p:ph type="body" idx="2"/>
          </p:nvPr>
        </p:nvSpPr>
        <p:spPr>
          <a:xfrm>
            <a:off x="457200" y="1524000"/>
            <a:ext cx="3614734" cy="4602163"/>
          </a:xfrm>
        </p:spPr>
        <p:txBody>
          <a:bodyPr>
            <a:noAutofit/>
          </a:bodyPr>
          <a:lstStyle/>
          <a:p>
            <a:r>
              <a:rPr lang="es-MX" sz="2800" dirty="0" smtClean="0"/>
              <a:t>Lesión de ligamentos que sostienen las articulaciones.</a:t>
            </a:r>
          </a:p>
          <a:p>
            <a:endParaRPr lang="es-MX" sz="2800" dirty="0" smtClean="0"/>
          </a:p>
          <a:p>
            <a:r>
              <a:rPr lang="es-MX" sz="2800" dirty="0" smtClean="0"/>
              <a:t>¿Qué hacer?</a:t>
            </a:r>
          </a:p>
          <a:p>
            <a:r>
              <a:rPr lang="es-MX" sz="2800" dirty="0" smtClean="0"/>
              <a:t>Medicar urgentemente para calmar el dolor.</a:t>
            </a:r>
            <a:endParaRPr lang="es-MX" sz="2800" dirty="0"/>
          </a:p>
        </p:txBody>
      </p:sp>
      <p:pic>
        <p:nvPicPr>
          <p:cNvPr id="59394" name="Picture 2" descr="C:\Users\Mayra\Pictures\Cuidado de la salud\esgince.bmp"/>
          <p:cNvPicPr>
            <a:picLocks noGrp="1" noChangeAspect="1" noChangeArrowheads="1"/>
          </p:cNvPicPr>
          <p:nvPr>
            <p:ph sz="half" idx="1"/>
          </p:nvPr>
        </p:nvPicPr>
        <p:blipFill>
          <a:blip r:embed="rId3"/>
          <a:srcRect/>
          <a:stretch>
            <a:fillRect/>
          </a:stretch>
        </p:blipFill>
        <p:spPr bwMode="auto">
          <a:xfrm>
            <a:off x="4857752" y="1571612"/>
            <a:ext cx="3623190" cy="328614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971924" cy="1162050"/>
          </a:xfrm>
        </p:spPr>
        <p:txBody>
          <a:bodyPr>
            <a:noAutofit/>
          </a:bodyPr>
          <a:lstStyle/>
          <a:p>
            <a:r>
              <a:rPr lang="es-MX" sz="4000" dirty="0" smtClean="0"/>
              <a:t>QUEMADURAS</a:t>
            </a:r>
            <a:endParaRPr lang="es-MX" sz="4000" dirty="0"/>
          </a:p>
        </p:txBody>
      </p:sp>
      <p:pic>
        <p:nvPicPr>
          <p:cNvPr id="5" name="4 Marcador de contenido" descr="quemaduras.jpg"/>
          <p:cNvPicPr>
            <a:picLocks noGrp="1" noChangeAspect="1"/>
          </p:cNvPicPr>
          <p:nvPr>
            <p:ph idx="1"/>
          </p:nvPr>
        </p:nvPicPr>
        <p:blipFill>
          <a:blip r:embed="rId3"/>
          <a:stretch>
            <a:fillRect/>
          </a:stretch>
        </p:blipFill>
        <p:spPr>
          <a:xfrm>
            <a:off x="4674559" y="254959"/>
            <a:ext cx="4421237" cy="6245875"/>
          </a:xfrm>
        </p:spPr>
      </p:pic>
      <p:sp>
        <p:nvSpPr>
          <p:cNvPr id="4" name="3 Marcador de texto"/>
          <p:cNvSpPr>
            <a:spLocks noGrp="1"/>
          </p:cNvSpPr>
          <p:nvPr>
            <p:ph type="body" sz="half" idx="2"/>
          </p:nvPr>
        </p:nvSpPr>
        <p:spPr>
          <a:xfrm>
            <a:off x="457200" y="1435100"/>
            <a:ext cx="3543296" cy="4691063"/>
          </a:xfrm>
        </p:spPr>
        <p:txBody>
          <a:bodyPr>
            <a:normAutofit/>
          </a:bodyPr>
          <a:lstStyle/>
          <a:p>
            <a:r>
              <a:rPr lang="es-MX" sz="3200" dirty="0" smtClean="0"/>
              <a:t>Lesión de piel y tejidos, producida por la acción del calor, por sustancias químicas, radiaciones, congelamiento o electricidad.</a:t>
            </a:r>
            <a:endParaRPr lang="es-MX"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Tratamiento de quemaduras:</a:t>
            </a:r>
            <a:br>
              <a:rPr lang="es-MX" dirty="0" smtClean="0"/>
            </a:br>
            <a:r>
              <a:rPr lang="es-MX" dirty="0" smtClean="0"/>
              <a:t>1er grado</a:t>
            </a:r>
            <a:endParaRPr lang="es-MX" dirty="0"/>
          </a:p>
        </p:txBody>
      </p:sp>
      <p:sp>
        <p:nvSpPr>
          <p:cNvPr id="3" name="2 Marcador de contenido"/>
          <p:cNvSpPr>
            <a:spLocks noGrp="1"/>
          </p:cNvSpPr>
          <p:nvPr>
            <p:ph idx="1"/>
          </p:nvPr>
        </p:nvSpPr>
        <p:spPr/>
        <p:txBody>
          <a:bodyPr>
            <a:normAutofit/>
          </a:bodyPr>
          <a:lstStyle/>
          <a:p>
            <a:r>
              <a:rPr lang="es-MX" sz="4000" dirty="0" smtClean="0"/>
              <a:t>Poner compresas de agua fría.</a:t>
            </a:r>
          </a:p>
          <a:p>
            <a:r>
              <a:rPr lang="es-MX" sz="4000" dirty="0" smtClean="0"/>
              <a:t>Cubrir la quemadura con lienzo limpio y húmedo.</a:t>
            </a:r>
          </a:p>
          <a:p>
            <a:r>
              <a:rPr lang="es-MX" sz="4000" dirty="0" smtClean="0"/>
              <a:t>Si es por causa de productos químicos, lavar directamente en el chorro del agua.</a:t>
            </a:r>
            <a:endParaRPr lang="es-MX"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¿Qué hacer?</a:t>
            </a:r>
            <a:endParaRPr lang="es-MX" dirty="0"/>
          </a:p>
        </p:txBody>
      </p:sp>
      <p:sp>
        <p:nvSpPr>
          <p:cNvPr id="3" name="2 Marcador de texto"/>
          <p:cNvSpPr>
            <a:spLocks noGrp="1"/>
          </p:cNvSpPr>
          <p:nvPr>
            <p:ph type="body" idx="1"/>
          </p:nvPr>
        </p:nvSpPr>
        <p:spPr/>
        <p:txBody>
          <a:bodyPr>
            <a:normAutofit/>
          </a:bodyPr>
          <a:lstStyle/>
          <a:p>
            <a:r>
              <a:rPr lang="es-MX" sz="3200" dirty="0" smtClean="0"/>
              <a:t>2do. Grado:</a:t>
            </a:r>
            <a:endParaRPr lang="es-MX" sz="3200" dirty="0"/>
          </a:p>
        </p:txBody>
      </p:sp>
      <p:sp>
        <p:nvSpPr>
          <p:cNvPr id="4" name="3 Marcador de texto"/>
          <p:cNvSpPr>
            <a:spLocks noGrp="1"/>
          </p:cNvSpPr>
          <p:nvPr>
            <p:ph type="body" sz="half" idx="3"/>
          </p:nvPr>
        </p:nvSpPr>
        <p:spPr/>
        <p:txBody>
          <a:bodyPr>
            <a:normAutofit/>
          </a:bodyPr>
          <a:lstStyle/>
          <a:p>
            <a:r>
              <a:rPr lang="es-MX" sz="3200" dirty="0" smtClean="0"/>
              <a:t>3er. Grado:</a:t>
            </a:r>
            <a:endParaRPr lang="es-MX" sz="3200" dirty="0"/>
          </a:p>
        </p:txBody>
      </p:sp>
      <p:sp>
        <p:nvSpPr>
          <p:cNvPr id="5" name="4 Marcador de contenido"/>
          <p:cNvSpPr>
            <a:spLocks noGrp="1"/>
          </p:cNvSpPr>
          <p:nvPr>
            <p:ph sz="quarter" idx="2"/>
          </p:nvPr>
        </p:nvSpPr>
        <p:spPr>
          <a:xfrm>
            <a:off x="214282" y="2362200"/>
            <a:ext cx="4283106" cy="3763963"/>
          </a:xfrm>
        </p:spPr>
        <p:txBody>
          <a:bodyPr>
            <a:noAutofit/>
          </a:bodyPr>
          <a:lstStyle/>
          <a:p>
            <a:r>
              <a:rPr lang="es-MX" sz="2800" dirty="0" smtClean="0"/>
              <a:t>No reventar las flictenas.</a:t>
            </a:r>
          </a:p>
          <a:p>
            <a:r>
              <a:rPr lang="es-MX" sz="2800" dirty="0" smtClean="0"/>
              <a:t>No tratar de quitar la ropa que esté adherida a la piel.</a:t>
            </a:r>
          </a:p>
          <a:p>
            <a:r>
              <a:rPr lang="es-MX" sz="2800" dirty="0" smtClean="0"/>
              <a:t>No aplicar ningún remedio casero.</a:t>
            </a:r>
          </a:p>
          <a:p>
            <a:r>
              <a:rPr lang="es-MX" sz="2800" dirty="0" smtClean="0"/>
              <a:t>Cubrir la quemadura con lienzo húmedo.</a:t>
            </a:r>
            <a:endParaRPr lang="es-MX" sz="2800" dirty="0"/>
          </a:p>
        </p:txBody>
      </p:sp>
      <p:sp>
        <p:nvSpPr>
          <p:cNvPr id="6" name="5 Marcador de contenido"/>
          <p:cNvSpPr>
            <a:spLocks noGrp="1"/>
          </p:cNvSpPr>
          <p:nvPr>
            <p:ph sz="quarter" idx="4"/>
          </p:nvPr>
        </p:nvSpPr>
        <p:spPr>
          <a:xfrm>
            <a:off x="4645025" y="2362200"/>
            <a:ext cx="4213255" cy="3763963"/>
          </a:xfrm>
        </p:spPr>
        <p:txBody>
          <a:bodyPr>
            <a:noAutofit/>
          </a:bodyPr>
          <a:lstStyle/>
          <a:p>
            <a:r>
              <a:rPr lang="es-MX" sz="2800" dirty="0" smtClean="0"/>
              <a:t>Vigilar signos vitales.</a:t>
            </a:r>
          </a:p>
          <a:p>
            <a:r>
              <a:rPr lang="es-MX" sz="2800" dirty="0" smtClean="0"/>
              <a:t>Mantener el área de la quemadura húmeda.</a:t>
            </a:r>
          </a:p>
          <a:p>
            <a:r>
              <a:rPr lang="es-MX" sz="2800" dirty="0" smtClean="0"/>
              <a:t>No aplicar ningún remedio casero.</a:t>
            </a:r>
          </a:p>
          <a:p>
            <a:r>
              <a:rPr lang="es-MX" sz="2800" dirty="0" smtClean="0"/>
              <a:t>Llamar a los servicios de urgencia.</a:t>
            </a:r>
            <a:endParaRPr lang="es-MX"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3900486" cy="1162050"/>
          </a:xfrm>
        </p:spPr>
        <p:txBody>
          <a:bodyPr>
            <a:normAutofit/>
          </a:bodyPr>
          <a:lstStyle/>
          <a:p>
            <a:r>
              <a:rPr lang="es-MX" sz="2800" dirty="0" smtClean="0"/>
              <a:t>ATRAGANTAMIENTO</a:t>
            </a:r>
            <a:endParaRPr lang="es-MX" sz="2800" dirty="0"/>
          </a:p>
        </p:txBody>
      </p:sp>
      <p:sp>
        <p:nvSpPr>
          <p:cNvPr id="4" name="3 Marcador de texto"/>
          <p:cNvSpPr>
            <a:spLocks noGrp="1"/>
          </p:cNvSpPr>
          <p:nvPr>
            <p:ph type="body" sz="half" idx="2"/>
          </p:nvPr>
        </p:nvSpPr>
        <p:spPr>
          <a:xfrm>
            <a:off x="457200" y="1524000"/>
            <a:ext cx="3186106" cy="4602163"/>
          </a:xfrm>
        </p:spPr>
        <p:txBody>
          <a:bodyPr>
            <a:normAutofit/>
          </a:bodyPr>
          <a:lstStyle/>
          <a:p>
            <a:r>
              <a:rPr lang="es-MX" sz="2400" dirty="0" smtClean="0"/>
              <a:t>MANIOBRA DE HEIMLICH, </a:t>
            </a:r>
          </a:p>
          <a:p>
            <a:r>
              <a:rPr lang="es-MX" sz="2400" dirty="0" smtClean="0"/>
              <a:t>* PUÑO CERRADO, 2 DEDOS  DEBAJO DE COMISURA. </a:t>
            </a:r>
          </a:p>
          <a:p>
            <a:r>
              <a:rPr lang="es-MX" sz="2400" dirty="0" smtClean="0"/>
              <a:t>* SOLOS CON UNA SILLA.</a:t>
            </a:r>
          </a:p>
          <a:p>
            <a:r>
              <a:rPr lang="es-MX" sz="2400" dirty="0" smtClean="0"/>
              <a:t>* BB BOCA ABAJO Y CON 1 BRAZO Y ESPALDA CON LA MANO:</a:t>
            </a:r>
            <a:endParaRPr lang="es-MX" sz="2400" dirty="0"/>
          </a:p>
        </p:txBody>
      </p:sp>
      <p:pic>
        <p:nvPicPr>
          <p:cNvPr id="2050" name="Picture 2" descr="C:\Users\Mayra\Pictures\PRIMEROS AUXILIOS.jpg"/>
          <p:cNvPicPr>
            <a:picLocks noGrp="1" noChangeAspect="1" noChangeArrowheads="1"/>
          </p:cNvPicPr>
          <p:nvPr>
            <p:ph idx="1"/>
          </p:nvPr>
        </p:nvPicPr>
        <p:blipFill>
          <a:blip r:embed="rId3"/>
          <a:srcRect/>
          <a:stretch>
            <a:fillRect/>
          </a:stretch>
        </p:blipFill>
        <p:spPr bwMode="auto">
          <a:xfrm>
            <a:off x="3821830" y="1285860"/>
            <a:ext cx="5036449" cy="435771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Para evitar el atragantamiento</a:t>
            </a:r>
            <a:endParaRPr lang="es-MX" dirty="0"/>
          </a:p>
        </p:txBody>
      </p:sp>
      <p:sp>
        <p:nvSpPr>
          <p:cNvPr id="3" name="2 Subtítulo"/>
          <p:cNvSpPr>
            <a:spLocks noGrp="1"/>
          </p:cNvSpPr>
          <p:nvPr>
            <p:ph type="subTitle" idx="1"/>
          </p:nvPr>
        </p:nvSpPr>
        <p:spPr/>
        <p:txBody>
          <a:bodyPr>
            <a:normAutofit/>
          </a:bodyPr>
          <a:lstStyle/>
          <a:p>
            <a:r>
              <a:rPr lang="es-MX" sz="4000" dirty="0" smtClean="0"/>
              <a:t>Debes evitar comer y hablar al mismo tiempo.</a:t>
            </a:r>
            <a:endParaRPr lang="es-MX"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686172" cy="1162050"/>
          </a:xfrm>
        </p:spPr>
        <p:txBody>
          <a:bodyPr>
            <a:normAutofit/>
          </a:bodyPr>
          <a:lstStyle/>
          <a:p>
            <a:r>
              <a:rPr lang="es-MX" sz="3600" dirty="0" smtClean="0"/>
              <a:t>CONVULSIONES</a:t>
            </a:r>
            <a:endParaRPr lang="es-MX" sz="3600" dirty="0"/>
          </a:p>
        </p:txBody>
      </p:sp>
      <p:pic>
        <p:nvPicPr>
          <p:cNvPr id="5" name="4 Marcador de contenido" descr="convulsión.jpg"/>
          <p:cNvPicPr>
            <a:picLocks noGrp="1" noChangeAspect="1"/>
          </p:cNvPicPr>
          <p:nvPr>
            <p:ph idx="1"/>
          </p:nvPr>
        </p:nvPicPr>
        <p:blipFill>
          <a:blip r:embed="rId3"/>
          <a:stretch>
            <a:fillRect/>
          </a:stretch>
        </p:blipFill>
        <p:spPr>
          <a:xfrm>
            <a:off x="3971086" y="1357298"/>
            <a:ext cx="4460433" cy="3571900"/>
          </a:xfrm>
        </p:spPr>
      </p:pic>
      <p:sp>
        <p:nvSpPr>
          <p:cNvPr id="4" name="3 Marcador de texto"/>
          <p:cNvSpPr>
            <a:spLocks noGrp="1"/>
          </p:cNvSpPr>
          <p:nvPr>
            <p:ph type="body" sz="half" idx="2"/>
          </p:nvPr>
        </p:nvSpPr>
        <p:spPr/>
        <p:txBody>
          <a:bodyPr>
            <a:normAutofit/>
          </a:bodyPr>
          <a:lstStyle/>
          <a:p>
            <a:r>
              <a:rPr lang="es-MX" sz="2800" dirty="0" smtClean="0"/>
              <a:t>NADA EN LA BOCA Y PONER DE LADO.</a:t>
            </a:r>
          </a:p>
          <a:p>
            <a:r>
              <a:rPr lang="es-MX" sz="2800" dirty="0" smtClean="0"/>
              <a:t>Pedir que no rodeen a la víctima, tomar tiempo y observar movimientos.</a:t>
            </a:r>
            <a:endParaRPr lang="es-MX"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6600" dirty="0" smtClean="0"/>
              <a:t>FUEGO</a:t>
            </a:r>
            <a:endParaRPr lang="es-MX" sz="6600" dirty="0"/>
          </a:p>
        </p:txBody>
      </p:sp>
      <p:sp>
        <p:nvSpPr>
          <p:cNvPr id="4" name="3 Marcador de texto"/>
          <p:cNvSpPr>
            <a:spLocks noGrp="1"/>
          </p:cNvSpPr>
          <p:nvPr>
            <p:ph type="body" sz="half" idx="2"/>
          </p:nvPr>
        </p:nvSpPr>
        <p:spPr/>
        <p:txBody>
          <a:bodyPr>
            <a:normAutofit/>
          </a:bodyPr>
          <a:lstStyle/>
          <a:p>
            <a:r>
              <a:rPr lang="es-MX" sz="2400" dirty="0" smtClean="0"/>
              <a:t>EXTINTOR EN CASA.</a:t>
            </a:r>
          </a:p>
          <a:p>
            <a:r>
              <a:rPr lang="es-MX" sz="2400" dirty="0" smtClean="0"/>
              <a:t>DETECTOR DE HUMO.</a:t>
            </a:r>
          </a:p>
          <a:p>
            <a:r>
              <a:rPr lang="es-MX" sz="2400" dirty="0" smtClean="0"/>
              <a:t>A FAVOR POR EL HUMO.</a:t>
            </a:r>
          </a:p>
          <a:p>
            <a:r>
              <a:rPr lang="es-MX" sz="2400" dirty="0" smtClean="0"/>
              <a:t>PUERTAS HACIA AFUERA.</a:t>
            </a:r>
            <a:endParaRPr lang="es-MX" sz="2400" dirty="0"/>
          </a:p>
        </p:txBody>
      </p:sp>
      <p:pic>
        <p:nvPicPr>
          <p:cNvPr id="1026" name="Picture 2" descr="C:\Users\Mayra\Pictures\PRIMEROS AUXILIOS.jpg"/>
          <p:cNvPicPr>
            <a:picLocks noGrp="1" noChangeAspect="1" noChangeArrowheads="1"/>
          </p:cNvPicPr>
          <p:nvPr>
            <p:ph idx="1"/>
          </p:nvPr>
        </p:nvPicPr>
        <p:blipFill>
          <a:blip r:embed="rId3"/>
          <a:srcRect/>
          <a:stretch>
            <a:fillRect/>
          </a:stretch>
        </p:blipFill>
        <p:spPr bwMode="auto">
          <a:xfrm>
            <a:off x="4299660" y="588647"/>
            <a:ext cx="4272867" cy="584074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757610" cy="1162050"/>
          </a:xfrm>
        </p:spPr>
        <p:txBody>
          <a:bodyPr>
            <a:noAutofit/>
          </a:bodyPr>
          <a:lstStyle/>
          <a:p>
            <a:r>
              <a:rPr lang="es-MX" sz="3600" dirty="0" smtClean="0"/>
              <a:t>SITUACIONES DIVERSAS</a:t>
            </a:r>
            <a:endParaRPr lang="es-MX" sz="3600" dirty="0"/>
          </a:p>
        </p:txBody>
      </p:sp>
      <p:pic>
        <p:nvPicPr>
          <p:cNvPr id="5" name="4 Marcador de contenido" descr="situación diversa.jpg"/>
          <p:cNvPicPr>
            <a:picLocks noGrp="1" noChangeAspect="1"/>
          </p:cNvPicPr>
          <p:nvPr>
            <p:ph idx="1"/>
          </p:nvPr>
        </p:nvPicPr>
        <p:blipFill>
          <a:blip r:embed="rId3"/>
          <a:stretch>
            <a:fillRect/>
          </a:stretch>
        </p:blipFill>
        <p:spPr>
          <a:xfrm>
            <a:off x="3402889" y="1428736"/>
            <a:ext cx="5281398" cy="3357585"/>
          </a:xfrm>
        </p:spPr>
      </p:pic>
      <p:sp>
        <p:nvSpPr>
          <p:cNvPr id="4" name="3 Marcador de texto"/>
          <p:cNvSpPr>
            <a:spLocks noGrp="1"/>
          </p:cNvSpPr>
          <p:nvPr>
            <p:ph type="body" sz="half" idx="2"/>
          </p:nvPr>
        </p:nvSpPr>
        <p:spPr/>
        <p:txBody>
          <a:bodyPr/>
          <a:lstStyle/>
          <a:p>
            <a:r>
              <a:rPr lang="es-MX" sz="3600" dirty="0" smtClean="0"/>
              <a:t>¿Estoy realmente preparado?</a:t>
            </a:r>
          </a:p>
          <a:p>
            <a:r>
              <a:rPr lang="es-MX" sz="3600" dirty="0" smtClean="0"/>
              <a:t>Señalización</a:t>
            </a:r>
          </a:p>
          <a:p>
            <a:r>
              <a:rPr lang="es-MX" sz="3600" dirty="0" smtClean="0"/>
              <a:t>Extintores</a:t>
            </a:r>
          </a:p>
          <a:p>
            <a:endParaRPr lang="es-MX" dirty="0"/>
          </a:p>
          <a:p>
            <a:endParaRPr lang="es-MX"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686172" cy="1162050"/>
          </a:xfrm>
        </p:spPr>
        <p:txBody>
          <a:bodyPr>
            <a:noAutofit/>
          </a:bodyPr>
          <a:lstStyle/>
          <a:p>
            <a:r>
              <a:rPr lang="es-MX" sz="3600" dirty="0" smtClean="0"/>
              <a:t>Plan de contingencias</a:t>
            </a:r>
            <a:endParaRPr lang="es-MX" sz="3600" dirty="0"/>
          </a:p>
        </p:txBody>
      </p:sp>
      <p:pic>
        <p:nvPicPr>
          <p:cNvPr id="5" name="4 Marcador de contenido" descr="contingencia.jpg"/>
          <p:cNvPicPr>
            <a:picLocks noGrp="1" noChangeAspect="1"/>
          </p:cNvPicPr>
          <p:nvPr>
            <p:ph idx="1"/>
          </p:nvPr>
        </p:nvPicPr>
        <p:blipFill>
          <a:blip r:embed="rId3"/>
          <a:stretch>
            <a:fillRect/>
          </a:stretch>
        </p:blipFill>
        <p:spPr>
          <a:xfrm>
            <a:off x="4415016" y="915866"/>
            <a:ext cx="4596256" cy="4299084"/>
          </a:xfrm>
        </p:spPr>
      </p:pic>
      <p:sp>
        <p:nvSpPr>
          <p:cNvPr id="4" name="3 Marcador de texto"/>
          <p:cNvSpPr>
            <a:spLocks noGrp="1"/>
          </p:cNvSpPr>
          <p:nvPr>
            <p:ph type="body" sz="half" idx="2"/>
          </p:nvPr>
        </p:nvSpPr>
        <p:spPr>
          <a:xfrm>
            <a:off x="357158" y="1357298"/>
            <a:ext cx="4000528" cy="5143536"/>
          </a:xfrm>
        </p:spPr>
        <p:txBody>
          <a:bodyPr>
            <a:noAutofit/>
          </a:bodyPr>
          <a:lstStyle/>
          <a:p>
            <a:r>
              <a:rPr lang="es-MX" sz="2800" dirty="0" smtClean="0"/>
              <a:t>Documento que contenga: datos construcción del edificio , análisis de riesgo interno, externo, recursos físicos instalados, apoyos o recursos externos, procedimientos específicos en situaciones de emergencia.</a:t>
            </a:r>
            <a:endParaRPr lang="es-MX"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000" dirty="0" smtClean="0"/>
              <a:t>FIEBRE</a:t>
            </a:r>
            <a:endParaRPr lang="es-MX" sz="4000" dirty="0"/>
          </a:p>
        </p:txBody>
      </p:sp>
      <p:sp>
        <p:nvSpPr>
          <p:cNvPr id="3" name="2 Marcador de texto"/>
          <p:cNvSpPr>
            <a:spLocks noGrp="1"/>
          </p:cNvSpPr>
          <p:nvPr>
            <p:ph type="body" idx="2"/>
          </p:nvPr>
        </p:nvSpPr>
        <p:spPr>
          <a:xfrm>
            <a:off x="500034" y="1643050"/>
            <a:ext cx="3543296" cy="4602163"/>
          </a:xfrm>
        </p:spPr>
        <p:txBody>
          <a:bodyPr>
            <a:normAutofit/>
          </a:bodyPr>
          <a:lstStyle/>
          <a:p>
            <a:r>
              <a:rPr lang="es-MX" sz="2800" dirty="0" smtClean="0"/>
              <a:t>A partir de 38 grados centígrados.</a:t>
            </a:r>
          </a:p>
          <a:p>
            <a:endParaRPr lang="es-MX" sz="2800" dirty="0" smtClean="0"/>
          </a:p>
          <a:p>
            <a:r>
              <a:rPr lang="es-MX" sz="2800" dirty="0" smtClean="0"/>
              <a:t>¿Qué hacer?</a:t>
            </a:r>
          </a:p>
          <a:p>
            <a:r>
              <a:rPr lang="es-MX" sz="2800" dirty="0" smtClean="0"/>
              <a:t>Baños de agua tibia y </a:t>
            </a:r>
            <a:r>
              <a:rPr lang="es-MX" sz="2800" dirty="0" smtClean="0"/>
              <a:t>f</a:t>
            </a:r>
            <a:r>
              <a:rPr lang="es-MX" sz="2800" dirty="0" smtClean="0"/>
              <a:t>rotar alcohol en el cuerpo.</a:t>
            </a:r>
            <a:endParaRPr lang="es-MX" sz="2800" dirty="0"/>
          </a:p>
        </p:txBody>
      </p:sp>
      <p:pic>
        <p:nvPicPr>
          <p:cNvPr id="60418" name="Picture 2" descr="C:\Users\Mayra\Pictures\Cuidado de la salud\fiebre.bmp"/>
          <p:cNvPicPr>
            <a:picLocks noGrp="1" noChangeAspect="1" noChangeArrowheads="1"/>
          </p:cNvPicPr>
          <p:nvPr>
            <p:ph sz="half" idx="1"/>
          </p:nvPr>
        </p:nvPicPr>
        <p:blipFill>
          <a:blip r:embed="rId3"/>
          <a:srcRect/>
          <a:stretch>
            <a:fillRect/>
          </a:stretch>
        </p:blipFill>
        <p:spPr bwMode="auto">
          <a:xfrm>
            <a:off x="4758522" y="1829573"/>
            <a:ext cx="3313939" cy="331393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229600" cy="1143000"/>
          </a:xfrm>
        </p:spPr>
        <p:txBody>
          <a:bodyPr>
            <a:normAutofit fontScale="90000"/>
          </a:bodyPr>
          <a:lstStyle/>
          <a:p>
            <a:r>
              <a:rPr lang="es-MX" dirty="0" smtClean="0"/>
              <a:t>Como educadora ¿Qué me corresponde hacer en caso de cualquier incidente?</a:t>
            </a:r>
            <a:endParaRPr lang="es-MX" dirty="0"/>
          </a:p>
        </p:txBody>
      </p:sp>
      <p:sp>
        <p:nvSpPr>
          <p:cNvPr id="3" name="2 Marcador de contenido"/>
          <p:cNvSpPr>
            <a:spLocks noGrp="1"/>
          </p:cNvSpPr>
          <p:nvPr>
            <p:ph idx="1"/>
          </p:nvPr>
        </p:nvSpPr>
        <p:spPr>
          <a:xfrm>
            <a:off x="428596" y="2214554"/>
            <a:ext cx="8229600" cy="4257692"/>
          </a:xfrm>
        </p:spPr>
        <p:txBody>
          <a:bodyPr>
            <a:normAutofit/>
          </a:bodyPr>
          <a:lstStyle/>
          <a:p>
            <a:r>
              <a:rPr lang="es-MX" sz="3600" dirty="0" smtClean="0"/>
              <a:t>Avisar inmediatamente a los padres de familia, para canalizar al </a:t>
            </a:r>
            <a:r>
              <a:rPr lang="es-MX" sz="3600" dirty="0" err="1" smtClean="0"/>
              <a:t>niñ@</a:t>
            </a:r>
            <a:r>
              <a:rPr lang="es-MX" sz="3600" dirty="0" smtClean="0"/>
              <a:t>.</a:t>
            </a:r>
          </a:p>
          <a:p>
            <a:endParaRPr lang="es-MX" sz="3600" dirty="0" smtClean="0"/>
          </a:p>
          <a:p>
            <a:pPr algn="ctr">
              <a:buNone/>
            </a:pPr>
            <a:endParaRPr lang="es-MX" sz="3600" dirty="0"/>
          </a:p>
        </p:txBody>
      </p:sp>
      <p:pic>
        <p:nvPicPr>
          <p:cNvPr id="2050" name="Picture 2" descr="C:\Users\Mayra\Pictures\DuX\DSC06037.JPG"/>
          <p:cNvPicPr>
            <a:picLocks noChangeAspect="1" noChangeArrowheads="1"/>
          </p:cNvPicPr>
          <p:nvPr/>
        </p:nvPicPr>
        <p:blipFill>
          <a:blip r:embed="rId3" cstate="print"/>
          <a:srcRect/>
          <a:stretch>
            <a:fillRect/>
          </a:stretch>
        </p:blipFill>
        <p:spPr bwMode="auto">
          <a:xfrm>
            <a:off x="2428860" y="3500438"/>
            <a:ext cx="3845522" cy="288414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0"/>
            <a:ext cx="8229600" cy="1828800"/>
          </a:xfrm>
        </p:spPr>
        <p:txBody>
          <a:bodyPr>
            <a:normAutofit/>
          </a:bodyPr>
          <a:lstStyle/>
          <a:p>
            <a:r>
              <a:rPr lang="es-MX" sz="3200" dirty="0" smtClean="0"/>
              <a:t>El beneficio de las campañas de salud en la comunidad</a:t>
            </a:r>
            <a:endParaRPr lang="es-MX" sz="3200" dirty="0"/>
          </a:p>
        </p:txBody>
      </p:sp>
      <p:sp>
        <p:nvSpPr>
          <p:cNvPr id="3" name="2 Subtítulo"/>
          <p:cNvSpPr>
            <a:spLocks noGrp="1"/>
          </p:cNvSpPr>
          <p:nvPr>
            <p:ph type="subTitle" idx="1"/>
          </p:nvPr>
        </p:nvSpPr>
        <p:spPr>
          <a:xfrm>
            <a:off x="1357290" y="4429132"/>
            <a:ext cx="6400800" cy="1740376"/>
          </a:xfrm>
        </p:spPr>
        <p:txBody>
          <a:bodyPr/>
          <a:lstStyle/>
          <a:p>
            <a:r>
              <a:rPr lang="es-MX" dirty="0" smtClean="0"/>
              <a:t>Difundir conocimientos para cambiar malos hábitos y concientizarnos para adquirir las medidas preventivas.</a:t>
            </a:r>
            <a:endParaRPr lang="es-MX" dirty="0"/>
          </a:p>
        </p:txBody>
      </p:sp>
      <p:pic>
        <p:nvPicPr>
          <p:cNvPr id="3074" name="Picture 2" descr="C:\Users\Mayra\Pictures\Cuidado de la salud\campaña.bmp"/>
          <p:cNvPicPr>
            <a:picLocks noChangeAspect="1" noChangeArrowheads="1"/>
          </p:cNvPicPr>
          <p:nvPr/>
        </p:nvPicPr>
        <p:blipFill>
          <a:blip r:embed="rId3"/>
          <a:srcRect/>
          <a:stretch>
            <a:fillRect/>
          </a:stretch>
        </p:blipFill>
        <p:spPr bwMode="auto">
          <a:xfrm>
            <a:off x="3500430" y="1938656"/>
            <a:ext cx="2659081" cy="247569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85728"/>
            <a:ext cx="7786742" cy="522288"/>
          </a:xfrm>
        </p:spPr>
        <p:txBody>
          <a:bodyPr>
            <a:noAutofit/>
          </a:bodyPr>
          <a:lstStyle/>
          <a:p>
            <a:r>
              <a:rPr lang="es-MX" sz="3200" dirty="0" smtClean="0"/>
              <a:t>Contraindicaciones para vacunar:</a:t>
            </a:r>
            <a:endParaRPr lang="es-MX" sz="3200" dirty="0"/>
          </a:p>
        </p:txBody>
      </p:sp>
      <p:pic>
        <p:nvPicPr>
          <p:cNvPr id="7" name="6 Marcador de posición de imagen" descr="vacunas.bmp"/>
          <p:cNvPicPr>
            <a:picLocks noGrp="1" noChangeAspect="1"/>
          </p:cNvPicPr>
          <p:nvPr>
            <p:ph type="pic" idx="1"/>
          </p:nvPr>
        </p:nvPicPr>
        <p:blipFill>
          <a:blip r:embed="rId3"/>
          <a:srcRect t="5204" b="5204"/>
          <a:stretch>
            <a:fillRect/>
          </a:stretch>
        </p:blipFill>
        <p:spPr>
          <a:xfrm>
            <a:off x="1785918" y="2428868"/>
            <a:ext cx="5486400" cy="3962400"/>
          </a:xfrm>
        </p:spPr>
      </p:pic>
      <p:sp>
        <p:nvSpPr>
          <p:cNvPr id="4" name="3 Marcador de texto"/>
          <p:cNvSpPr>
            <a:spLocks noGrp="1"/>
          </p:cNvSpPr>
          <p:nvPr>
            <p:ph type="body" sz="half" idx="2"/>
          </p:nvPr>
        </p:nvSpPr>
        <p:spPr>
          <a:xfrm>
            <a:off x="357158" y="928670"/>
            <a:ext cx="8501122" cy="530352"/>
          </a:xfrm>
        </p:spPr>
        <p:txBody>
          <a:bodyPr>
            <a:noAutofit/>
          </a:bodyPr>
          <a:lstStyle/>
          <a:p>
            <a:r>
              <a:rPr lang="es-MX" sz="2800" dirty="0" smtClean="0"/>
              <a:t>Presentación de fiebre, niños desnutridos, con enfermedades crónicas o cancerosas que estén recibiendo radiaciones.</a:t>
            </a:r>
            <a:endParaRPr lang="es-MX"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543296" cy="1162050"/>
          </a:xfrm>
        </p:spPr>
        <p:txBody>
          <a:bodyPr>
            <a:noAutofit/>
          </a:bodyPr>
          <a:lstStyle/>
          <a:p>
            <a:r>
              <a:rPr lang="es-MX" sz="3600" dirty="0" smtClean="0"/>
              <a:t>Apoyos cursos externos:</a:t>
            </a:r>
            <a:endParaRPr lang="es-MX" sz="3600" dirty="0"/>
          </a:p>
        </p:txBody>
      </p:sp>
      <p:pic>
        <p:nvPicPr>
          <p:cNvPr id="5" name="4 Marcador de contenido" descr="apoyo.jpg"/>
          <p:cNvPicPr>
            <a:picLocks noGrp="1" noChangeAspect="1"/>
          </p:cNvPicPr>
          <p:nvPr>
            <p:ph idx="1"/>
          </p:nvPr>
        </p:nvPicPr>
        <p:blipFill>
          <a:blip r:embed="rId3"/>
          <a:stretch>
            <a:fillRect/>
          </a:stretch>
        </p:blipFill>
        <p:spPr>
          <a:xfrm>
            <a:off x="3970848" y="1714488"/>
            <a:ext cx="4786346" cy="3357586"/>
          </a:xfrm>
        </p:spPr>
      </p:pic>
      <p:sp>
        <p:nvSpPr>
          <p:cNvPr id="4" name="3 Marcador de texto"/>
          <p:cNvSpPr>
            <a:spLocks noGrp="1"/>
          </p:cNvSpPr>
          <p:nvPr>
            <p:ph type="body" sz="half" idx="2"/>
          </p:nvPr>
        </p:nvSpPr>
        <p:spPr/>
        <p:txBody>
          <a:bodyPr>
            <a:normAutofit/>
          </a:bodyPr>
          <a:lstStyle/>
          <a:p>
            <a:r>
              <a:rPr lang="es-MX" sz="3200" dirty="0" smtClean="0"/>
              <a:t>Ambulancias.</a:t>
            </a:r>
          </a:p>
          <a:p>
            <a:r>
              <a:rPr lang="es-MX" sz="3200" dirty="0" smtClean="0"/>
              <a:t>Policía.</a:t>
            </a:r>
          </a:p>
          <a:p>
            <a:r>
              <a:rPr lang="es-MX" sz="3200" dirty="0" smtClean="0"/>
              <a:t>Bomberos.</a:t>
            </a:r>
          </a:p>
          <a:p>
            <a:r>
              <a:rPr lang="es-MX" sz="3200" dirty="0" smtClean="0"/>
              <a:t>Hospitales.</a:t>
            </a:r>
          </a:p>
          <a:p>
            <a:r>
              <a:rPr lang="es-MX" sz="3200" dirty="0" smtClean="0"/>
              <a:t>Áreas verdes.</a:t>
            </a:r>
          </a:p>
          <a:p>
            <a:r>
              <a:rPr lang="es-MX" sz="3200" dirty="0" smtClean="0"/>
              <a:t>Directorio telefónico de emergencia.</a:t>
            </a:r>
            <a:endParaRPr lang="es-MX"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154230"/>
          </a:xfrm>
        </p:spPr>
        <p:txBody>
          <a:bodyPr>
            <a:normAutofit fontScale="90000"/>
          </a:bodyPr>
          <a:lstStyle/>
          <a:p>
            <a:r>
              <a:rPr lang="es-MX" dirty="0" smtClean="0"/>
              <a:t>El desarrollo integral del niño es compromiso y reto de padres de familia, educadores y personal especializado.</a:t>
            </a:r>
            <a:endParaRPr lang="es-MX" dirty="0"/>
          </a:p>
        </p:txBody>
      </p:sp>
      <p:pic>
        <p:nvPicPr>
          <p:cNvPr id="4" name="3 Marcador de contenido" descr="Jesús hermoso.JPG"/>
          <p:cNvPicPr>
            <a:picLocks noGrp="1" noChangeAspect="1"/>
          </p:cNvPicPr>
          <p:nvPr>
            <p:ph idx="1"/>
          </p:nvPr>
        </p:nvPicPr>
        <p:blipFill>
          <a:blip r:embed="rId3" cstate="print"/>
          <a:stretch>
            <a:fillRect/>
          </a:stretch>
        </p:blipFill>
        <p:spPr>
          <a:xfrm>
            <a:off x="2166662" y="2571750"/>
            <a:ext cx="4810677" cy="3736975"/>
          </a:xfrm>
        </p:spPr>
      </p:pic>
      <p:sp>
        <p:nvSpPr>
          <p:cNvPr id="5" name="4 Elipse"/>
          <p:cNvSpPr/>
          <p:nvPr/>
        </p:nvSpPr>
        <p:spPr>
          <a:xfrm>
            <a:off x="7072330" y="5715016"/>
            <a:ext cx="1857388"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¡SÉ FELIZ!</a:t>
            </a:r>
            <a:endParaRPr lang="es-MX"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Contusiones</a:t>
            </a:r>
            <a:endParaRPr lang="es-MX" dirty="0"/>
          </a:p>
        </p:txBody>
      </p:sp>
      <p:pic>
        <p:nvPicPr>
          <p:cNvPr id="1026" name="Picture 2" descr="C:\Users\Mayra\Pictures\Cuidado de la salud\contusión.bmp"/>
          <p:cNvPicPr>
            <a:picLocks noGrp="1" noChangeAspect="1" noChangeArrowheads="1"/>
          </p:cNvPicPr>
          <p:nvPr>
            <p:ph idx="1"/>
          </p:nvPr>
        </p:nvPicPr>
        <p:blipFill>
          <a:blip r:embed="rId3"/>
          <a:srcRect/>
          <a:stretch>
            <a:fillRect/>
          </a:stretch>
        </p:blipFill>
        <p:spPr bwMode="auto">
          <a:xfrm>
            <a:off x="2428860" y="1428736"/>
            <a:ext cx="4357718" cy="49123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Contusión:</a:t>
            </a:r>
            <a:endParaRPr lang="es-MX" dirty="0"/>
          </a:p>
        </p:txBody>
      </p:sp>
      <p:sp>
        <p:nvSpPr>
          <p:cNvPr id="3" name="Content Placeholder 2"/>
          <p:cNvSpPr>
            <a:spLocks noGrp="1"/>
          </p:cNvSpPr>
          <p:nvPr>
            <p:ph idx="1"/>
          </p:nvPr>
        </p:nvSpPr>
        <p:spPr/>
        <p:txBody>
          <a:bodyPr/>
          <a:lstStyle/>
          <a:p>
            <a:endParaRPr lang="es-MX" dirty="0" smtClean="0"/>
          </a:p>
          <a:p>
            <a:endParaRPr lang="es-MX" dirty="0"/>
          </a:p>
          <a:p>
            <a:endParaRPr lang="es-MX" dirty="0"/>
          </a:p>
        </p:txBody>
      </p:sp>
      <p:sp>
        <p:nvSpPr>
          <p:cNvPr id="4" name="3 CuadroTexto"/>
          <p:cNvSpPr txBox="1"/>
          <p:nvPr/>
        </p:nvSpPr>
        <p:spPr>
          <a:xfrm>
            <a:off x="714348" y="1428736"/>
            <a:ext cx="7858180" cy="3970318"/>
          </a:xfrm>
          <a:prstGeom prst="rect">
            <a:avLst/>
          </a:prstGeom>
          <a:noFill/>
        </p:spPr>
        <p:txBody>
          <a:bodyPr wrap="square" rtlCol="0">
            <a:spAutoFit/>
          </a:bodyPr>
          <a:lstStyle/>
          <a:p>
            <a:pPr algn="just"/>
            <a:r>
              <a:rPr lang="es-MX" sz="3600" dirty="0" smtClean="0"/>
              <a:t>Es un tipo de lesión física no penetrante sobre un cuerpo humano o animal causada por la acción de objetos duros, de superficie obtusa o roma, que actúan sobre el organismo por intermedio de una fuerza más o menos considerable.</a:t>
            </a:r>
            <a:endParaRPr lang="es-MX" sz="3600" dirty="0"/>
          </a:p>
        </p:txBody>
      </p:sp>
    </p:spTree>
    <p:extLst>
      <p:ext uri="{BB962C8B-B14F-4D97-AF65-F5344CB8AC3E}">
        <p14:creationId xmlns:p14="http://schemas.microsoft.com/office/powerpoint/2007/7/12/main" xmlns="" val="3030271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¿Qué hacer?</a:t>
            </a:r>
            <a:endParaRPr lang="es-MX" dirty="0"/>
          </a:p>
        </p:txBody>
      </p:sp>
      <p:sp>
        <p:nvSpPr>
          <p:cNvPr id="3" name="2 Marcador de contenido"/>
          <p:cNvSpPr>
            <a:spLocks noGrp="1"/>
          </p:cNvSpPr>
          <p:nvPr>
            <p:ph idx="1"/>
          </p:nvPr>
        </p:nvSpPr>
        <p:spPr>
          <a:xfrm>
            <a:off x="285720" y="1285860"/>
            <a:ext cx="8401080" cy="5023500"/>
          </a:xfrm>
        </p:spPr>
        <p:txBody>
          <a:bodyPr>
            <a:normAutofit lnSpcReduction="10000"/>
          </a:bodyPr>
          <a:lstStyle/>
          <a:p>
            <a:pPr algn="just"/>
            <a:r>
              <a:rPr lang="es-MX" sz="3600" dirty="0" smtClean="0"/>
              <a:t>En contusiones pequeñas con simplemente aplicar un poco de hielo o compresas frías mejora la inflamación. Si la contusión tiene un golpe más fuerte, se suele indicar la aplicación de hielo y elevar la parte afectada y en reposo</a:t>
            </a:r>
            <a:r>
              <a:rPr lang="es-MX" sz="3600" dirty="0" smtClean="0"/>
              <a:t>. Si existe chipote NO hay que sobar continuamente hasta mitigar el dolor.</a:t>
            </a:r>
            <a:endParaRPr lang="es-MX"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Heridas:</a:t>
            </a:r>
            <a:endParaRPr lang="es-MX" dirty="0"/>
          </a:p>
        </p:txBody>
      </p:sp>
      <p:sp>
        <p:nvSpPr>
          <p:cNvPr id="3074" name="AutoShape 2" descr="data:image/jpg;base64,/9j/4AAQSkZJRgABAQAAAQABAAD/2wCEAAkGBhQSERUUExMTFBUUFhgYFRcYGBwYGBQcFBQVHRQaHRUaHCYiGBojHBIUHy8iJiosLCwsGB8xNTAqNSYsLykBCQoKDgwOGg8PGiklHB8uKSwtKSkpLCksLDQsLCwpKSksKSwsLCkpKSkqKSkpKSwsKSksKSwsKSwsLCwsLCwpKf/AABEIAFcAdAMBIgACEQEDEQH/xAAcAAABBQEBAQAAAAAAAAAAAAAAAwQFBgcCAQj/xAA3EAABBAAEAwUFBwQDAAAAAAABAAIDEQQFIUESMVEGImFxgQcTMpGxI0JSYqHB4cLR8PEUM3L/xAAZAQACAwEAAAAAAAAAAAAAAAACAwABBAX/xAAfEQACAgIDAQEBAAAAAAAAAAAAAQIRAyEEEjFBMiL/2gAMAwEAAhEDEQA/ANKw8akYsMfNKYbDgJ2E9szCIw/VLhqAV1SW2EjkleLrhKr2Z4fHzO4Y3RYaPd98cpHgKpvp81COyTx+bwwj7WRjOgJ1Pk3mfQKoZv7SyLbBF4Bz+fmIx+5HkpJns1g4TckrpXamVxsnr3fHxsr0ezLDEd58zj14mt/QNVpoCUcj8M0zXOJZ3XNKXHazoPICgPQJiZWt/MegWl5h2AwOHaXu94SGmml9gnYmgDV1uoyTMcO5rWOjjJsAAtBGh00rl4IJ5lEbi4M8ibbM6nzBzjwjmeTGau9TsPmrLh+zHC2JzmPPGwOLGglziQCb+dWStLy3NY4wKiiYDQ+zaG16AclJTZ/G13CLcaBJFULAI5noQVTyJjFxXF1Wym5tNPiQGiCUM2YGkgVys0Aa228N0xw/Zuc6e5kAvXumz1slafBMHtDmmwV3SvtYPSim4bI5WtAbFwjpp/deK6IUsKhGOCl2I1nnZf2uRyANxTRE/QcYssd4/l8loUM7XtDmkOaRYINg+qt2vQVFHYavUIQhghJz4hrBbiAAq/jc9c80zujrufXZBOaj6Nx4pZPCemxbWfE4Dw3+Sicx7StYAGgm9yNAoeOV25CSxTmvBa7ToevVZnnfw34+HFP+tjHtJipCS8nja4ajoK28PBUMtMktxk/ZkEnf/wA+avHHYMbtdNFWMXlj4nlzB5j8Q/ugUzVKHXS8GuL7QyRtNG0ZTnj2MFk8W6bDCnEEurhDTXLUlvOx0BRiGHRpbTiQAPM6V4I0A9OzV+w+bXhjJKQ1rpCGX96mtuuuv0KtUUwcLaQQdwschzQAht92MBkY2pvM+bjbifFaB2FxTpI5HH4eIAeYbr9Wp0Jb6nPzYqXd+ss6EITjIfLrBopbI8/mwsjXxPIIOos8LhuHN3BUbG1etNk+C3NAH0JledGeFkrap7QfLqPQ6JSbMJByA+X8qmeyrMOKB8ROsbrHk/8AlrvmrrJHa5GRyjJqzXBRe6K9jcRJI/vkncVoB10SMso4abqbS+La4HQWdlVu0mYTYcsbDHxB5ov58LjsB1PMJNNnYxdaS8Jpr3/hb52fpS4kt1Aht+o/0obITiDJwSMeBRJc67OvQ3/PRTuLwji3uua07EtuqPS9d1HjGyaUqTE/d6d4URydzpey4Xj+Ln4a38k6jhPCdLFfNR8WHl4raCzW9apwvXTmPND0oDsnpsjs0yz3QMrBoBbgPDfzH6prHlsj28bo+JztGi/+tp5mt3Hlz0F8ydLeYXOFEAXzvXQ81xK8RtNUKTEjNOa8KViMhlDhwsd3iABz1PIWOS13IMpGGgZENSBbj1cfiP8AmwCpeU4fEYmZpbbY2uBMm3dN0Op8looT8caMHIydmkgQhCcZT5ea+h1KITq5NYwnEVA34LYnYBdvZjmHBi3Mv42EeZaQR/UtaOIG6wLstjSzFxOGnf8AqCP3Wry5npdrn8n9mnFuJI4uTvH/AFy6KLe5pvfXUFI4jNrG59FGHiN6kXzrdZaN8cqS2S7JgNGgADml8NiWnxr/AAquPjcNnV61ovP+c5unJEosF5V8ZbffB3PQfVcT4oC7Kqwz13IDiK8EeImPwlg/U+iupWLeVR3ZLY3PmtFXr4JbJ8mmxLw+QFkPPXRz/ADYeKc5B2ODac8WepVyhiDRQTY4/rM8+Q5aQQwhrQ1oAAFADakohCcIBCEKEPlSFyUtIR6p7BgpJDTGPefytLvotUfAGcYGQtkaRdgiloeWRYqevswBpZPNVfAdica544cPJYNgupo01GpK37AYBsbRQANC/wB0jJFN2FGTWkQeD7JUGlx13Ui3JAOQClkJdEqyKOV+ASE2V3zYD6X9VOIUoqiEgyJv4WjyACfw5axuyeIVko8DV6hcmQDdQI6XlppLmjG735KJxnaWvhV0C5InzKOqFRJu0j7+JCKkB3ZIZP7PcGyj7hjjX3gHeuu6suGy+OMUxjWjwACEKpehRQ4AXqEIQwQhChAQhChBKScDmkZswa0WUIRpC22RM/aIfd4j6UAo2fNnO5aIQqBYwlmO5TDET+ZQhQoYODidkIQrIf/Z">
            <a:hlinkClick r:id="rId3"/>
          </p:cNvPr>
          <p:cNvSpPr>
            <a:spLocks noChangeAspect="1" noChangeArrowheads="1"/>
          </p:cNvSpPr>
          <p:nvPr/>
        </p:nvSpPr>
        <p:spPr bwMode="auto">
          <a:xfrm>
            <a:off x="155575" y="-395288"/>
            <a:ext cx="1104900" cy="828676"/>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076" name="AutoShape 4" descr="data:image/jpg;base64,/9j/4AAQSkZJRgABAQAAAQABAAD/2wCEAAkGBhQSERUUExMTFBUUFhgYFRcYGBwYGBQcFBQVHRQaHRUaHCYiGBojHBIUHy8iJiosLCwsGB8xNTAqNSYsLykBCQoKDgwOGg8PGiklHB8uKSwtKSkpLCksLDQsLCwpKSksKSwsLCkpKSkqKSkpKSwsKSksKSwsKSwsLCwsLCwpKf/AABEIAFcAdAMBIgACEQEDEQH/xAAcAAABBQEBAQAAAAAAAAAAAAAAAwQFBgcCAQj/xAA3EAABBAAEAwUFBwQDAAAAAAABAAIDEQQFIUESMVEGImFxgQcTMpGxI0JSYqHB4cLR8PEUM3L/xAAZAQACAwEAAAAAAAAAAAAAAAACAwABBAX/xAAfEQACAgIDAQEBAAAAAAAAAAAAAQIRAyEEEjFBMiL/2gAMAwEAAhEDEQA/ANKw8akYsMfNKYbDgJ2E9szCIw/VLhqAV1SW2EjkleLrhKr2Z4fHzO4Y3RYaPd98cpHgKpvp81COyTx+bwwj7WRjOgJ1Pk3mfQKoZv7SyLbBF4Bz+fmIx+5HkpJns1g4TckrpXamVxsnr3fHxsr0ezLDEd58zj14mt/QNVpoCUcj8M0zXOJZ3XNKXHazoPICgPQJiZWt/MegWl5h2AwOHaXu94SGmml9gnYmgDV1uoyTMcO5rWOjjJsAAtBGh00rl4IJ5lEbi4M8ibbM6nzBzjwjmeTGau9TsPmrLh+zHC2JzmPPGwOLGglziQCb+dWStLy3NY4wKiiYDQ+zaG16AclJTZ/G13CLcaBJFULAI5noQVTyJjFxXF1Wym5tNPiQGiCUM2YGkgVys0Aa228N0xw/Zuc6e5kAvXumz1slafBMHtDmmwV3SvtYPSim4bI5WtAbFwjpp/deK6IUsKhGOCl2I1nnZf2uRyANxTRE/QcYssd4/l8loUM7XtDmkOaRYINg+qt2vQVFHYavUIQhghJz4hrBbiAAq/jc9c80zujrufXZBOaj6Nx4pZPCemxbWfE4Dw3+Sicx7StYAGgm9yNAoeOV25CSxTmvBa7ToevVZnnfw34+HFP+tjHtJipCS8nja4ajoK28PBUMtMktxk/ZkEnf/wA+avHHYMbtdNFWMXlj4nlzB5j8Q/ugUzVKHXS8GuL7QyRtNG0ZTnj2MFk8W6bDCnEEurhDTXLUlvOx0BRiGHRpbTiQAPM6V4I0A9OzV+w+bXhjJKQ1rpCGX96mtuuuv0KtUUwcLaQQdwschzQAht92MBkY2pvM+bjbifFaB2FxTpI5HH4eIAeYbr9Wp0Jb6nPzYqXd+ss6EITjIfLrBopbI8/mwsjXxPIIOos8LhuHN3BUbG1etNk+C3NAH0JledGeFkrap7QfLqPQ6JSbMJByA+X8qmeyrMOKB8ROsbrHk/8AlrvmrrJHa5GRyjJqzXBRe6K9jcRJI/vkncVoB10SMso4abqbS+La4HQWdlVu0mYTYcsbDHxB5ov58LjsB1PMJNNnYxdaS8Jpr3/hb52fpS4kt1Aht+o/0obITiDJwSMeBRJc67OvQ3/PRTuLwji3uua07EtuqPS9d1HjGyaUqTE/d6d4URydzpey4Xj+Ln4a38k6jhPCdLFfNR8WHl4raCzW9apwvXTmPND0oDsnpsjs0yz3QMrBoBbgPDfzH6prHlsj28bo+JztGi/+tp5mt3Hlz0F8ydLeYXOFEAXzvXQ81xK8RtNUKTEjNOa8KViMhlDhwsd3iABz1PIWOS13IMpGGgZENSBbj1cfiP8AmwCpeU4fEYmZpbbY2uBMm3dN0Op8looT8caMHIydmkgQhCcZT5ea+h1KITq5NYwnEVA34LYnYBdvZjmHBi3Mv42EeZaQR/UtaOIG6wLstjSzFxOGnf8AqCP3Wry5npdrn8n9mnFuJI4uTvH/AFy6KLe5pvfXUFI4jNrG59FGHiN6kXzrdZaN8cqS2S7JgNGgADml8NiWnxr/AAquPjcNnV61ovP+c5unJEosF5V8ZbffB3PQfVcT4oC7Kqwz13IDiK8EeImPwlg/U+iupWLeVR3ZLY3PmtFXr4JbJ8mmxLw+QFkPPXRz/ADYeKc5B2ODac8WepVyhiDRQTY4/rM8+Q5aQQwhrQ1oAAFADakohCcIBCEKEPlSFyUtIR6p7BgpJDTGPefytLvotUfAGcYGQtkaRdgiloeWRYqevswBpZPNVfAdica544cPJYNgupo01GpK37AYBsbRQANC/wB0jJFN2FGTWkQeD7JUGlx13Ui3JAOQClkJdEqyKOV+ASE2V3zYD6X9VOIUoqiEgyJv4WjyACfw5axuyeIVko8DV6hcmQDdQI6XlppLmjG735KJxnaWvhV0C5InzKOqFRJu0j7+JCKkB3ZIZP7PcGyj7hjjX3gHeuu6suGy+OMUxjWjwACEKpehRQ4AXqEIQwQhChAQhChBKScDmkZswa0WUIRpC22RM/aIfd4j6UAo2fNnO5aIQqBYwlmO5TDET+ZQhQoYODidkIQrIf/Z">
            <a:hlinkClick r:id="rId3"/>
          </p:cNvPr>
          <p:cNvSpPr>
            <a:spLocks noChangeAspect="1" noChangeArrowheads="1"/>
          </p:cNvSpPr>
          <p:nvPr/>
        </p:nvSpPr>
        <p:spPr bwMode="auto">
          <a:xfrm>
            <a:off x="155575" y="-395288"/>
            <a:ext cx="1104900" cy="828676"/>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077" name="Picture 5" descr="C:\Users\Mayra\Pictures\Cuidado de la salud\herida.bmp"/>
          <p:cNvPicPr>
            <a:picLocks noChangeAspect="1" noChangeArrowheads="1"/>
          </p:cNvPicPr>
          <p:nvPr/>
        </p:nvPicPr>
        <p:blipFill>
          <a:blip r:embed="rId4"/>
          <a:srcRect/>
          <a:stretch>
            <a:fillRect/>
          </a:stretch>
        </p:blipFill>
        <p:spPr bwMode="auto">
          <a:xfrm>
            <a:off x="2786050" y="1357298"/>
            <a:ext cx="3286148" cy="2464611"/>
          </a:xfrm>
          <a:prstGeom prst="rect">
            <a:avLst/>
          </a:prstGeom>
          <a:noFill/>
        </p:spPr>
      </p:pic>
      <p:sp>
        <p:nvSpPr>
          <p:cNvPr id="7" name="6 CuadroTexto"/>
          <p:cNvSpPr txBox="1"/>
          <p:nvPr/>
        </p:nvSpPr>
        <p:spPr>
          <a:xfrm>
            <a:off x="357158" y="4026456"/>
            <a:ext cx="8429684" cy="2339102"/>
          </a:xfrm>
          <a:prstGeom prst="rect">
            <a:avLst/>
          </a:prstGeom>
          <a:noFill/>
        </p:spPr>
        <p:txBody>
          <a:bodyPr wrap="square" rtlCol="0">
            <a:spAutoFit/>
          </a:bodyPr>
          <a:lstStyle/>
          <a:p>
            <a:r>
              <a:rPr lang="es-MX" sz="3200" dirty="0" smtClean="0"/>
              <a:t>Pérdida de continuidad de cualquier tejido.</a:t>
            </a:r>
          </a:p>
          <a:p>
            <a:pPr>
              <a:buFont typeface="Arial" pitchFamily="34" charset="0"/>
              <a:buChar char="•"/>
            </a:pPr>
            <a:r>
              <a:rPr lang="es-MX" sz="3200" dirty="0" smtClean="0"/>
              <a:t>Controlar la hemorragia.</a:t>
            </a:r>
          </a:p>
          <a:p>
            <a:pPr>
              <a:buFont typeface="Arial" pitchFamily="34" charset="0"/>
              <a:buChar char="•"/>
            </a:pPr>
            <a:r>
              <a:rPr lang="es-MX" sz="3200" dirty="0" smtClean="0"/>
              <a:t>Lavar la herida.</a:t>
            </a:r>
          </a:p>
          <a:p>
            <a:pPr>
              <a:buFont typeface="Arial" pitchFamily="34" charset="0"/>
              <a:buChar char="•"/>
            </a:pPr>
            <a:r>
              <a:rPr lang="es-MX" sz="3200" dirty="0" smtClean="0"/>
              <a:t>Cubrir la herida con material estéril</a:t>
            </a:r>
          </a:p>
          <a:p>
            <a:pPr>
              <a:buFont typeface="Arial" pitchFamily="34" charset="0"/>
              <a:buChar char="•"/>
            </a:pPr>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Heridas de la cabeza:</a:t>
            </a:r>
            <a:endParaRPr lang="es-MX" dirty="0"/>
          </a:p>
        </p:txBody>
      </p:sp>
      <p:sp>
        <p:nvSpPr>
          <p:cNvPr id="3" name="Content Placeholder 2"/>
          <p:cNvSpPr>
            <a:spLocks noGrp="1"/>
          </p:cNvSpPr>
          <p:nvPr>
            <p:ph idx="1"/>
          </p:nvPr>
        </p:nvSpPr>
        <p:spPr/>
        <p:txBody>
          <a:bodyPr>
            <a:normAutofit lnSpcReduction="10000"/>
          </a:bodyPr>
          <a:lstStyle/>
          <a:p>
            <a:r>
              <a:rPr lang="es-MX" dirty="0" smtClean="0"/>
              <a:t>* </a:t>
            </a:r>
            <a:r>
              <a:rPr lang="es-MX" sz="3600" dirty="0" smtClean="0"/>
              <a:t>Traumatismo cráneo-encefálico.</a:t>
            </a:r>
          </a:p>
          <a:p>
            <a:r>
              <a:rPr lang="es-MX" sz="3600" dirty="0" smtClean="0"/>
              <a:t>* Principal causa de muerte, retraso mental, epilepsia e incapacidad física.</a:t>
            </a:r>
          </a:p>
          <a:p>
            <a:r>
              <a:rPr lang="es-MX" sz="3600" dirty="0" smtClean="0"/>
              <a:t>* Cerradas o penetrantes.</a:t>
            </a:r>
          </a:p>
          <a:p>
            <a:r>
              <a:rPr lang="es-MX" sz="3600" dirty="0" smtClean="0"/>
              <a:t>* El cerebro se mueve dentro del cráneo y se golpea contra los huesos.</a:t>
            </a:r>
          </a:p>
          <a:p>
            <a:r>
              <a:rPr lang="es-MX" sz="3600" dirty="0" smtClean="0"/>
              <a:t>* Golpes leves y graves.</a:t>
            </a:r>
            <a:endParaRPr lang="es-MX" sz="3600" dirty="0"/>
          </a:p>
        </p:txBody>
      </p:sp>
    </p:spTree>
    <p:extLst>
      <p:ext uri="{BB962C8B-B14F-4D97-AF65-F5344CB8AC3E}">
        <p14:creationId xmlns:p14="http://schemas.microsoft.com/office/powerpoint/2007/7/12/main" xmlns="" val="3985223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654032"/>
          </a:xfrm>
        </p:spPr>
        <p:txBody>
          <a:bodyPr>
            <a:normAutofit fontScale="90000"/>
          </a:bodyPr>
          <a:lstStyle/>
          <a:p>
            <a:r>
              <a:rPr lang="es-MX" dirty="0" smtClean="0"/>
              <a:t>Síntomas:</a:t>
            </a:r>
            <a:endParaRPr lang="es-MX" dirty="0"/>
          </a:p>
        </p:txBody>
      </p:sp>
      <p:sp>
        <p:nvSpPr>
          <p:cNvPr id="3" name="Content Placeholder 2"/>
          <p:cNvSpPr>
            <a:spLocks noGrp="1"/>
          </p:cNvSpPr>
          <p:nvPr>
            <p:ph idx="1"/>
          </p:nvPr>
        </p:nvSpPr>
        <p:spPr>
          <a:xfrm>
            <a:off x="500034" y="857232"/>
            <a:ext cx="8229600" cy="5237814"/>
          </a:xfrm>
        </p:spPr>
        <p:txBody>
          <a:bodyPr>
            <a:noAutofit/>
          </a:bodyPr>
          <a:lstStyle/>
          <a:p>
            <a:pPr>
              <a:buFont typeface="Wingdings" pitchFamily="2" charset="2"/>
              <a:buChar char="v"/>
            </a:pPr>
            <a:r>
              <a:rPr lang="es-MX" sz="3000" dirty="0" smtClean="0"/>
              <a:t> Leve… puede haber dolor de cabeza, hematoma (moretón) y abrasión del cuero cabelludo.</a:t>
            </a:r>
          </a:p>
          <a:p>
            <a:pPr>
              <a:buFont typeface="Wingdings" pitchFamily="2" charset="2"/>
              <a:buChar char="v"/>
            </a:pPr>
            <a:r>
              <a:rPr lang="es-MX" sz="3000" dirty="0"/>
              <a:t> </a:t>
            </a:r>
            <a:r>
              <a:rPr lang="es-MX" sz="3000" dirty="0" smtClean="0"/>
              <a:t>Grave… puede presentar disminución de la conciencia o inconsciencia, dolor de cabeza en aumento, vómito, somnolencia, visión borrosa, lesiones faciales  graves, signos de fractura en la base del cráneo, lesiones penetrantes en el cráneo, fracturas craneales, incapacidad de mover extremidades, cuello rígido, cambios en la pupila y convulsiones.</a:t>
            </a:r>
          </a:p>
        </p:txBody>
      </p:sp>
    </p:spTree>
    <p:extLst>
      <p:ext uri="{BB962C8B-B14F-4D97-AF65-F5344CB8AC3E}">
        <p14:creationId xmlns:p14="http://schemas.microsoft.com/office/powerpoint/2007/7/12/main" xmlns="" val="2182656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2010-01-11T04:15:07Z</outs:dateTime>
      <outs:isPinned>true</outs:isPinned>
    </outs:relatedDate>
    <outs:relatedDate>
      <outs:type>2</outs:type>
      <outs:displayName>Created</outs:displayName>
      <outs:dateTime>2010-01-11T02:17:58Z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Mayra Bueno</outs:displayName>
          <outs:accountName/>
        </outs:relatedPerson>
      </outs:people>
      <outs:source>0</outs:source>
      <outs:isPinned>true</outs:isPinned>
    </outs:relatedPeopleItem>
    <outs:relatedPeopleItem>
      <outs:category>Last modified by</outs:category>
      <outs:people>
        <outs:relatedPerson>
          <outs:displayName>Mayra Bueno</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CCE6AE8D-0491-42AE-B715-E66B5FF62CBE}">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Apex</Template>
  <TotalTime>397</TotalTime>
  <Words>1351</Words>
  <Application>Microsoft Office PowerPoint</Application>
  <PresentationFormat>Presentación en pantalla (4:3)</PresentationFormat>
  <Paragraphs>172</Paragraphs>
  <Slides>34</Slides>
  <Notes>34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Apex</vt:lpstr>
      <vt:lpstr> CHECAR PULSO PRESIONAR DEDO DESABROCHAR ROPA </vt:lpstr>
      <vt:lpstr>Recomendaciones ante una urgencia: </vt:lpstr>
      <vt:lpstr>FIEBRE</vt:lpstr>
      <vt:lpstr>Contusiones</vt:lpstr>
      <vt:lpstr>Contusión:</vt:lpstr>
      <vt:lpstr>¿Qué hacer?</vt:lpstr>
      <vt:lpstr>Heridas:</vt:lpstr>
      <vt:lpstr>Heridas de la cabeza:</vt:lpstr>
      <vt:lpstr>Síntomas:</vt:lpstr>
      <vt:lpstr>¿Qué hacer?: </vt:lpstr>
      <vt:lpstr>Diapositiva 11</vt:lpstr>
      <vt:lpstr>Infecciones parasitarias</vt:lpstr>
      <vt:lpstr>Vendajes y férulas:</vt:lpstr>
      <vt:lpstr>Hemorragias:</vt:lpstr>
      <vt:lpstr>FRACTURA</vt:lpstr>
      <vt:lpstr>Síntomas:</vt:lpstr>
      <vt:lpstr>¿Qué hacer?:</vt:lpstr>
      <vt:lpstr>¿Qué NO hacer?:</vt:lpstr>
      <vt:lpstr>Fractura en tallo verde:</vt:lpstr>
      <vt:lpstr>ESGUINCE:</vt:lpstr>
      <vt:lpstr>QUEMADURAS</vt:lpstr>
      <vt:lpstr>Tratamiento de quemaduras: 1er grado</vt:lpstr>
      <vt:lpstr>¿Qué hacer?</vt:lpstr>
      <vt:lpstr>ATRAGANTAMIENTO</vt:lpstr>
      <vt:lpstr>Para evitar el atragantamiento</vt:lpstr>
      <vt:lpstr>CONVULSIONES</vt:lpstr>
      <vt:lpstr>FUEGO</vt:lpstr>
      <vt:lpstr>SITUACIONES DIVERSAS</vt:lpstr>
      <vt:lpstr>Plan de contingencias</vt:lpstr>
      <vt:lpstr>Como educadora ¿Qué me corresponde hacer en caso de cualquier incidente?</vt:lpstr>
      <vt:lpstr>El beneficio de las campañas de salud en la comunidad</vt:lpstr>
      <vt:lpstr>Contraindicaciones para vacunar:</vt:lpstr>
      <vt:lpstr>Apoyos cursos externos:</vt:lpstr>
      <vt:lpstr>El desarrollo integral del niño es compromiso y reto de padres de familia, educadores y personal especializado.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Recomendaciones ante una urgencia:</dc:title>
  <dc:creator>Mayra Bueno</dc:creator>
  <cp:lastModifiedBy>Mayra</cp:lastModifiedBy>
  <cp:revision>52</cp:revision>
  <dcterms:created xsi:type="dcterms:W3CDTF">2010-01-11T02:17:58Z</dcterms:created>
  <dcterms:modified xsi:type="dcterms:W3CDTF">2010-11-16T04:37:41Z</dcterms:modified>
</cp:coreProperties>
</file>