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EE25A8-5AA2-4A90-A6A6-3A6143341F33}" type="datetimeFigureOut">
              <a:rPr lang="es-ES" smtClean="0"/>
              <a:t>10/03/2014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75CA3B-7625-4A76-9F63-FE6E418E9076}"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575CA3B-7625-4A76-9F63-FE6E418E9076}" type="slidenum">
              <a:rPr lang="es-ES" smtClean="0"/>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D101F6-ECF7-47D8-B67C-D255163EF856}" type="datetimeFigureOut">
              <a:rPr lang="es-ES" smtClean="0"/>
              <a:pPr/>
              <a:t>10/03/2014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101F6-ECF7-47D8-B67C-D255163EF856}" type="datetimeFigureOut">
              <a:rPr lang="es-ES" smtClean="0"/>
              <a:pPr/>
              <a:t>10/03/2014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7DB3E-49BC-4CB7-B0FD-0FFDB10B0B8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Recomendaciones para le elaboración de reactivos</a:t>
            </a:r>
            <a:endParaRPr lang="es-ES" dirty="0"/>
          </a:p>
        </p:txBody>
      </p:sp>
      <p:sp>
        <p:nvSpPr>
          <p:cNvPr id="3" name="2 Subtítulo"/>
          <p:cNvSpPr>
            <a:spLocks noGrp="1"/>
          </p:cNvSpPr>
          <p:nvPr>
            <p:ph type="subTitle" idx="1"/>
          </p:nvPr>
        </p:nvSpPr>
        <p:spPr/>
        <p:txBody>
          <a:bodyPr/>
          <a:lstStyle/>
          <a:p>
            <a:r>
              <a:rPr lang="es-ES" dirty="0" smtClean="0"/>
              <a:t>Departamento de Evaluación</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39341"/>
            <a:ext cx="8229600" cy="4525963"/>
          </a:xfrm>
        </p:spPr>
        <p:txBody>
          <a:bodyPr>
            <a:normAutofit/>
          </a:bodyPr>
          <a:lstStyle/>
          <a:p>
            <a:pPr>
              <a:buNone/>
            </a:pPr>
            <a:r>
              <a:rPr lang="es-MX" sz="2400" i="1" dirty="0" smtClean="0"/>
              <a:t>10. Cuidar que coincida género y número en la base y en las opciones de </a:t>
            </a:r>
            <a:r>
              <a:rPr lang="es-MX" sz="2400" i="1" dirty="0" smtClean="0"/>
              <a:t>respuesta</a:t>
            </a:r>
          </a:p>
          <a:p>
            <a:pPr>
              <a:buNone/>
            </a:pPr>
            <a:endParaRPr lang="es-ES" sz="2400" dirty="0" smtClean="0"/>
          </a:p>
          <a:p>
            <a:pPr>
              <a:buNone/>
            </a:pPr>
            <a:r>
              <a:rPr lang="es-MX" sz="2400" i="1" dirty="0" smtClean="0"/>
              <a:t>11. Evitar el uso de sinónimos en los </a:t>
            </a:r>
            <a:r>
              <a:rPr lang="es-MX" sz="2400" i="1" dirty="0" smtClean="0"/>
              <a:t>distractores</a:t>
            </a:r>
            <a:endParaRPr lang="es-ES" sz="2400" dirty="0" smtClean="0"/>
          </a:p>
          <a:p>
            <a:pPr>
              <a:buNone/>
            </a:pPr>
            <a:endParaRPr lang="es-ES" sz="2400" dirty="0" smtClean="0"/>
          </a:p>
          <a:p>
            <a:pPr>
              <a:buNone/>
            </a:pPr>
            <a:r>
              <a:rPr lang="es-ES" sz="2400" dirty="0" smtClean="0"/>
              <a:t>12. Usar mayúsculas en las opciones de respuesta solo cuando sea necesario de acuerdo a la regla ortográfica. </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lstStyle/>
          <a:p>
            <a:r>
              <a:rPr lang="es-ES" dirty="0" smtClean="0"/>
              <a:t>Propósito</a:t>
            </a:r>
            <a:endParaRPr lang="es-ES" dirty="0"/>
          </a:p>
        </p:txBody>
      </p:sp>
      <p:sp>
        <p:nvSpPr>
          <p:cNvPr id="3" name="2 Marcador de contenido"/>
          <p:cNvSpPr>
            <a:spLocks noGrp="1"/>
          </p:cNvSpPr>
          <p:nvPr>
            <p:ph idx="1"/>
          </p:nvPr>
        </p:nvSpPr>
        <p:spPr>
          <a:xfrm>
            <a:off x="457200" y="1999381"/>
            <a:ext cx="8229600" cy="4525963"/>
          </a:xfrm>
        </p:spPr>
        <p:txBody>
          <a:bodyPr/>
          <a:lstStyle/>
          <a:p>
            <a:r>
              <a:rPr lang="es-ES" dirty="0" smtClean="0"/>
              <a:t>Clarificar que competencias del perfil de egreso, del curso y de la unidad se esta evaluando (Docente del curso).</a:t>
            </a:r>
          </a:p>
          <a:p>
            <a:r>
              <a:rPr lang="es-ES" dirty="0" smtClean="0"/>
              <a:t>Mejorar la comprensión del reactivo (alumna)</a:t>
            </a:r>
          </a:p>
          <a:p>
            <a:r>
              <a:rPr lang="es-ES" dirty="0" smtClean="0"/>
              <a:t>Facilitar el manejo del reactivo (</a:t>
            </a:r>
            <a:r>
              <a:rPr lang="es-ES" dirty="0" err="1" smtClean="0"/>
              <a:t>D.Evaluación</a:t>
            </a:r>
            <a:r>
              <a:rPr lang="es-ES" dirty="0" smtClean="0"/>
              <a:t>)</a:t>
            </a:r>
          </a:p>
          <a:p>
            <a:r>
              <a:rPr lang="es-ES" dirty="0" smtClean="0"/>
              <a:t>Proporcionar reactivos a la DENAD.</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08720"/>
            <a:ext cx="8229600" cy="1143000"/>
          </a:xfrm>
        </p:spPr>
        <p:txBody>
          <a:bodyPr>
            <a:noAutofit/>
          </a:bodyPr>
          <a:lstStyle/>
          <a:p>
            <a:r>
              <a:rPr lang="es-ES" sz="3200" dirty="0" smtClean="0"/>
              <a:t>Clarificar </a:t>
            </a:r>
            <a:r>
              <a:rPr lang="es-ES" sz="3200" dirty="0" smtClean="0"/>
              <a:t>qué </a:t>
            </a:r>
            <a:r>
              <a:rPr lang="es-ES" sz="3200" dirty="0" smtClean="0"/>
              <a:t>competencias del perfil de egreso, del curso y de la unidad se esta evaluando .</a:t>
            </a:r>
            <a:endParaRPr lang="es-ES" sz="3200" dirty="0"/>
          </a:p>
        </p:txBody>
      </p:sp>
      <p:sp>
        <p:nvSpPr>
          <p:cNvPr id="3" name="2 Marcador de contenido"/>
          <p:cNvSpPr>
            <a:spLocks noGrp="1"/>
          </p:cNvSpPr>
          <p:nvPr>
            <p:ph idx="1"/>
          </p:nvPr>
        </p:nvSpPr>
        <p:spPr>
          <a:xfrm>
            <a:off x="457200" y="2738339"/>
            <a:ext cx="8229600" cy="1842789"/>
          </a:xfrm>
        </p:spPr>
        <p:txBody>
          <a:bodyPr/>
          <a:lstStyle/>
          <a:p>
            <a:r>
              <a:rPr lang="es-ES_tradnl" dirty="0" smtClean="0"/>
              <a:t>Formato sugerido para valorar las competencias abordadas (evaluadas</a:t>
            </a:r>
            <a:r>
              <a:rPr lang="es-ES_tradnl" dirty="0" smtClean="0"/>
              <a:t>) en cada </a:t>
            </a:r>
            <a:r>
              <a:rPr lang="es-ES_tradnl" dirty="0" smtClean="0"/>
              <a:t>unidad de aprendizaje.  </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Mejorar la comprensión del reactivo (alumna)</a:t>
            </a:r>
            <a:endParaRPr lang="es-ES" sz="3200" b="1" u="sng" dirty="0"/>
          </a:p>
        </p:txBody>
      </p:sp>
      <p:sp>
        <p:nvSpPr>
          <p:cNvPr id="3" name="2 Marcador de contenido"/>
          <p:cNvSpPr>
            <a:spLocks noGrp="1"/>
          </p:cNvSpPr>
          <p:nvPr>
            <p:ph idx="1"/>
          </p:nvPr>
        </p:nvSpPr>
        <p:spPr>
          <a:xfrm>
            <a:off x="457200" y="1340768"/>
            <a:ext cx="8229600" cy="5040560"/>
          </a:xfrm>
        </p:spPr>
        <p:txBody>
          <a:bodyPr>
            <a:normAutofit/>
          </a:bodyPr>
          <a:lstStyle/>
          <a:p>
            <a:pPr marL="514350" indent="-514350">
              <a:buFont typeface="+mj-lt"/>
              <a:buAutoNum type="arabicPeriod"/>
            </a:pPr>
            <a:r>
              <a:rPr lang="es-ES" sz="2400" dirty="0" smtClean="0"/>
              <a:t>Entregar </a:t>
            </a:r>
            <a:r>
              <a:rPr lang="es-ES" sz="2400" dirty="0" smtClean="0"/>
              <a:t>los reactivos en </a:t>
            </a:r>
            <a:r>
              <a:rPr lang="es-ES" sz="2400" dirty="0" err="1" smtClean="0"/>
              <a:t>word</a:t>
            </a:r>
            <a:r>
              <a:rPr lang="es-ES" sz="2400" dirty="0" smtClean="0"/>
              <a:t>, en formato sin </a:t>
            </a:r>
            <a:r>
              <a:rPr lang="es-ES" sz="2400" dirty="0" smtClean="0"/>
              <a:t>espacio</a:t>
            </a:r>
          </a:p>
          <a:p>
            <a:pPr marL="514350" indent="-514350">
              <a:buFont typeface="+mj-lt"/>
              <a:buAutoNum type="arabicPeriod"/>
            </a:pPr>
            <a:endParaRPr lang="es-ES" sz="2400" dirty="0" smtClean="0"/>
          </a:p>
          <a:p>
            <a:pPr marL="514350" indent="-514350">
              <a:buFont typeface="+mj-lt"/>
              <a:buAutoNum type="arabicPeriod"/>
            </a:pPr>
            <a:endParaRPr lang="es-ES" sz="2400" dirty="0" smtClean="0"/>
          </a:p>
          <a:p>
            <a:pPr marL="514350" indent="-514350">
              <a:buFont typeface="+mj-lt"/>
              <a:buAutoNum type="arabicPeriod"/>
            </a:pPr>
            <a:endParaRPr lang="es-ES" sz="2400" dirty="0" smtClean="0"/>
          </a:p>
          <a:p>
            <a:pPr marL="514350" indent="-514350">
              <a:buFont typeface="+mj-lt"/>
              <a:buAutoNum type="arabicPeriod"/>
            </a:pPr>
            <a:r>
              <a:rPr lang="es-ES" sz="2400" dirty="0" smtClean="0"/>
              <a:t>Numeración </a:t>
            </a:r>
            <a:r>
              <a:rPr lang="es-ES" sz="2400" dirty="0" smtClean="0"/>
              <a:t>manual (no automática), solo el número y punto (.) y las opciones de respuesta en A, B, C, D, en mayúsculas sin punto, coma, ni paréntesis. </a:t>
            </a:r>
          </a:p>
          <a:p>
            <a:endParaRPr lang="es-ES" sz="2400" dirty="0"/>
          </a:p>
        </p:txBody>
      </p:sp>
      <p:pic>
        <p:nvPicPr>
          <p:cNvPr id="4" name="3 Imagen"/>
          <p:cNvPicPr/>
          <p:nvPr/>
        </p:nvPicPr>
        <p:blipFill>
          <a:blip r:embed="rId2" cstate="print"/>
          <a:srcRect l="47990" r="15348" b="74590"/>
          <a:stretch>
            <a:fillRect/>
          </a:stretch>
        </p:blipFill>
        <p:spPr bwMode="auto">
          <a:xfrm>
            <a:off x="2699792" y="1844824"/>
            <a:ext cx="3312368" cy="1080120"/>
          </a:xfrm>
          <a:prstGeom prst="rect">
            <a:avLst/>
          </a:prstGeom>
          <a:noFill/>
          <a:ln w="9525">
            <a:noFill/>
            <a:miter lim="800000"/>
            <a:headEnd/>
            <a:tailEnd/>
          </a:ln>
        </p:spPr>
      </p:pic>
      <p:pic>
        <p:nvPicPr>
          <p:cNvPr id="5" name="4 Imagen"/>
          <p:cNvPicPr/>
          <p:nvPr/>
        </p:nvPicPr>
        <p:blipFill>
          <a:blip r:embed="rId3" cstate="print"/>
          <a:srcRect l="29791" r="59909" b="76029"/>
          <a:stretch>
            <a:fillRect/>
          </a:stretch>
        </p:blipFill>
        <p:spPr bwMode="auto">
          <a:xfrm>
            <a:off x="3563889" y="4437112"/>
            <a:ext cx="2088232" cy="168396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1196752"/>
            <a:ext cx="8229600" cy="4525963"/>
          </a:xfrm>
        </p:spPr>
        <p:txBody>
          <a:bodyPr/>
          <a:lstStyle/>
          <a:p>
            <a:r>
              <a:rPr lang="es-ES" dirty="0" smtClean="0"/>
              <a:t>3. Respuesta correcta marcada con dos XX mayúsculas (solo 2).</a:t>
            </a:r>
          </a:p>
          <a:p>
            <a:endParaRPr lang="es-ES" dirty="0"/>
          </a:p>
        </p:txBody>
      </p:sp>
      <p:pic>
        <p:nvPicPr>
          <p:cNvPr id="5" name="4 Imagen"/>
          <p:cNvPicPr/>
          <p:nvPr/>
        </p:nvPicPr>
        <p:blipFill>
          <a:blip r:embed="rId2" cstate="print"/>
          <a:srcRect t="29508" r="32671" b="13115"/>
          <a:stretch>
            <a:fillRect/>
          </a:stretch>
        </p:blipFill>
        <p:spPr bwMode="auto">
          <a:xfrm>
            <a:off x="1259632" y="2521496"/>
            <a:ext cx="6468913" cy="292199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19869"/>
            <a:ext cx="8229600" cy="5361459"/>
          </a:xfrm>
        </p:spPr>
        <p:txBody>
          <a:bodyPr>
            <a:normAutofit lnSpcReduction="10000"/>
          </a:bodyPr>
          <a:lstStyle/>
          <a:p>
            <a:pPr algn="just">
              <a:buNone/>
            </a:pPr>
            <a:r>
              <a:rPr lang="es-ES" dirty="0" smtClean="0"/>
              <a:t>4. En casos necesarios, citar autores, no los títulos de las lecturas o los libros</a:t>
            </a:r>
            <a:r>
              <a:rPr lang="es-ES" dirty="0" smtClean="0"/>
              <a:t>.</a:t>
            </a:r>
          </a:p>
          <a:p>
            <a:pPr algn="just">
              <a:buNone/>
            </a:pPr>
            <a:endParaRPr lang="es-ES" dirty="0" smtClean="0"/>
          </a:p>
          <a:p>
            <a:pPr algn="just">
              <a:buNone/>
            </a:pPr>
            <a:r>
              <a:rPr lang="es-ES" dirty="0" smtClean="0"/>
              <a:t>5. </a:t>
            </a:r>
            <a:r>
              <a:rPr lang="es-ES" i="1" dirty="0" smtClean="0"/>
              <a:t>Cuidar no dar la respuesta en la base del </a:t>
            </a:r>
            <a:r>
              <a:rPr lang="es-ES" i="1" dirty="0" smtClean="0"/>
              <a:t>reactivo</a:t>
            </a:r>
          </a:p>
          <a:p>
            <a:pPr algn="just">
              <a:buNone/>
            </a:pPr>
            <a:endParaRPr lang="es-ES" dirty="0" smtClean="0"/>
          </a:p>
          <a:p>
            <a:pPr algn="just">
              <a:buNone/>
            </a:pPr>
            <a:r>
              <a:rPr lang="es-ES" sz="2200" dirty="0" smtClean="0"/>
              <a:t>El principio básico de la pedagogía de </a:t>
            </a:r>
            <a:r>
              <a:rPr lang="es-ES" sz="2200" dirty="0" smtClean="0">
                <a:solidFill>
                  <a:srgbClr val="FF0000"/>
                </a:solidFill>
              </a:rPr>
              <a:t>la integración </a:t>
            </a:r>
            <a:r>
              <a:rPr lang="es-ES" sz="2200" dirty="0" smtClean="0"/>
              <a:t>se basa en:</a:t>
            </a:r>
          </a:p>
          <a:p>
            <a:pPr algn="just">
              <a:buNone/>
            </a:pPr>
            <a:r>
              <a:rPr lang="es-ES" sz="2200" dirty="0" smtClean="0"/>
              <a:t>A  contar con muchos aprendizajes y conocimientos</a:t>
            </a:r>
          </a:p>
          <a:p>
            <a:pPr algn="just">
              <a:buNone/>
            </a:pPr>
            <a:r>
              <a:rPr lang="es-ES" sz="2200" dirty="0" smtClean="0"/>
              <a:t>B  brindar al educando la ocasión de </a:t>
            </a:r>
            <a:r>
              <a:rPr lang="es-ES" sz="2200" dirty="0" smtClean="0">
                <a:solidFill>
                  <a:srgbClr val="FF0000"/>
                </a:solidFill>
              </a:rPr>
              <a:t>integrar  </a:t>
            </a:r>
            <a:r>
              <a:rPr lang="es-ES" sz="2200" dirty="0" smtClean="0"/>
              <a:t>sus conocimientos.  XX</a:t>
            </a:r>
          </a:p>
          <a:p>
            <a:pPr algn="just">
              <a:buNone/>
            </a:pPr>
            <a:r>
              <a:rPr lang="es-ES" sz="2200" dirty="0" smtClean="0"/>
              <a:t>C  valorar y contar con elementos necesarios para educar</a:t>
            </a:r>
          </a:p>
          <a:p>
            <a:pPr algn="just">
              <a:buNone/>
            </a:pPr>
            <a:r>
              <a:rPr lang="es-ES" sz="2200" dirty="0" smtClean="0"/>
              <a:t>D  proponer diversidad de metodologías educativas</a:t>
            </a:r>
          </a:p>
          <a:p>
            <a:pPr algn="just">
              <a:buNone/>
            </a:pPr>
            <a:r>
              <a:rPr lang="es-ES" sz="2200" dirty="0" smtClean="0"/>
              <a:t> </a:t>
            </a:r>
          </a:p>
          <a:p>
            <a:pPr algn="just">
              <a:buNone/>
            </a:pPr>
            <a:endParaRPr lang="es-E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793507"/>
          </a:xfrm>
        </p:spPr>
        <p:txBody>
          <a:bodyPr>
            <a:normAutofit/>
          </a:bodyPr>
          <a:lstStyle/>
          <a:p>
            <a:pPr>
              <a:buNone/>
            </a:pPr>
            <a:r>
              <a:rPr lang="es-ES" sz="2800" dirty="0" smtClean="0"/>
              <a:t>6. </a:t>
            </a:r>
            <a:r>
              <a:rPr lang="es-ES" sz="2800" i="1" dirty="0" smtClean="0"/>
              <a:t>Subir a la base las palabras que se repetirán en las opciones de respuesta</a:t>
            </a:r>
            <a:endParaRPr lang="es-ES" sz="2800" dirty="0" smtClean="0"/>
          </a:p>
          <a:p>
            <a:pPr>
              <a:buNone/>
            </a:pPr>
            <a:r>
              <a:rPr lang="es-ES" sz="2800" i="1" dirty="0" smtClean="0"/>
              <a:t>7. No repetir distractores</a:t>
            </a:r>
            <a:endParaRPr lang="es-ES" sz="2800" dirty="0" smtClean="0"/>
          </a:p>
          <a:p>
            <a:pPr>
              <a:buNone/>
            </a:pPr>
            <a:endParaRPr lang="es-ES" sz="2000" dirty="0" smtClean="0"/>
          </a:p>
          <a:p>
            <a:pPr>
              <a:buNone/>
            </a:pPr>
            <a:r>
              <a:rPr lang="es-ES" sz="2400" dirty="0" smtClean="0"/>
              <a:t>La </a:t>
            </a:r>
            <a:r>
              <a:rPr lang="es-ES" sz="2400" dirty="0" smtClean="0"/>
              <a:t>_______________________ se inicia cuando se identifica que, para </a:t>
            </a:r>
            <a:r>
              <a:rPr lang="es-ES" sz="2400" dirty="0" smtClean="0"/>
              <a:t>conocer</a:t>
            </a:r>
            <a:r>
              <a:rPr lang="es-ES" sz="2400" dirty="0" smtClean="0"/>
              <a:t>, los sujetos interpretan a partir de la experiencia y desarrollan formas estructurales o conceptuales para  ______________ la realidad externa a su pensamiento. </a:t>
            </a:r>
          </a:p>
          <a:p>
            <a:pPr>
              <a:buNone/>
            </a:pPr>
            <a:r>
              <a:rPr lang="es-ES" sz="2000" dirty="0" smtClean="0"/>
              <a:t>a) Educación  metodológica – hacer</a:t>
            </a:r>
          </a:p>
          <a:p>
            <a:pPr>
              <a:buNone/>
            </a:pPr>
            <a:r>
              <a:rPr lang="es-ES" sz="2000" dirty="0" smtClean="0"/>
              <a:t>b) Educación de valores – incentivar</a:t>
            </a:r>
          </a:p>
          <a:p>
            <a:pPr>
              <a:buNone/>
            </a:pPr>
            <a:r>
              <a:rPr lang="es-ES" sz="2000" dirty="0" smtClean="0"/>
              <a:t>c) Evaluación de modelo  - incorporar </a:t>
            </a:r>
          </a:p>
          <a:p>
            <a:pPr>
              <a:buNone/>
            </a:pPr>
            <a:r>
              <a:rPr lang="es-ES" sz="2000" dirty="0" smtClean="0"/>
              <a:t>d) Educación en ciencias – incorporar </a:t>
            </a:r>
            <a:r>
              <a:rPr lang="es-MX" sz="2000" dirty="0" smtClean="0"/>
              <a:t> </a:t>
            </a:r>
            <a:endParaRPr lang="es-E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47861"/>
            <a:ext cx="8229600" cy="5721499"/>
          </a:xfrm>
        </p:spPr>
        <p:txBody>
          <a:bodyPr>
            <a:normAutofit/>
          </a:bodyPr>
          <a:lstStyle/>
          <a:p>
            <a:pPr>
              <a:buNone/>
            </a:pPr>
            <a:r>
              <a:rPr lang="es-MX" dirty="0" smtClean="0"/>
              <a:t>8. </a:t>
            </a:r>
            <a:r>
              <a:rPr lang="es-MX" i="1" dirty="0" smtClean="0"/>
              <a:t>Incluir el significado de siglas </a:t>
            </a:r>
            <a:endParaRPr lang="es-MX" i="1" dirty="0" smtClean="0"/>
          </a:p>
          <a:p>
            <a:pPr>
              <a:buNone/>
            </a:pPr>
            <a:endParaRPr lang="es-ES" sz="2400" dirty="0" smtClean="0"/>
          </a:p>
          <a:p>
            <a:pPr algn="just">
              <a:buNone/>
            </a:pPr>
            <a:r>
              <a:rPr lang="es-ES" sz="2000" dirty="0" smtClean="0"/>
              <a:t>Dos tipos de participar en la </a:t>
            </a:r>
            <a:r>
              <a:rPr lang="es-ES" sz="2000" dirty="0" err="1" smtClean="0"/>
              <a:t>zdp</a:t>
            </a:r>
            <a:r>
              <a:rPr lang="es-ES" sz="2000" dirty="0" smtClean="0"/>
              <a:t>  es de una manera aislada, y otra, de manera grupal. El profesor debe </a:t>
            </a:r>
            <a:r>
              <a:rPr lang="es-ES" sz="2000" dirty="0" err="1" smtClean="0"/>
              <a:t>de____________________de</a:t>
            </a:r>
            <a:r>
              <a:rPr lang="es-ES" sz="2000" dirty="0" smtClean="0"/>
              <a:t>  los niños antes que él producir interrogantes. Es necesario comenzar la sesión con la puesta en común de las inquietudes de los estudiantes para dirigir la clase. Los profesores deben tener una dirección, pero no deben ser rígidos y deben entregar los aprendizajes que el niño necesite.</a:t>
            </a:r>
          </a:p>
          <a:p>
            <a:pPr>
              <a:buNone/>
            </a:pPr>
            <a:r>
              <a:rPr lang="es-ES" sz="1800" dirty="0" smtClean="0"/>
              <a:t>A.- responder las preguntas XXX</a:t>
            </a:r>
          </a:p>
          <a:p>
            <a:pPr>
              <a:buNone/>
            </a:pPr>
            <a:r>
              <a:rPr lang="es-ES" sz="1800" dirty="0" smtClean="0"/>
              <a:t>B,-organizar el salón</a:t>
            </a:r>
          </a:p>
          <a:p>
            <a:pPr>
              <a:buNone/>
            </a:pPr>
            <a:r>
              <a:rPr lang="es-ES" sz="1800" dirty="0" smtClean="0"/>
              <a:t>C.-planear estrategias</a:t>
            </a:r>
          </a:p>
          <a:p>
            <a:pPr>
              <a:buNone/>
            </a:pPr>
            <a:r>
              <a:rPr lang="es-ES" sz="1800" dirty="0" smtClean="0"/>
              <a:t>D.-ambientar el salón</a:t>
            </a:r>
          </a:p>
          <a:p>
            <a:pPr>
              <a:buNone/>
            </a:pPr>
            <a:endParaRPr lang="es-E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976664"/>
          </a:xfrm>
        </p:spPr>
        <p:txBody>
          <a:bodyPr>
            <a:noAutofit/>
          </a:bodyPr>
          <a:lstStyle/>
          <a:p>
            <a:pPr>
              <a:buNone/>
            </a:pPr>
            <a:r>
              <a:rPr lang="es-MX" i="1" dirty="0" smtClean="0"/>
              <a:t>9. Dejar los artículos en la </a:t>
            </a:r>
            <a:r>
              <a:rPr lang="es-MX" i="1" dirty="0" smtClean="0"/>
              <a:t>base</a:t>
            </a:r>
          </a:p>
          <a:p>
            <a:pPr>
              <a:buNone/>
            </a:pPr>
            <a:endParaRPr lang="es-ES" sz="2000" dirty="0" smtClean="0"/>
          </a:p>
          <a:p>
            <a:pPr>
              <a:buNone/>
            </a:pPr>
            <a:r>
              <a:rPr lang="es-ES" sz="2000" dirty="0" smtClean="0"/>
              <a:t>El alumno, por ende, es un agente que busca encontrar sentido a la situación educativa en la que participa y de la que forma parte . De este modo, el foco de interés principal ya no está puesto en el arreglo "de estímulos" o "de los aspectos externos </a:t>
            </a:r>
            <a:r>
              <a:rPr lang="es-ES" sz="2000" dirty="0" err="1" smtClean="0"/>
              <a:t>contingenciales</a:t>
            </a:r>
            <a:r>
              <a:rPr lang="es-ES" sz="2000" dirty="0" smtClean="0"/>
              <a:t>" del escenario escolar ni en los materiales de instrucción o en las actividades del profesor –todos ellos importantes y necesarios en cuanto conforman un sistema complejo, por supuesto–, Si no en___________________ quienes a final de cuentas son los principales responsables del aprendizaje conseguido.</a:t>
            </a:r>
          </a:p>
          <a:p>
            <a:pPr>
              <a:buNone/>
            </a:pPr>
            <a:r>
              <a:rPr lang="es-ES" sz="2000" dirty="0" smtClean="0"/>
              <a:t>A el  maestro</a:t>
            </a:r>
          </a:p>
          <a:p>
            <a:pPr>
              <a:buNone/>
            </a:pPr>
            <a:r>
              <a:rPr lang="es-ES" sz="2000" dirty="0" smtClean="0"/>
              <a:t>B los padres de familia</a:t>
            </a:r>
          </a:p>
          <a:p>
            <a:pPr>
              <a:buNone/>
            </a:pPr>
            <a:r>
              <a:rPr lang="es-ES" sz="2000" dirty="0" smtClean="0"/>
              <a:t>C el director</a:t>
            </a:r>
          </a:p>
          <a:p>
            <a:pPr>
              <a:buNone/>
            </a:pPr>
            <a:r>
              <a:rPr lang="es-ES" sz="2000" dirty="0" smtClean="0"/>
              <a:t>D  el alumno XXX</a:t>
            </a:r>
          </a:p>
          <a:p>
            <a:pPr>
              <a:buNone/>
            </a:pPr>
            <a:endParaRPr lang="es-ES" sz="20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449</Words>
  <Application>Microsoft Office PowerPoint</Application>
  <PresentationFormat>Presentación en pantalla (4:3)</PresentationFormat>
  <Paragraphs>54</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Recomendaciones para le elaboración de reactivos</vt:lpstr>
      <vt:lpstr>Propósito</vt:lpstr>
      <vt:lpstr>Clarificar qué competencias del perfil de egreso, del curso y de la unidad se esta evaluando .</vt:lpstr>
      <vt:lpstr>Mejorar la comprensión del reactivo (alumna)</vt:lpstr>
      <vt:lpstr>Diapositiva 5</vt:lpstr>
      <vt:lpstr>Diapositiva 6</vt:lpstr>
      <vt:lpstr>Diapositiva 7</vt:lpstr>
      <vt:lpstr>Diapositiva 8</vt:lpstr>
      <vt:lpstr>Diapositiva 9</vt:lpstr>
      <vt:lpstr>Diapositiva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Recomendaciones para le elaboración de reactivos</dc:title>
  <dc:creator>comp</dc:creator>
  <cp:lastModifiedBy>comp</cp:lastModifiedBy>
  <cp:revision>11</cp:revision>
  <dcterms:created xsi:type="dcterms:W3CDTF">2014-03-06T20:05:38Z</dcterms:created>
  <dcterms:modified xsi:type="dcterms:W3CDTF">2014-03-10T16:55:42Z</dcterms:modified>
</cp:coreProperties>
</file>