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0" r:id="rId3"/>
    <p:sldId id="291" r:id="rId4"/>
    <p:sldId id="292" r:id="rId5"/>
    <p:sldId id="258" r:id="rId6"/>
    <p:sldId id="257" r:id="rId7"/>
    <p:sldId id="259" r:id="rId8"/>
    <p:sldId id="267" r:id="rId9"/>
    <p:sldId id="293" r:id="rId10"/>
    <p:sldId id="262" r:id="rId11"/>
    <p:sldId id="268" r:id="rId12"/>
    <p:sldId id="269" r:id="rId13"/>
    <p:sldId id="274" r:id="rId14"/>
    <p:sldId id="289"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6964" autoAdjust="0"/>
  </p:normalViewPr>
  <p:slideViewPr>
    <p:cSldViewPr>
      <p:cViewPr>
        <p:scale>
          <a:sx n="70" d="100"/>
          <a:sy n="70" d="100"/>
        </p:scale>
        <p:origin x="-1560"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3B2D6-84CE-4068-8CC5-EDBE8DDE8EBE}" type="datetimeFigureOut">
              <a:rPr lang="es-MX" smtClean="0"/>
              <a:t>12/11/2014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4664E-6F8B-4687-80B9-69B47051D2DB}" type="slidenum">
              <a:rPr lang="es-MX" smtClean="0"/>
              <a:t>‹Nº›</a:t>
            </a:fld>
            <a:endParaRPr lang="es-MX"/>
          </a:p>
        </p:txBody>
      </p:sp>
    </p:spTree>
    <p:extLst>
      <p:ext uri="{BB962C8B-B14F-4D97-AF65-F5344CB8AC3E}">
        <p14:creationId xmlns:p14="http://schemas.microsoft.com/office/powerpoint/2010/main" val="207461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9E03D99-1455-4EA1-90F4-CBE263DB41CF}" type="slidenum">
              <a:rPr lang="es-MX" smtClean="0"/>
              <a:t>7</a:t>
            </a:fld>
            <a:endParaRPr lang="es-MX"/>
          </a:p>
        </p:txBody>
      </p:sp>
    </p:spTree>
    <p:extLst>
      <p:ext uri="{BB962C8B-B14F-4D97-AF65-F5344CB8AC3E}">
        <p14:creationId xmlns:p14="http://schemas.microsoft.com/office/powerpoint/2010/main" val="49404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Juego</a:t>
            </a:r>
            <a:r>
              <a:rPr lang="es-MX" baseline="0" dirty="0" smtClean="0"/>
              <a:t> dime tu nombre</a:t>
            </a:r>
            <a:endParaRPr lang="es-MX" dirty="0"/>
          </a:p>
        </p:txBody>
      </p:sp>
      <p:sp>
        <p:nvSpPr>
          <p:cNvPr id="4" name="3 Marcador de número de diapositiva"/>
          <p:cNvSpPr>
            <a:spLocks noGrp="1"/>
          </p:cNvSpPr>
          <p:nvPr>
            <p:ph type="sldNum" sz="quarter" idx="10"/>
          </p:nvPr>
        </p:nvSpPr>
        <p:spPr/>
        <p:txBody>
          <a:bodyPr/>
          <a:lstStyle/>
          <a:p>
            <a:fld id="{83A1A940-D0D6-44A3-BA55-D823AFE26DF8}" type="slidenum">
              <a:rPr lang="es-MX" smtClean="0"/>
              <a:t>10</a:t>
            </a:fld>
            <a:endParaRPr lang="es-MX"/>
          </a:p>
        </p:txBody>
      </p:sp>
    </p:spTree>
    <p:extLst>
      <p:ext uri="{BB962C8B-B14F-4D97-AF65-F5344CB8AC3E}">
        <p14:creationId xmlns:p14="http://schemas.microsoft.com/office/powerpoint/2010/main" val="289528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422524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408457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304057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166111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18068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321355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354235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241393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34074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37503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FC6F6C-1E2E-40D7-B1CB-C4FD4A301A54}" type="datetimeFigureOut">
              <a:rPr lang="es-MX" smtClean="0"/>
              <a:t>12/11/2014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8D3D84E-A78F-4803-9281-AE611A65E7EB}" type="slidenum">
              <a:rPr lang="es-MX" smtClean="0"/>
              <a:t>‹Nº›</a:t>
            </a:fld>
            <a:endParaRPr lang="es-MX"/>
          </a:p>
        </p:txBody>
      </p:sp>
    </p:spTree>
    <p:extLst>
      <p:ext uri="{BB962C8B-B14F-4D97-AF65-F5344CB8AC3E}">
        <p14:creationId xmlns:p14="http://schemas.microsoft.com/office/powerpoint/2010/main" val="10093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C6F6C-1E2E-40D7-B1CB-C4FD4A301A54}" type="datetimeFigureOut">
              <a:rPr lang="es-MX" smtClean="0"/>
              <a:t>12/11/2014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3D84E-A78F-4803-9281-AE611A65E7EB}" type="slidenum">
              <a:rPr lang="es-MX" smtClean="0"/>
              <a:t>‹Nº›</a:t>
            </a:fld>
            <a:endParaRPr lang="es-MX"/>
          </a:p>
        </p:txBody>
      </p:sp>
    </p:spTree>
    <p:extLst>
      <p:ext uri="{BB962C8B-B14F-4D97-AF65-F5344CB8AC3E}">
        <p14:creationId xmlns:p14="http://schemas.microsoft.com/office/powerpoint/2010/main" val="2529033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116632"/>
            <a:ext cx="8712968" cy="6709529"/>
          </a:xfrm>
          <a:prstGeom prst="rect">
            <a:avLst/>
          </a:prstGeom>
          <a:noFill/>
        </p:spPr>
        <p:txBody>
          <a:bodyPr wrap="square" rtlCol="0">
            <a:spAutoFit/>
          </a:bodyPr>
          <a:lstStyle/>
          <a:p>
            <a:pPr algn="ctr"/>
            <a:r>
              <a:rPr lang="es-MX" sz="2400" dirty="0">
                <a:effectLst>
                  <a:outerShdw blurRad="38100" dist="38100" dir="2700000" algn="tl">
                    <a:srgbClr val="000000">
                      <a:alpha val="43137"/>
                    </a:srgbClr>
                  </a:outerShdw>
                </a:effectLst>
                <a:latin typeface="Century Gothic" panose="020B0502020202020204" pitchFamily="34" charset="0"/>
              </a:rPr>
              <a:t>Escuela Normal de Educación Preescolar</a:t>
            </a:r>
          </a:p>
          <a:p>
            <a:pPr algn="ctr"/>
            <a:r>
              <a:rPr lang="es-MX" sz="2400" dirty="0" smtClean="0">
                <a:effectLst>
                  <a:outerShdw blurRad="38100" dist="38100" dir="2700000" algn="tl">
                    <a:srgbClr val="000000">
                      <a:alpha val="43137"/>
                    </a:srgbClr>
                  </a:outerShdw>
                </a:effectLst>
                <a:latin typeface="Century Gothic" panose="020B0502020202020204" pitchFamily="34" charset="0"/>
              </a:rPr>
              <a:t>Planeación</a:t>
            </a:r>
          </a:p>
          <a:p>
            <a:pPr algn="ctr"/>
            <a:endParaRPr lang="es-MX" sz="2400" dirty="0">
              <a:latin typeface="Century Gothic" panose="020B0502020202020204" pitchFamily="34" charset="0"/>
            </a:endParaRPr>
          </a:p>
          <a:p>
            <a:pPr algn="ctr"/>
            <a:r>
              <a:rPr lang="es-MX" dirty="0">
                <a:latin typeface="Century Gothic" panose="020B0502020202020204" pitchFamily="34" charset="0"/>
              </a:rPr>
              <a:t> </a:t>
            </a:r>
            <a:r>
              <a:rPr lang="es-MX" sz="1600" u="sng" dirty="0" smtClean="0">
                <a:latin typeface="Century Gothic" panose="020B0502020202020204" pitchFamily="34" charset="0"/>
              </a:rPr>
              <a:t>DATOS DE IDENTIFICACION:</a:t>
            </a:r>
          </a:p>
          <a:p>
            <a:pPr algn="ctr"/>
            <a:endParaRPr lang="es-MX" sz="1400" dirty="0">
              <a:latin typeface="Century Gothic" panose="020B0502020202020204" pitchFamily="34" charset="0"/>
            </a:endParaRPr>
          </a:p>
          <a:p>
            <a:pPr algn="ctr"/>
            <a:r>
              <a:rPr lang="es-MX" sz="2400" dirty="0">
                <a:latin typeface="Century Gothic" panose="020B0502020202020204" pitchFamily="34" charset="0"/>
              </a:rPr>
              <a:t>“Jardín de </a:t>
            </a:r>
            <a:r>
              <a:rPr lang="es-MX" sz="2400" dirty="0" smtClean="0">
                <a:latin typeface="Century Gothic" panose="020B0502020202020204" pitchFamily="34" charset="0"/>
              </a:rPr>
              <a:t>niños </a:t>
            </a:r>
            <a:r>
              <a:rPr lang="es-MX" sz="2400" dirty="0" smtClean="0">
                <a:solidFill>
                  <a:srgbClr val="FF0000"/>
                </a:solidFill>
                <a:latin typeface="Century Gothic" panose="020B0502020202020204" pitchFamily="34" charset="0"/>
              </a:rPr>
              <a:t>nombre del jardín NOTA: LO ROJO SE ELIMINA Y SE LLENA CON LO PERSONAL    </a:t>
            </a:r>
            <a:r>
              <a:rPr lang="es-MX" sz="2400" dirty="0" smtClean="0">
                <a:latin typeface="Century Gothic" panose="020B0502020202020204" pitchFamily="34" charset="0"/>
              </a:rPr>
              <a:t>”                                </a:t>
            </a:r>
          </a:p>
          <a:p>
            <a:pPr algn="ctr"/>
            <a:r>
              <a:rPr lang="es-MX" sz="2400" dirty="0" smtClean="0">
                <a:latin typeface="Century Gothic" panose="020B0502020202020204" pitchFamily="34" charset="0"/>
              </a:rPr>
              <a:t> </a:t>
            </a:r>
            <a:r>
              <a:rPr lang="es-MX" dirty="0">
                <a:latin typeface="Century Gothic" panose="020B0502020202020204" pitchFamily="34" charset="0"/>
              </a:rPr>
              <a:t>Clave: </a:t>
            </a:r>
            <a:endParaRPr lang="es-MX" dirty="0" smtClean="0">
              <a:latin typeface="Century Gothic" panose="020B0502020202020204" pitchFamily="34" charset="0"/>
            </a:endParaRPr>
          </a:p>
          <a:p>
            <a:pPr algn="ctr"/>
            <a:endParaRPr lang="es-MX" sz="1600" dirty="0" smtClean="0">
              <a:latin typeface="Century Gothic" panose="020B0502020202020204" pitchFamily="34" charset="0"/>
            </a:endParaRPr>
          </a:p>
          <a:p>
            <a:pPr lvl="0"/>
            <a:r>
              <a:rPr lang="es-MX" sz="1400" dirty="0" smtClean="0">
                <a:latin typeface="Century Gothic" panose="020B0502020202020204" pitchFamily="34" charset="0"/>
              </a:rPr>
              <a:t>Docente titular:</a:t>
            </a:r>
          </a:p>
          <a:p>
            <a:r>
              <a:rPr lang="es-MX" sz="1400" dirty="0" smtClean="0">
                <a:latin typeface="Century Gothic" panose="020B0502020202020204" pitchFamily="34" charset="0"/>
              </a:rPr>
              <a:t>Grupo </a:t>
            </a:r>
            <a:r>
              <a:rPr lang="es-MX" sz="1400" dirty="0">
                <a:latin typeface="Century Gothic" panose="020B0502020202020204" pitchFamily="34" charset="0"/>
              </a:rPr>
              <a:t>y sección:  </a:t>
            </a:r>
            <a:endParaRPr lang="es-MX" sz="1400" dirty="0" smtClean="0">
              <a:latin typeface="Century Gothic" panose="020B0502020202020204" pitchFamily="34" charset="0"/>
            </a:endParaRPr>
          </a:p>
          <a:p>
            <a:r>
              <a:rPr lang="es-MX" sz="1400" dirty="0" smtClean="0">
                <a:latin typeface="Century Gothic" panose="020B0502020202020204" pitchFamily="34" charset="0"/>
              </a:rPr>
              <a:t>                                                          </a:t>
            </a:r>
          </a:p>
          <a:p>
            <a:r>
              <a:rPr lang="es-MX" sz="1400" dirty="0" smtClean="0">
                <a:latin typeface="Century Gothic" panose="020B0502020202020204" pitchFamily="34" charset="0"/>
              </a:rPr>
              <a:t>Total </a:t>
            </a:r>
            <a:r>
              <a:rPr lang="es-MX" sz="1400" dirty="0">
                <a:latin typeface="Century Gothic" panose="020B0502020202020204" pitchFamily="34" charset="0"/>
              </a:rPr>
              <a:t>de niños:  </a:t>
            </a:r>
            <a:r>
              <a:rPr lang="es-MX" sz="1400" dirty="0" smtClean="0">
                <a:latin typeface="Century Gothic" panose="020B0502020202020204" pitchFamily="34" charset="0"/>
              </a:rPr>
              <a:t>                </a:t>
            </a:r>
            <a:r>
              <a:rPr lang="es-MX" sz="1400" dirty="0" smtClean="0">
                <a:latin typeface="Century Gothic" panose="020B0502020202020204" pitchFamily="34" charset="0"/>
              </a:rPr>
              <a:t> </a:t>
            </a:r>
            <a:r>
              <a:rPr lang="es-MX" sz="1400" dirty="0">
                <a:latin typeface="Century Gothic" panose="020B0502020202020204" pitchFamily="34" charset="0"/>
              </a:rPr>
              <a:t>Niñas: </a:t>
            </a:r>
            <a:r>
              <a:rPr lang="es-MX" sz="1400" dirty="0" smtClean="0">
                <a:latin typeface="Century Gothic" panose="020B0502020202020204" pitchFamily="34" charset="0"/>
              </a:rPr>
              <a:t>                      </a:t>
            </a:r>
            <a:r>
              <a:rPr lang="es-MX" sz="1400" dirty="0">
                <a:latin typeface="Century Gothic" panose="020B0502020202020204" pitchFamily="34" charset="0"/>
              </a:rPr>
              <a:t>Niños</a:t>
            </a:r>
            <a:r>
              <a:rPr lang="es-MX" sz="1400" dirty="0" smtClean="0">
                <a:latin typeface="Century Gothic" panose="020B0502020202020204" pitchFamily="34" charset="0"/>
              </a:rPr>
              <a:t>:                                     </a:t>
            </a:r>
            <a:r>
              <a:rPr lang="es-MX" sz="1400" dirty="0" smtClean="0">
                <a:latin typeface="Century Gothic" panose="020B0502020202020204" pitchFamily="34" charset="0"/>
              </a:rPr>
              <a:t>Edad promedio: </a:t>
            </a:r>
            <a:endParaRPr lang="es-MX" sz="1400" dirty="0">
              <a:latin typeface="Century Gothic" panose="020B0502020202020204" pitchFamily="34" charset="0"/>
            </a:endParaRPr>
          </a:p>
          <a:p>
            <a:pPr lvl="0"/>
            <a:r>
              <a:rPr lang="es-MX" sz="1400" dirty="0" smtClean="0">
                <a:latin typeface="Century Gothic" panose="020B0502020202020204" pitchFamily="34" charset="0"/>
              </a:rPr>
              <a:t>Periodo </a:t>
            </a:r>
            <a:r>
              <a:rPr lang="es-MX" sz="1400" dirty="0">
                <a:latin typeface="Century Gothic" panose="020B0502020202020204" pitchFamily="34" charset="0"/>
              </a:rPr>
              <a:t>de práctica: </a:t>
            </a:r>
            <a:endParaRPr lang="es-MX" sz="1400" dirty="0" smtClean="0">
              <a:latin typeface="Century Gothic" panose="020B0502020202020204" pitchFamily="34" charset="0"/>
            </a:endParaRPr>
          </a:p>
          <a:p>
            <a:pPr lvl="0"/>
            <a:endParaRPr lang="es-MX" sz="1400" dirty="0">
              <a:latin typeface="Century Gothic" panose="020B0502020202020204" pitchFamily="34" charset="0"/>
            </a:endParaRPr>
          </a:p>
          <a:p>
            <a:pPr lvl="0"/>
            <a:endParaRPr lang="es-MX" sz="1400" dirty="0">
              <a:latin typeface="Century Gothic" panose="020B0502020202020204" pitchFamily="34" charset="0"/>
            </a:endParaRPr>
          </a:p>
          <a:p>
            <a:r>
              <a:rPr lang="es-MX" sz="1400" dirty="0" smtClean="0">
                <a:latin typeface="Century Gothic" panose="020B0502020202020204" pitchFamily="34" charset="0"/>
              </a:rPr>
              <a:t>Alumna practicante:                                                  </a:t>
            </a:r>
            <a:r>
              <a:rPr lang="es-MX" sz="1400" dirty="0" smtClean="0">
                <a:latin typeface="Century Gothic" panose="020B0502020202020204" pitchFamily="34" charset="0"/>
              </a:rPr>
              <a:t>   </a:t>
            </a:r>
            <a:r>
              <a:rPr lang="es-MX" sz="1400" dirty="0" smtClean="0">
                <a:latin typeface="Century Gothic" panose="020B0502020202020204" pitchFamily="34" charset="0"/>
              </a:rPr>
              <a:t>Grado y Sección:  </a:t>
            </a:r>
          </a:p>
          <a:p>
            <a:endParaRPr lang="es-MX" sz="1400" dirty="0"/>
          </a:p>
          <a:p>
            <a:pPr algn="ctr"/>
            <a:endParaRPr lang="es-MX" sz="1400" dirty="0" smtClean="0"/>
          </a:p>
          <a:p>
            <a:pPr algn="ctr"/>
            <a:r>
              <a:rPr lang="es-MX" sz="1400" b="1" dirty="0" smtClean="0">
                <a:latin typeface="Century Gothic" panose="020B0502020202020204" pitchFamily="34" charset="0"/>
              </a:rPr>
              <a:t>Situación problemática: poner lo del proyecto</a:t>
            </a:r>
          </a:p>
          <a:p>
            <a:r>
              <a:rPr lang="es-MX" sz="1400" dirty="0" smtClean="0">
                <a:solidFill>
                  <a:srgbClr val="FF0000"/>
                </a:solidFill>
                <a:latin typeface="Century Gothic" panose="020B0502020202020204" pitchFamily="34" charset="0"/>
              </a:rPr>
              <a:t>Un gran numero</a:t>
            </a:r>
            <a:r>
              <a:rPr lang="es-MX" sz="1400" baseline="0" dirty="0" smtClean="0">
                <a:solidFill>
                  <a:srgbClr val="FF0000"/>
                </a:solidFill>
                <a:latin typeface="Century Gothic" panose="020B0502020202020204" pitchFamily="34" charset="0"/>
              </a:rPr>
              <a:t> de alumnos de educación preescolar a lo largo de mis practicas educativas carecen de procesos para adquirir la lengua oral y escrita </a:t>
            </a:r>
            <a:r>
              <a:rPr lang="es-MX" sz="1400" dirty="0" smtClean="0">
                <a:solidFill>
                  <a:srgbClr val="FF0000"/>
                </a:solidFill>
                <a:latin typeface="Century Gothic" panose="020B0502020202020204" pitchFamily="34" charset="0"/>
              </a:rPr>
              <a:t>así como </a:t>
            </a:r>
            <a:r>
              <a:rPr lang="es-MX" sz="1400" baseline="0" dirty="0" smtClean="0">
                <a:solidFill>
                  <a:srgbClr val="FF0000"/>
                </a:solidFill>
                <a:latin typeface="Century Gothic" panose="020B0502020202020204" pitchFamily="34" charset="0"/>
              </a:rPr>
              <a:t>el pensamiento matemático.  Es por eso que </a:t>
            </a:r>
            <a:r>
              <a:rPr lang="es-MX" sz="1400" dirty="0" smtClean="0">
                <a:solidFill>
                  <a:srgbClr val="FF0000"/>
                </a:solidFill>
                <a:latin typeface="Century Gothic" panose="020B0502020202020204" pitchFamily="34" charset="0"/>
              </a:rPr>
              <a:t>en este proyecto educativo se promueve el</a:t>
            </a:r>
            <a:r>
              <a:rPr lang="es-MX" sz="1400" baseline="0" dirty="0" smtClean="0">
                <a:solidFill>
                  <a:srgbClr val="FF0000"/>
                </a:solidFill>
                <a:latin typeface="Century Gothic" panose="020B0502020202020204" pitchFamily="34" charset="0"/>
              </a:rPr>
              <a:t> diseño de actividades didácticas con el uso de el</a:t>
            </a:r>
            <a:r>
              <a:rPr lang="es-MX" sz="1400" dirty="0" smtClean="0">
                <a:solidFill>
                  <a:srgbClr val="FF0000"/>
                </a:solidFill>
                <a:latin typeface="Century Gothic" panose="020B0502020202020204" pitchFamily="34" charset="0"/>
              </a:rPr>
              <a:t> método científico así como </a:t>
            </a:r>
            <a:r>
              <a:rPr lang="es-MX" sz="1400" baseline="0" dirty="0" smtClean="0">
                <a:solidFill>
                  <a:srgbClr val="FF0000"/>
                </a:solidFill>
                <a:latin typeface="Century Gothic" panose="020B0502020202020204" pitchFamily="34" charset="0"/>
              </a:rPr>
              <a:t>delas Tics y de  materiales innovadores, que promuevan en los niños el gusto por la lectura y el pensamiento matemático. </a:t>
            </a:r>
            <a:endParaRPr lang="es-MX" sz="1400" dirty="0" smtClean="0">
              <a:solidFill>
                <a:srgbClr val="FF0000"/>
              </a:solidFill>
              <a:latin typeface="Century Gothic" panose="020B0502020202020204" pitchFamily="34" charset="0"/>
            </a:endParaRPr>
          </a:p>
          <a:p>
            <a:pPr algn="ctr"/>
            <a:endParaRPr lang="es-MX" sz="1400" dirty="0"/>
          </a:p>
        </p:txBody>
      </p:sp>
      <p:pic>
        <p:nvPicPr>
          <p:cNvPr id="8" name="7 Imagen" descr="C:\Users\Karla Rodz\Pictures\enep.png"/>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5536" y="166103"/>
            <a:ext cx="1115779" cy="1080120"/>
          </a:xfrm>
          <a:prstGeom prst="rect">
            <a:avLst/>
          </a:prstGeom>
          <a:noFill/>
          <a:ln>
            <a:noFill/>
          </a:ln>
        </p:spPr>
      </p:pic>
    </p:spTree>
    <p:extLst>
      <p:ext uri="{BB962C8B-B14F-4D97-AF65-F5344CB8AC3E}">
        <p14:creationId xmlns:p14="http://schemas.microsoft.com/office/powerpoint/2010/main" val="68116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45794972"/>
              </p:ext>
            </p:extLst>
          </p:nvPr>
        </p:nvGraphicFramePr>
        <p:xfrm>
          <a:off x="107504" y="44624"/>
          <a:ext cx="8928990" cy="6809578"/>
        </p:xfrm>
        <a:graphic>
          <a:graphicData uri="http://schemas.openxmlformats.org/drawingml/2006/table">
            <a:tbl>
              <a:tblPr firstRow="1" bandRow="1">
                <a:tableStyleId>{5940675A-B579-460E-94D1-54222C63F5DA}</a:tableStyleId>
              </a:tblPr>
              <a:tblGrid>
                <a:gridCol w="1785798"/>
                <a:gridCol w="1785798"/>
                <a:gridCol w="1785798"/>
                <a:gridCol w="1785798"/>
                <a:gridCol w="1785798"/>
              </a:tblGrid>
              <a:tr h="317338">
                <a:tc>
                  <a:txBody>
                    <a:bodyPr/>
                    <a:lstStyle/>
                    <a:p>
                      <a:pPr algn="ctr"/>
                      <a:r>
                        <a:rPr lang="es-MX" sz="1050" b="1" dirty="0" smtClean="0">
                          <a:solidFill>
                            <a:srgbClr val="FF0000"/>
                          </a:solidFill>
                          <a:effectLst/>
                          <a:latin typeface="Arial" panose="020B0604020202020204" pitchFamily="34" charset="0"/>
                          <a:cs typeface="Arial" panose="020B0604020202020204" pitchFamily="34" charset="0"/>
                        </a:rPr>
                        <a:t>Lunes 06</a:t>
                      </a:r>
                      <a:endParaRPr lang="es-MX" sz="1050" b="1" dirty="0">
                        <a:solidFill>
                          <a:srgbClr val="FF0000"/>
                        </a:solidFill>
                        <a:effectLst/>
                        <a:latin typeface="Arial" panose="020B0604020202020204" pitchFamily="34" charset="0"/>
                        <a:cs typeface="Arial" panose="020B0604020202020204" pitchFamily="34" charset="0"/>
                      </a:endParaRPr>
                    </a:p>
                  </a:txBody>
                  <a:tcPr/>
                </a:tc>
                <a:tc>
                  <a:txBody>
                    <a:bodyPr/>
                    <a:lstStyle/>
                    <a:p>
                      <a:pPr algn="ctr"/>
                      <a:r>
                        <a:rPr lang="es-MX" sz="1050" b="1" dirty="0" smtClean="0">
                          <a:solidFill>
                            <a:srgbClr val="FF0000"/>
                          </a:solidFill>
                          <a:effectLst/>
                          <a:latin typeface="Arial" panose="020B0604020202020204" pitchFamily="34" charset="0"/>
                          <a:cs typeface="Arial" panose="020B0604020202020204" pitchFamily="34" charset="0"/>
                        </a:rPr>
                        <a:t>Martes 07</a:t>
                      </a:r>
                      <a:endParaRPr lang="es-MX" sz="1050" b="1" dirty="0">
                        <a:solidFill>
                          <a:srgbClr val="FF0000"/>
                        </a:solidFill>
                        <a:effectLst/>
                        <a:latin typeface="Arial" panose="020B0604020202020204" pitchFamily="34" charset="0"/>
                        <a:cs typeface="Arial" panose="020B0604020202020204" pitchFamily="34" charset="0"/>
                      </a:endParaRPr>
                    </a:p>
                  </a:txBody>
                  <a:tcPr/>
                </a:tc>
                <a:tc>
                  <a:txBody>
                    <a:bodyPr/>
                    <a:lstStyle/>
                    <a:p>
                      <a:pPr algn="ctr"/>
                      <a:r>
                        <a:rPr lang="es-MX" sz="1050" b="1" dirty="0" smtClean="0">
                          <a:solidFill>
                            <a:srgbClr val="FF0000"/>
                          </a:solidFill>
                          <a:effectLst/>
                          <a:latin typeface="Arial" panose="020B0604020202020204" pitchFamily="34" charset="0"/>
                          <a:cs typeface="Arial" panose="020B0604020202020204" pitchFamily="34" charset="0"/>
                        </a:rPr>
                        <a:t>Miércoles 08</a:t>
                      </a:r>
                      <a:endParaRPr lang="es-MX" sz="1050" b="1" dirty="0">
                        <a:solidFill>
                          <a:srgbClr val="FF0000"/>
                        </a:solidFill>
                        <a:effectLst/>
                        <a:latin typeface="Arial" panose="020B0604020202020204" pitchFamily="34" charset="0"/>
                        <a:cs typeface="Arial" panose="020B0604020202020204" pitchFamily="34" charset="0"/>
                      </a:endParaRPr>
                    </a:p>
                  </a:txBody>
                  <a:tcPr/>
                </a:tc>
                <a:tc>
                  <a:txBody>
                    <a:bodyPr/>
                    <a:lstStyle/>
                    <a:p>
                      <a:pPr algn="ctr"/>
                      <a:r>
                        <a:rPr lang="es-MX" sz="1050" b="1" dirty="0" smtClean="0">
                          <a:solidFill>
                            <a:srgbClr val="FF0000"/>
                          </a:solidFill>
                          <a:effectLst/>
                          <a:latin typeface="Arial" panose="020B0604020202020204" pitchFamily="34" charset="0"/>
                          <a:cs typeface="Arial" panose="020B0604020202020204" pitchFamily="34" charset="0"/>
                        </a:rPr>
                        <a:t>Jueves 09</a:t>
                      </a:r>
                      <a:endParaRPr lang="es-MX" sz="1050" b="1" dirty="0">
                        <a:solidFill>
                          <a:srgbClr val="FF0000"/>
                        </a:solidFill>
                        <a:effectLst/>
                        <a:latin typeface="Arial" panose="020B0604020202020204" pitchFamily="34" charset="0"/>
                        <a:cs typeface="Arial" panose="020B0604020202020204" pitchFamily="34" charset="0"/>
                      </a:endParaRPr>
                    </a:p>
                  </a:txBody>
                  <a:tcPr/>
                </a:tc>
                <a:tc>
                  <a:txBody>
                    <a:bodyPr/>
                    <a:lstStyle/>
                    <a:p>
                      <a:pPr algn="ctr"/>
                      <a:r>
                        <a:rPr lang="es-MX" sz="1050" b="1" dirty="0" smtClean="0">
                          <a:solidFill>
                            <a:srgbClr val="FF0000"/>
                          </a:solidFill>
                          <a:effectLst/>
                          <a:latin typeface="Arial" panose="020B0604020202020204" pitchFamily="34" charset="0"/>
                          <a:cs typeface="Arial" panose="020B0604020202020204" pitchFamily="34" charset="0"/>
                        </a:rPr>
                        <a:t>Viernes 10</a:t>
                      </a:r>
                      <a:endParaRPr lang="es-MX" sz="1050" b="1" dirty="0">
                        <a:solidFill>
                          <a:srgbClr val="FF0000"/>
                        </a:solidFill>
                        <a:effectLst/>
                        <a:latin typeface="Arial" panose="020B0604020202020204" pitchFamily="34" charset="0"/>
                        <a:cs typeface="Arial" panose="020B0604020202020204" pitchFamily="34" charset="0"/>
                      </a:endParaRPr>
                    </a:p>
                  </a:txBody>
                  <a:tcPr/>
                </a:tc>
              </a:tr>
              <a:tr h="6431238">
                <a:tc>
                  <a:txBody>
                    <a:bodyPr/>
                    <a:lstStyle/>
                    <a:p>
                      <a:pPr algn="ctr"/>
                      <a:r>
                        <a:rPr lang="es-MX" sz="1050" kern="1200" dirty="0" smtClean="0">
                          <a:solidFill>
                            <a:srgbClr val="FF0000"/>
                          </a:solidFill>
                          <a:effectLst/>
                          <a:latin typeface="+mn-lt"/>
                          <a:ea typeface="+mn-ea"/>
                          <a:cs typeface="+mn-cs"/>
                        </a:rPr>
                        <a:t>Honores a la bandera</a:t>
                      </a:r>
                    </a:p>
                    <a:p>
                      <a:pPr algn="ctr"/>
                      <a:r>
                        <a:rPr lang="es-MX" sz="1050" kern="1200" dirty="0" smtClean="0">
                          <a:solidFill>
                            <a:srgbClr val="FF0000"/>
                          </a:solidFill>
                          <a:effectLst/>
                          <a:latin typeface="+mn-lt"/>
                          <a:ea typeface="+mn-ea"/>
                          <a:cs typeface="+mn-cs"/>
                        </a:rPr>
                        <a:t>9:00 a 9:15</a:t>
                      </a:r>
                      <a:r>
                        <a:rPr lang="es-MX" sz="1050" kern="1200" baseline="0" dirty="0" smtClean="0">
                          <a:solidFill>
                            <a:srgbClr val="FF0000"/>
                          </a:solidFill>
                          <a:effectLst/>
                          <a:latin typeface="+mn-lt"/>
                          <a:ea typeface="+mn-ea"/>
                          <a:cs typeface="+mn-cs"/>
                        </a:rPr>
                        <a:t> </a:t>
                      </a:r>
                      <a:r>
                        <a:rPr lang="es-MX" sz="1050" kern="1200" dirty="0" smtClean="0">
                          <a:solidFill>
                            <a:srgbClr val="FF0000"/>
                          </a:solidFill>
                          <a:effectLst/>
                          <a:latin typeface="+mn-lt"/>
                          <a:ea typeface="+mn-ea"/>
                          <a:cs typeface="+mn-cs"/>
                        </a:rPr>
                        <a:t> a.m.</a:t>
                      </a:r>
                    </a:p>
                    <a:p>
                      <a:pPr algn="ctr"/>
                      <a:endParaRPr lang="es-MX" sz="1050" b="0"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Actividades iniciales:</a:t>
                      </a:r>
                      <a:r>
                        <a:rPr lang="es-MX" sz="1050" kern="1200" dirty="0" smtClean="0">
                          <a:solidFill>
                            <a:srgbClr val="FF0000"/>
                          </a:solidFill>
                          <a:effectLst/>
                          <a:latin typeface="+mn-lt"/>
                          <a:ea typeface="+mn-ea"/>
                          <a:cs typeface="+mn-cs"/>
                        </a:rPr>
                        <a:t> </a:t>
                      </a:r>
                    </a:p>
                    <a:p>
                      <a:pPr algn="ctr"/>
                      <a:r>
                        <a:rPr lang="es-MX" sz="1050" kern="1200" dirty="0" smtClean="0">
                          <a:solidFill>
                            <a:srgbClr val="FF0000"/>
                          </a:solidFill>
                          <a:effectLst/>
                          <a:latin typeface="+mn-lt"/>
                          <a:ea typeface="+mn-ea"/>
                          <a:cs typeface="+mn-cs"/>
                        </a:rPr>
                        <a:t>Canción de saludo.</a:t>
                      </a:r>
                    </a:p>
                    <a:p>
                      <a:pPr algn="ctr"/>
                      <a:r>
                        <a:rPr lang="es-MX" sz="1050" kern="1200" dirty="0" smtClean="0">
                          <a:solidFill>
                            <a:srgbClr val="FF0000"/>
                          </a:solidFill>
                          <a:effectLst/>
                          <a:latin typeface="+mn-lt"/>
                          <a:ea typeface="+mn-ea"/>
                          <a:cs typeface="+mn-cs"/>
                        </a:rPr>
                        <a:t>¿Qué día es hoy?</a:t>
                      </a:r>
                    </a:p>
                    <a:p>
                      <a:pPr algn="ctr"/>
                      <a:r>
                        <a:rPr lang="es-MX" sz="1050" kern="1200" dirty="0" smtClean="0">
                          <a:solidFill>
                            <a:srgbClr val="FF0000"/>
                          </a:solidFill>
                          <a:effectLst/>
                          <a:latin typeface="+mn-lt"/>
                          <a:ea typeface="+mn-ea"/>
                          <a:cs typeface="+mn-cs"/>
                        </a:rPr>
                        <a:t>¿Cómo amaneció hoy?</a:t>
                      </a:r>
                    </a:p>
                    <a:p>
                      <a:pPr algn="ctr"/>
                      <a:r>
                        <a:rPr lang="es-MX" sz="1050" kern="1200" dirty="0" smtClean="0">
                          <a:solidFill>
                            <a:srgbClr val="FF0000"/>
                          </a:solidFill>
                          <a:effectLst/>
                          <a:latin typeface="+mn-lt"/>
                          <a:ea typeface="+mn-ea"/>
                          <a:cs typeface="+mn-cs"/>
                        </a:rPr>
                        <a:t>¿Cuantos somos?</a:t>
                      </a:r>
                    </a:p>
                    <a:p>
                      <a:pPr algn="ctr"/>
                      <a:r>
                        <a:rPr lang="es-MX" sz="1050" kern="1200" dirty="0" smtClean="0">
                          <a:solidFill>
                            <a:srgbClr val="FF0000"/>
                          </a:solidFill>
                          <a:effectLst/>
                          <a:latin typeface="+mn-lt"/>
                          <a:ea typeface="+mn-ea"/>
                          <a:cs typeface="+mn-cs"/>
                        </a:rPr>
                        <a:t>9:15</a:t>
                      </a:r>
                      <a:r>
                        <a:rPr lang="es-MX" sz="1050" kern="1200" baseline="0" dirty="0" smtClean="0">
                          <a:solidFill>
                            <a:srgbClr val="FF0000"/>
                          </a:solidFill>
                          <a:effectLst/>
                          <a:latin typeface="+mn-lt"/>
                          <a:ea typeface="+mn-ea"/>
                          <a:cs typeface="+mn-cs"/>
                        </a:rPr>
                        <a:t> </a:t>
                      </a:r>
                      <a:r>
                        <a:rPr lang="es-MX" sz="1050" kern="1200" dirty="0" smtClean="0">
                          <a:solidFill>
                            <a:srgbClr val="FF0000"/>
                          </a:solidFill>
                          <a:effectLst/>
                          <a:latin typeface="+mn-lt"/>
                          <a:ea typeface="+mn-ea"/>
                          <a:cs typeface="+mn-cs"/>
                        </a:rPr>
                        <a:t> a 9:35 a.m.</a:t>
                      </a:r>
                      <a:endParaRPr lang="es-MX" sz="1050" dirty="0" smtClean="0">
                        <a:solidFill>
                          <a:srgbClr val="FF0000"/>
                        </a:solidFill>
                      </a:endParaRPr>
                    </a:p>
                    <a:p>
                      <a:pPr algn="ctr"/>
                      <a:r>
                        <a:rPr lang="es-MX" sz="1050" b="1" kern="1200" dirty="0" smtClean="0">
                          <a:solidFill>
                            <a:srgbClr val="FF0000"/>
                          </a:solidFill>
                          <a:effectLst/>
                          <a:latin typeface="+mn-lt"/>
                          <a:ea typeface="+mn-ea"/>
                          <a:cs typeface="+mn-cs"/>
                        </a:rPr>
                        <a:t>Actividade</a:t>
                      </a:r>
                      <a:r>
                        <a:rPr lang="es-MX" sz="1050" b="1" kern="1200" baseline="0" dirty="0" smtClean="0">
                          <a:solidFill>
                            <a:srgbClr val="FF0000"/>
                          </a:solidFill>
                          <a:effectLst/>
                          <a:latin typeface="+mn-lt"/>
                          <a:ea typeface="+mn-ea"/>
                          <a:cs typeface="+mn-cs"/>
                        </a:rPr>
                        <a:t>s para iniciar bien el día</a:t>
                      </a:r>
                    </a:p>
                    <a:p>
                      <a:pPr algn="ctr"/>
                      <a:r>
                        <a:rPr lang="es-MX" sz="1050" b="0" kern="1200" baseline="0" dirty="0" smtClean="0">
                          <a:solidFill>
                            <a:srgbClr val="FF0000"/>
                          </a:solidFill>
                          <a:effectLst/>
                          <a:latin typeface="+mn-lt"/>
                          <a:ea typeface="+mn-ea"/>
                          <a:cs typeface="+mn-cs"/>
                        </a:rPr>
                        <a:t>9:35 a.m. a 9:50 a.m</a:t>
                      </a:r>
                      <a:r>
                        <a:rPr lang="es-MX" sz="1050" b="1" kern="1200" baseline="0" dirty="0" smtClean="0">
                          <a:solidFill>
                            <a:srgbClr val="FF0000"/>
                          </a:solidFill>
                          <a:effectLst/>
                          <a:latin typeface="+mn-lt"/>
                          <a:ea typeface="+mn-ea"/>
                          <a:cs typeface="+mn-cs"/>
                        </a:rPr>
                        <a:t>. </a:t>
                      </a:r>
                    </a:p>
                    <a:p>
                      <a:pPr algn="ctr"/>
                      <a:r>
                        <a:rPr lang="es-MX" sz="1050" b="1" kern="1200" baseline="0" dirty="0" smtClean="0">
                          <a:solidFill>
                            <a:srgbClr val="FF0000"/>
                          </a:solidFill>
                          <a:effectLst/>
                          <a:latin typeface="+mn-lt"/>
                          <a:ea typeface="+mn-ea"/>
                          <a:cs typeface="+mn-cs"/>
                        </a:rPr>
                        <a:t>“¿Qué es el otoño?”</a:t>
                      </a:r>
                    </a:p>
                    <a:p>
                      <a:pPr algn="ctr"/>
                      <a:r>
                        <a:rPr lang="es-MX" sz="1050" i="0" kern="1200" dirty="0" smtClean="0">
                          <a:solidFill>
                            <a:srgbClr val="FF0000"/>
                          </a:solidFill>
                          <a:effectLst/>
                          <a:latin typeface="+mn-lt"/>
                          <a:ea typeface="+mn-ea"/>
                          <a:cs typeface="+mn-cs"/>
                        </a:rPr>
                        <a:t>Se indagara sobre los saberes previos de los niños.  (marcar</a:t>
                      </a:r>
                      <a:r>
                        <a:rPr lang="es-MX" sz="1050" i="0" kern="1200" baseline="0" dirty="0" smtClean="0">
                          <a:solidFill>
                            <a:srgbClr val="FF0000"/>
                          </a:solidFill>
                          <a:effectLst/>
                          <a:latin typeface="+mn-lt"/>
                          <a:ea typeface="+mn-ea"/>
                          <a:cs typeface="+mn-cs"/>
                        </a:rPr>
                        <a:t> en el calendario cuando comienza)</a:t>
                      </a:r>
                      <a:endParaRPr lang="es-MX" sz="1050" i="0" kern="1200" dirty="0" smtClean="0">
                        <a:solidFill>
                          <a:srgbClr val="FF0000"/>
                        </a:solidFill>
                        <a:effectLst/>
                        <a:latin typeface="+mn-lt"/>
                        <a:ea typeface="+mn-ea"/>
                        <a:cs typeface="+mn-cs"/>
                      </a:endParaRPr>
                    </a:p>
                    <a:p>
                      <a:pPr algn="ctr"/>
                      <a:r>
                        <a:rPr lang="es-MX" sz="1050" i="0" kern="1200" dirty="0" smtClean="0">
                          <a:solidFill>
                            <a:srgbClr val="FF0000"/>
                          </a:solidFill>
                          <a:effectLst/>
                          <a:latin typeface="+mn-lt"/>
                          <a:ea typeface="+mn-ea"/>
                          <a:cs typeface="+mn-cs"/>
                        </a:rPr>
                        <a:t>¿ En qué estación del año estamos? ¿Estamos en verano, otoño, invierno? ¿Hace más calor o más frío? ¿ Qué pasa con las hojas de los árboles en otoño</a:t>
                      </a:r>
                    </a:p>
                    <a:p>
                      <a:pPr algn="ctr"/>
                      <a:r>
                        <a:rPr lang="es-MX" sz="1050" b="0" kern="1200" baseline="0" dirty="0" smtClean="0">
                          <a:solidFill>
                            <a:srgbClr val="FF0000"/>
                          </a:solidFill>
                          <a:effectLst/>
                          <a:latin typeface="+mn-lt"/>
                          <a:ea typeface="+mn-ea"/>
                          <a:cs typeface="+mn-cs"/>
                        </a:rPr>
                        <a:t>9:50 a.m. a  10.00  a.m.</a:t>
                      </a:r>
                    </a:p>
                    <a:p>
                      <a:pPr algn="ctr"/>
                      <a:r>
                        <a:rPr lang="es-MX" sz="1050" b="1" kern="1200" baseline="0" dirty="0" smtClean="0">
                          <a:solidFill>
                            <a:srgbClr val="FF0000"/>
                          </a:solidFill>
                          <a:effectLst/>
                          <a:latin typeface="+mn-lt"/>
                          <a:ea typeface="+mn-ea"/>
                          <a:cs typeface="+mn-cs"/>
                        </a:rPr>
                        <a:t>“El otoño es…”</a:t>
                      </a:r>
                    </a:p>
                    <a:p>
                      <a:pPr algn="ctr"/>
                      <a:r>
                        <a:rPr lang="es-MX" sz="1050" b="0" kern="1200" baseline="0" dirty="0" smtClean="0">
                          <a:solidFill>
                            <a:srgbClr val="FF0000"/>
                          </a:solidFill>
                          <a:effectLst/>
                          <a:latin typeface="+mn-lt"/>
                          <a:ea typeface="+mn-ea"/>
                          <a:cs typeface="+mn-cs"/>
                        </a:rPr>
                        <a:t>Se les mostrara a los niños un video educativo que les muestre que es el otoño, y porque sucede el cambio de estación. Al final del video los niños contrastaran sus saberes previos con los que el video mencionaba.</a:t>
                      </a:r>
                    </a:p>
                    <a:p>
                      <a:pPr algn="ctr"/>
                      <a:r>
                        <a:rPr lang="es-MX" sz="1050" b="0" kern="1200" baseline="0" dirty="0" smtClean="0">
                          <a:solidFill>
                            <a:srgbClr val="FF0000"/>
                          </a:solidFill>
                          <a:effectLst/>
                          <a:latin typeface="+mn-lt"/>
                          <a:ea typeface="+mn-ea"/>
                          <a:cs typeface="+mn-cs"/>
                        </a:rPr>
                        <a:t>Dialogo y reflexión acerca del cambio del clima: la temperatura, el viento, la lluvia, hojas que cambian de color y se caen, días más cortos, etc. </a:t>
                      </a:r>
                    </a:p>
                    <a:p>
                      <a:pPr algn="ctr"/>
                      <a:r>
                        <a:rPr lang="es-MX" sz="1050" b="0" kern="1200" baseline="0" dirty="0" smtClean="0">
                          <a:solidFill>
                            <a:srgbClr val="FF0000"/>
                          </a:solidFill>
                          <a:effectLst/>
                          <a:latin typeface="+mn-lt"/>
                          <a:ea typeface="+mn-ea"/>
                          <a:cs typeface="+mn-cs"/>
                        </a:rPr>
                        <a:t>10:00  a.m.  a 10:15 a.m.  </a:t>
                      </a:r>
                    </a:p>
                  </a:txBody>
                  <a:tcPr/>
                </a:tc>
                <a:tc>
                  <a:txBody>
                    <a:bodyPr/>
                    <a:lstStyle/>
                    <a:p>
                      <a:pPr algn="ctr"/>
                      <a:r>
                        <a:rPr lang="es-MX" sz="1050" kern="1200" dirty="0" smtClean="0">
                          <a:solidFill>
                            <a:srgbClr val="FF0000"/>
                          </a:solidFill>
                          <a:effectLst/>
                          <a:latin typeface="+mn-lt"/>
                          <a:ea typeface="+mn-ea"/>
                          <a:cs typeface="+mn-cs"/>
                        </a:rPr>
                        <a:t>Activación Física</a:t>
                      </a:r>
                    </a:p>
                    <a:p>
                      <a:pPr algn="ctr"/>
                      <a:r>
                        <a:rPr lang="es-MX" sz="1050" kern="1200" dirty="0" smtClean="0">
                          <a:solidFill>
                            <a:srgbClr val="FF0000"/>
                          </a:solidFill>
                          <a:effectLst/>
                          <a:latin typeface="+mn-lt"/>
                          <a:ea typeface="+mn-ea"/>
                          <a:cs typeface="+mn-cs"/>
                        </a:rPr>
                        <a:t>9:00 a 9:15 a.m.</a:t>
                      </a:r>
                    </a:p>
                    <a:p>
                      <a:pPr algn="ctr"/>
                      <a:endParaRPr lang="es-MX" sz="1050"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Actividades iniciales:</a:t>
                      </a:r>
                      <a:r>
                        <a:rPr lang="es-MX" sz="1050" kern="1200" dirty="0" smtClean="0">
                          <a:solidFill>
                            <a:srgbClr val="FF0000"/>
                          </a:solidFill>
                          <a:effectLst/>
                          <a:latin typeface="+mn-lt"/>
                          <a:ea typeface="+mn-ea"/>
                          <a:cs typeface="+mn-cs"/>
                        </a:rPr>
                        <a:t> </a:t>
                      </a:r>
                    </a:p>
                    <a:p>
                      <a:pPr algn="ctr"/>
                      <a:r>
                        <a:rPr lang="es-MX" sz="1050" kern="1200" dirty="0" smtClean="0">
                          <a:solidFill>
                            <a:srgbClr val="FF0000"/>
                          </a:solidFill>
                          <a:effectLst/>
                          <a:latin typeface="+mn-lt"/>
                          <a:ea typeface="+mn-ea"/>
                          <a:cs typeface="+mn-cs"/>
                        </a:rPr>
                        <a:t>Canción de saludo.</a:t>
                      </a:r>
                    </a:p>
                    <a:p>
                      <a:pPr algn="ctr"/>
                      <a:r>
                        <a:rPr lang="es-MX" sz="1050" kern="1200" dirty="0" smtClean="0">
                          <a:solidFill>
                            <a:srgbClr val="FF0000"/>
                          </a:solidFill>
                          <a:effectLst/>
                          <a:latin typeface="+mn-lt"/>
                          <a:ea typeface="+mn-ea"/>
                          <a:cs typeface="+mn-cs"/>
                        </a:rPr>
                        <a:t>¿Qué día es hoy?</a:t>
                      </a:r>
                    </a:p>
                    <a:p>
                      <a:pPr algn="ctr"/>
                      <a:r>
                        <a:rPr lang="es-MX" sz="1050" kern="1200" dirty="0" smtClean="0">
                          <a:solidFill>
                            <a:srgbClr val="FF0000"/>
                          </a:solidFill>
                          <a:effectLst/>
                          <a:latin typeface="+mn-lt"/>
                          <a:ea typeface="+mn-ea"/>
                          <a:cs typeface="+mn-cs"/>
                        </a:rPr>
                        <a:t>¿Cómo amaneció hoy?</a:t>
                      </a:r>
                    </a:p>
                    <a:p>
                      <a:pPr algn="ctr"/>
                      <a:r>
                        <a:rPr lang="es-MX" sz="1050" kern="1200" dirty="0" smtClean="0">
                          <a:solidFill>
                            <a:srgbClr val="FF0000"/>
                          </a:solidFill>
                          <a:effectLst/>
                          <a:latin typeface="+mn-lt"/>
                          <a:ea typeface="+mn-ea"/>
                          <a:cs typeface="+mn-cs"/>
                        </a:rPr>
                        <a:t>¿Cuantos somos? </a:t>
                      </a:r>
                    </a:p>
                    <a:p>
                      <a:pPr algn="ctr"/>
                      <a:r>
                        <a:rPr lang="es-MX" sz="1050" kern="1200" dirty="0" smtClean="0">
                          <a:solidFill>
                            <a:srgbClr val="FF0000"/>
                          </a:solidFill>
                          <a:effectLst/>
                          <a:latin typeface="+mn-lt"/>
                          <a:ea typeface="+mn-ea"/>
                          <a:cs typeface="+mn-cs"/>
                        </a:rPr>
                        <a:t>9:15 a 9:25 a.m.</a:t>
                      </a:r>
                    </a:p>
                    <a:p>
                      <a:pPr algn="ctr"/>
                      <a:r>
                        <a:rPr lang="es-MX" sz="1050" b="1" kern="1200" dirty="0" smtClean="0">
                          <a:solidFill>
                            <a:srgbClr val="FF0000"/>
                          </a:solidFill>
                          <a:effectLst/>
                          <a:latin typeface="+mn-lt"/>
                          <a:ea typeface="+mn-ea"/>
                          <a:cs typeface="+mn-cs"/>
                        </a:rPr>
                        <a:t>Actividade</a:t>
                      </a:r>
                      <a:r>
                        <a:rPr lang="es-MX" sz="1050" b="1" kern="1200" baseline="0" dirty="0" smtClean="0">
                          <a:solidFill>
                            <a:srgbClr val="FF0000"/>
                          </a:solidFill>
                          <a:effectLst/>
                          <a:latin typeface="+mn-lt"/>
                          <a:ea typeface="+mn-ea"/>
                          <a:cs typeface="+mn-cs"/>
                        </a:rPr>
                        <a:t>s para iniciar bien el día</a:t>
                      </a:r>
                    </a:p>
                    <a:p>
                      <a:pPr algn="ctr"/>
                      <a:r>
                        <a:rPr lang="es-MX" sz="1050" b="0" kern="1200" baseline="0" dirty="0" smtClean="0">
                          <a:solidFill>
                            <a:srgbClr val="FF0000"/>
                          </a:solidFill>
                          <a:effectLst/>
                          <a:latin typeface="+mn-lt"/>
                          <a:ea typeface="+mn-ea"/>
                          <a:cs typeface="+mn-cs"/>
                        </a:rPr>
                        <a:t>9:25 a.m. a 9:40 a.m</a:t>
                      </a:r>
                      <a:r>
                        <a:rPr lang="es-MX" sz="1050" b="1" kern="1200" baseline="0" dirty="0" smtClean="0">
                          <a:solidFill>
                            <a:srgbClr val="FF0000"/>
                          </a:solidFill>
                          <a:effectLst/>
                          <a:latin typeface="+mn-lt"/>
                          <a:ea typeface="+mn-ea"/>
                          <a:cs typeface="+mn-cs"/>
                        </a:rPr>
                        <a:t>. </a:t>
                      </a:r>
                    </a:p>
                    <a:p>
                      <a:pPr algn="ctr"/>
                      <a:endParaRPr lang="es-MX" sz="1050" b="1"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“El</a:t>
                      </a:r>
                      <a:r>
                        <a:rPr lang="es-MX" sz="1050" b="1" kern="1200" baseline="0" dirty="0" smtClean="0">
                          <a:solidFill>
                            <a:srgbClr val="FF0000"/>
                          </a:solidFill>
                          <a:effectLst/>
                          <a:latin typeface="+mn-lt"/>
                          <a:ea typeface="+mn-ea"/>
                          <a:cs typeface="+mn-cs"/>
                        </a:rPr>
                        <a:t> clima de otoño”</a:t>
                      </a:r>
                    </a:p>
                    <a:p>
                      <a:pPr algn="ctr"/>
                      <a:r>
                        <a:rPr lang="es-MX" sz="1050" i="0" kern="1200" dirty="0" smtClean="0">
                          <a:solidFill>
                            <a:srgbClr val="FF0000"/>
                          </a:solidFill>
                          <a:effectLst/>
                          <a:latin typeface="+mn-lt"/>
                          <a:ea typeface="+mn-ea"/>
                          <a:cs typeface="+mn-cs"/>
                        </a:rPr>
                        <a:t>Dialogamos acerca del clima otoñal ¿Qué usamos cuando hace frío? ¿ con qué nos calentamos? (gorro, estufa, bufanda, campera, guantes, comidas calientes, </a:t>
                      </a:r>
                      <a:r>
                        <a:rPr lang="es-MX" sz="1050" i="0" kern="1200" dirty="0" err="1" smtClean="0">
                          <a:solidFill>
                            <a:srgbClr val="FF0000"/>
                          </a:solidFill>
                          <a:effectLst/>
                          <a:latin typeface="+mn-lt"/>
                          <a:ea typeface="+mn-ea"/>
                          <a:cs typeface="+mn-cs"/>
                        </a:rPr>
                        <a:t>etc</a:t>
                      </a:r>
                      <a:r>
                        <a:rPr lang="es-MX" sz="1050" i="0" kern="1200" dirty="0" smtClean="0">
                          <a:solidFill>
                            <a:srgbClr val="FF0000"/>
                          </a:solidFill>
                          <a:effectLst/>
                          <a:latin typeface="+mn-lt"/>
                          <a:ea typeface="+mn-ea"/>
                          <a:cs typeface="+mn-cs"/>
                        </a:rPr>
                        <a:t>). ¿ Qué usamos cuando llueve? (piloto, paraguas, botas de lluvia). </a:t>
                      </a:r>
                      <a:br>
                        <a:rPr lang="es-MX" sz="1050" i="0" kern="1200" dirty="0" smtClean="0">
                          <a:solidFill>
                            <a:srgbClr val="FF0000"/>
                          </a:solidFill>
                          <a:effectLst/>
                          <a:latin typeface="+mn-lt"/>
                          <a:ea typeface="+mn-ea"/>
                          <a:cs typeface="+mn-cs"/>
                        </a:rPr>
                      </a:br>
                      <a:r>
                        <a:rPr lang="es-MX" sz="1050" b="0" kern="1200" baseline="0" dirty="0" smtClean="0">
                          <a:solidFill>
                            <a:srgbClr val="FF0000"/>
                          </a:solidFill>
                          <a:effectLst/>
                          <a:latin typeface="+mn-lt"/>
                          <a:ea typeface="+mn-ea"/>
                          <a:cs typeface="+mn-cs"/>
                        </a:rPr>
                        <a:t>9:40 a.m. a 9:55 a.m.</a:t>
                      </a:r>
                    </a:p>
                    <a:p>
                      <a:pPr algn="ctr"/>
                      <a:endParaRPr lang="es-MX" sz="1050" b="1" kern="1200" baseline="0" dirty="0" smtClean="0">
                        <a:solidFill>
                          <a:srgbClr val="FF0000"/>
                        </a:solidFill>
                        <a:effectLst/>
                        <a:latin typeface="+mn-lt"/>
                        <a:ea typeface="+mn-ea"/>
                        <a:cs typeface="+mn-cs"/>
                      </a:endParaRPr>
                    </a:p>
                    <a:p>
                      <a:pPr algn="ctr"/>
                      <a:r>
                        <a:rPr lang="es-MX" sz="1050" b="1" kern="1200" baseline="0" dirty="0" smtClean="0">
                          <a:solidFill>
                            <a:srgbClr val="FF0000"/>
                          </a:solidFill>
                          <a:effectLst/>
                          <a:latin typeface="+mn-lt"/>
                          <a:ea typeface="+mn-ea"/>
                          <a:cs typeface="+mn-cs"/>
                        </a:rPr>
                        <a:t>“En el otoño usamos”</a:t>
                      </a:r>
                    </a:p>
                    <a:p>
                      <a:pPr algn="ctr"/>
                      <a:r>
                        <a:rPr lang="es-MX" sz="1050" b="0" kern="1200" dirty="0" smtClean="0">
                          <a:solidFill>
                            <a:srgbClr val="FF0000"/>
                          </a:solidFill>
                          <a:effectLst/>
                          <a:latin typeface="+mn-lt"/>
                          <a:ea typeface="+mn-ea"/>
                          <a:cs typeface="+mn-cs"/>
                        </a:rPr>
                        <a:t>Se les</a:t>
                      </a:r>
                      <a:r>
                        <a:rPr lang="es-MX" sz="1050" b="0" kern="1200" baseline="0" dirty="0" smtClean="0">
                          <a:solidFill>
                            <a:srgbClr val="FF0000"/>
                          </a:solidFill>
                          <a:effectLst/>
                          <a:latin typeface="+mn-lt"/>
                          <a:ea typeface="+mn-ea"/>
                          <a:cs typeface="+mn-cs"/>
                        </a:rPr>
                        <a:t> entregara a los niños por equipos un paisaje de otoño y uno de verano, con personajes típicos de cada paisaje, los alumnos deberán de identificar las características de cada personaje y  ubicarlo en el paisaje que corresponde.</a:t>
                      </a:r>
                    </a:p>
                    <a:p>
                      <a:pPr algn="ctr"/>
                      <a:endParaRPr lang="es-MX" sz="1050" b="0" kern="1200" baseline="0" dirty="0" smtClean="0">
                        <a:solidFill>
                          <a:srgbClr val="FF0000"/>
                        </a:solidFill>
                        <a:effectLst/>
                        <a:latin typeface="+mn-lt"/>
                        <a:ea typeface="+mn-ea"/>
                        <a:cs typeface="+mn-cs"/>
                      </a:endParaRPr>
                    </a:p>
                    <a:p>
                      <a:pPr algn="ctr"/>
                      <a:r>
                        <a:rPr lang="es-MX" sz="1050" b="0" kern="1200" baseline="0" dirty="0" smtClean="0">
                          <a:solidFill>
                            <a:srgbClr val="FF0000"/>
                          </a:solidFill>
                          <a:effectLst/>
                          <a:latin typeface="+mn-lt"/>
                          <a:ea typeface="+mn-ea"/>
                          <a:cs typeface="+mn-cs"/>
                        </a:rPr>
                        <a:t>9:55 a.m. a  10:10 a.m.</a:t>
                      </a:r>
                      <a:endParaRPr lang="es-MX" sz="1050" b="0" kern="1200" dirty="0" smtClean="0">
                        <a:solidFill>
                          <a:srgbClr val="FF0000"/>
                        </a:solidFill>
                        <a:effectLst/>
                        <a:latin typeface="+mn-lt"/>
                        <a:ea typeface="+mn-ea"/>
                        <a:cs typeface="+mn-cs"/>
                      </a:endParaRPr>
                    </a:p>
                  </a:txBody>
                  <a:tcPr/>
                </a:tc>
                <a:tc>
                  <a:txBody>
                    <a:bodyPr/>
                    <a:lstStyle/>
                    <a:p>
                      <a:pPr algn="ctr"/>
                      <a:r>
                        <a:rPr lang="es-MX" sz="1050" kern="1200" dirty="0" smtClean="0">
                          <a:solidFill>
                            <a:srgbClr val="FF0000"/>
                          </a:solidFill>
                          <a:effectLst/>
                          <a:latin typeface="+mn-lt"/>
                          <a:ea typeface="+mn-ea"/>
                          <a:cs typeface="+mn-cs"/>
                        </a:rPr>
                        <a:t>Activación Física</a:t>
                      </a:r>
                    </a:p>
                    <a:p>
                      <a:pPr algn="ctr"/>
                      <a:r>
                        <a:rPr lang="es-MX" sz="1050" kern="1200" dirty="0" smtClean="0">
                          <a:solidFill>
                            <a:srgbClr val="FF0000"/>
                          </a:solidFill>
                          <a:effectLst/>
                          <a:latin typeface="+mn-lt"/>
                          <a:ea typeface="+mn-ea"/>
                          <a:cs typeface="+mn-cs"/>
                        </a:rPr>
                        <a:t>9:00 a 9:15 a.m.</a:t>
                      </a:r>
                    </a:p>
                    <a:p>
                      <a:pPr algn="ctr"/>
                      <a:endParaRPr lang="es-MX" sz="1050"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Actividades iniciales:</a:t>
                      </a:r>
                      <a:endParaRPr lang="es-MX" sz="1050" kern="1200" dirty="0" smtClean="0">
                        <a:solidFill>
                          <a:srgbClr val="FF0000"/>
                        </a:solidFill>
                        <a:effectLst/>
                        <a:latin typeface="+mn-lt"/>
                        <a:ea typeface="+mn-ea"/>
                        <a:cs typeface="+mn-cs"/>
                      </a:endParaRPr>
                    </a:p>
                    <a:p>
                      <a:pPr algn="ctr"/>
                      <a:r>
                        <a:rPr lang="es-MX" sz="1050" kern="1200" dirty="0" smtClean="0">
                          <a:solidFill>
                            <a:srgbClr val="FF0000"/>
                          </a:solidFill>
                          <a:effectLst/>
                          <a:latin typeface="+mn-lt"/>
                          <a:ea typeface="+mn-ea"/>
                          <a:cs typeface="+mn-cs"/>
                        </a:rPr>
                        <a:t>Canción de saludo.</a:t>
                      </a:r>
                    </a:p>
                    <a:p>
                      <a:pPr algn="ctr"/>
                      <a:r>
                        <a:rPr lang="es-MX" sz="1050" kern="1200" dirty="0" smtClean="0">
                          <a:solidFill>
                            <a:srgbClr val="FF0000"/>
                          </a:solidFill>
                          <a:effectLst/>
                          <a:latin typeface="+mn-lt"/>
                          <a:ea typeface="+mn-ea"/>
                          <a:cs typeface="+mn-cs"/>
                        </a:rPr>
                        <a:t>¿Qué día es hoy?</a:t>
                      </a:r>
                    </a:p>
                    <a:p>
                      <a:pPr algn="ctr"/>
                      <a:r>
                        <a:rPr lang="es-MX" sz="1050" kern="1200" dirty="0" smtClean="0">
                          <a:solidFill>
                            <a:srgbClr val="FF0000"/>
                          </a:solidFill>
                          <a:effectLst/>
                          <a:latin typeface="+mn-lt"/>
                          <a:ea typeface="+mn-ea"/>
                          <a:cs typeface="+mn-cs"/>
                        </a:rPr>
                        <a:t>¿Cómo amaneció hoy?</a:t>
                      </a:r>
                    </a:p>
                    <a:p>
                      <a:pPr algn="ctr"/>
                      <a:r>
                        <a:rPr lang="es-MX" sz="1050" kern="1200" dirty="0" smtClean="0">
                          <a:solidFill>
                            <a:srgbClr val="FF0000"/>
                          </a:solidFill>
                          <a:effectLst/>
                          <a:latin typeface="+mn-lt"/>
                          <a:ea typeface="+mn-ea"/>
                          <a:cs typeface="+mn-cs"/>
                        </a:rPr>
                        <a:t>¿Cuantos somos? </a:t>
                      </a:r>
                    </a:p>
                    <a:p>
                      <a:pPr algn="ctr"/>
                      <a:r>
                        <a:rPr lang="es-MX" sz="1050" kern="1200" dirty="0" smtClean="0">
                          <a:solidFill>
                            <a:srgbClr val="FF0000"/>
                          </a:solidFill>
                          <a:effectLst/>
                          <a:latin typeface="+mn-lt"/>
                          <a:ea typeface="+mn-ea"/>
                          <a:cs typeface="+mn-cs"/>
                        </a:rPr>
                        <a:t>9:15</a:t>
                      </a:r>
                      <a:r>
                        <a:rPr lang="es-MX" sz="1050" kern="1200" baseline="0" dirty="0" smtClean="0">
                          <a:solidFill>
                            <a:srgbClr val="FF0000"/>
                          </a:solidFill>
                          <a:effectLst/>
                          <a:latin typeface="+mn-lt"/>
                          <a:ea typeface="+mn-ea"/>
                          <a:cs typeface="+mn-cs"/>
                        </a:rPr>
                        <a:t> </a:t>
                      </a:r>
                      <a:r>
                        <a:rPr lang="es-MX" sz="1050" kern="1200" dirty="0" smtClean="0">
                          <a:solidFill>
                            <a:srgbClr val="FF0000"/>
                          </a:solidFill>
                          <a:effectLst/>
                          <a:latin typeface="+mn-lt"/>
                          <a:ea typeface="+mn-ea"/>
                          <a:cs typeface="+mn-cs"/>
                        </a:rPr>
                        <a:t> a 9:25 a.m.</a:t>
                      </a:r>
                    </a:p>
                    <a:p>
                      <a:pPr algn="ctr"/>
                      <a:r>
                        <a:rPr lang="es-MX" sz="1050" b="1" kern="1200" dirty="0" smtClean="0">
                          <a:solidFill>
                            <a:srgbClr val="FF0000"/>
                          </a:solidFill>
                          <a:effectLst/>
                          <a:latin typeface="+mn-lt"/>
                          <a:ea typeface="+mn-ea"/>
                          <a:cs typeface="+mn-cs"/>
                        </a:rPr>
                        <a:t>Actividade</a:t>
                      </a:r>
                      <a:r>
                        <a:rPr lang="es-MX" sz="1050" b="1" kern="1200" baseline="0" dirty="0" smtClean="0">
                          <a:solidFill>
                            <a:srgbClr val="FF0000"/>
                          </a:solidFill>
                          <a:effectLst/>
                          <a:latin typeface="+mn-lt"/>
                          <a:ea typeface="+mn-ea"/>
                          <a:cs typeface="+mn-cs"/>
                        </a:rPr>
                        <a:t>s para iniciar bien el día</a:t>
                      </a:r>
                    </a:p>
                    <a:p>
                      <a:pPr algn="ctr"/>
                      <a:r>
                        <a:rPr lang="es-MX" sz="1050" b="0" kern="1200" baseline="0" dirty="0" smtClean="0">
                          <a:solidFill>
                            <a:srgbClr val="FF0000"/>
                          </a:solidFill>
                          <a:effectLst/>
                          <a:latin typeface="+mn-lt"/>
                          <a:ea typeface="+mn-ea"/>
                          <a:cs typeface="+mn-cs"/>
                        </a:rPr>
                        <a:t>9:25 a.m. a 9:40 a.m</a:t>
                      </a:r>
                      <a:r>
                        <a:rPr lang="es-MX" sz="1050" b="1" kern="1200" baseline="0" dirty="0" smtClean="0">
                          <a:solidFill>
                            <a:srgbClr val="FF0000"/>
                          </a:solidFill>
                          <a:effectLst/>
                          <a:latin typeface="+mn-lt"/>
                          <a:ea typeface="+mn-ea"/>
                          <a:cs typeface="+mn-cs"/>
                        </a:rPr>
                        <a:t>. </a:t>
                      </a:r>
                      <a:endParaRPr lang="es-MX" sz="1050" b="1" kern="1200" dirty="0" smtClean="0">
                        <a:solidFill>
                          <a:srgbClr val="FF0000"/>
                        </a:solidFill>
                        <a:effectLst/>
                        <a:latin typeface="+mn-lt"/>
                        <a:ea typeface="+mn-ea"/>
                        <a:cs typeface="+mn-cs"/>
                      </a:endParaRPr>
                    </a:p>
                    <a:p>
                      <a:pPr algn="ctr"/>
                      <a:endParaRPr lang="es-MX" sz="1050" b="1" kern="1200" dirty="0" smtClean="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050" b="1" kern="1200" dirty="0" smtClean="0">
                          <a:solidFill>
                            <a:srgbClr val="FF0000"/>
                          </a:solidFill>
                          <a:effectLst/>
                          <a:latin typeface="+mn-lt"/>
                          <a:ea typeface="+mn-ea"/>
                          <a:cs typeface="+mn-cs"/>
                        </a:rPr>
                        <a:t>“</a:t>
                      </a:r>
                      <a:r>
                        <a:rPr lang="es-MX" sz="1050" b="1" kern="1200" baseline="0" dirty="0" smtClean="0">
                          <a:solidFill>
                            <a:srgbClr val="FF0000"/>
                          </a:solidFill>
                          <a:effectLst/>
                          <a:latin typeface="+mn-lt"/>
                          <a:ea typeface="+mn-ea"/>
                          <a:cs typeface="+mn-cs"/>
                        </a:rPr>
                        <a:t>¿ Y los arboles?, ¿Tienen frio?”</a:t>
                      </a:r>
                    </a:p>
                    <a:p>
                      <a:pPr algn="ctr"/>
                      <a:r>
                        <a:rPr lang="es-MX" sz="1050" b="0" kern="1200" dirty="0" smtClean="0">
                          <a:solidFill>
                            <a:srgbClr val="FF0000"/>
                          </a:solidFill>
                          <a:effectLst/>
                          <a:latin typeface="+mn-lt"/>
                          <a:ea typeface="+mn-ea"/>
                          <a:cs typeface="+mn-cs"/>
                        </a:rPr>
                        <a:t>Se escucharan las investigaciones</a:t>
                      </a:r>
                      <a:r>
                        <a:rPr lang="es-MX" sz="1050" b="0" kern="1200" baseline="0" dirty="0" smtClean="0">
                          <a:solidFill>
                            <a:srgbClr val="FF0000"/>
                          </a:solidFill>
                          <a:effectLst/>
                          <a:latin typeface="+mn-lt"/>
                          <a:ea typeface="+mn-ea"/>
                          <a:cs typeface="+mn-cs"/>
                        </a:rPr>
                        <a:t> que los alumnos hicieron con ayuda de sus padres acerca de porque se caen las hojas de los arboles. </a:t>
                      </a:r>
                      <a:endParaRPr lang="es-MX" sz="1050" b="0" kern="1200" dirty="0" smtClean="0">
                        <a:solidFill>
                          <a:srgbClr val="FF0000"/>
                        </a:solidFill>
                        <a:effectLst/>
                        <a:latin typeface="+mn-lt"/>
                        <a:ea typeface="+mn-ea"/>
                        <a:cs typeface="+mn-cs"/>
                      </a:endParaRPr>
                    </a:p>
                    <a:p>
                      <a:pPr algn="ctr"/>
                      <a:r>
                        <a:rPr lang="es-MX" sz="1050" b="0" kern="1200" dirty="0" smtClean="0">
                          <a:solidFill>
                            <a:srgbClr val="FF0000"/>
                          </a:solidFill>
                          <a:effectLst/>
                          <a:latin typeface="+mn-lt"/>
                          <a:ea typeface="+mn-ea"/>
                          <a:cs typeface="+mn-cs"/>
                        </a:rPr>
                        <a:t>9:40</a:t>
                      </a:r>
                      <a:r>
                        <a:rPr lang="es-MX" sz="1050" b="0" kern="1200" baseline="0" dirty="0" smtClean="0">
                          <a:solidFill>
                            <a:srgbClr val="FF0000"/>
                          </a:solidFill>
                          <a:effectLst/>
                          <a:latin typeface="+mn-lt"/>
                          <a:ea typeface="+mn-ea"/>
                          <a:cs typeface="+mn-cs"/>
                        </a:rPr>
                        <a:t> a.m.  a 9:55 a.m. </a:t>
                      </a:r>
                    </a:p>
                    <a:p>
                      <a:pPr algn="ctr"/>
                      <a:endParaRPr lang="es-MX" sz="1050" b="1" kern="1200" baseline="0" dirty="0" smtClean="0">
                        <a:solidFill>
                          <a:srgbClr val="FF0000"/>
                        </a:solidFill>
                        <a:effectLst/>
                        <a:latin typeface="+mn-lt"/>
                        <a:ea typeface="+mn-ea"/>
                        <a:cs typeface="+mn-cs"/>
                      </a:endParaRPr>
                    </a:p>
                    <a:p>
                      <a:pPr algn="ctr"/>
                      <a:r>
                        <a:rPr lang="es-MX" sz="1050" b="1" kern="1200" baseline="0" dirty="0" smtClean="0">
                          <a:solidFill>
                            <a:srgbClr val="FF0000"/>
                          </a:solidFill>
                          <a:effectLst/>
                          <a:latin typeface="+mn-lt"/>
                          <a:ea typeface="+mn-ea"/>
                          <a:cs typeface="+mn-cs"/>
                        </a:rPr>
                        <a:t>“El árbol que no tenia hojas”</a:t>
                      </a:r>
                    </a:p>
                    <a:p>
                      <a:pPr algn="ctr"/>
                      <a:r>
                        <a:rPr lang="es-MX" sz="1050" b="0" kern="1200" baseline="0" dirty="0" smtClean="0">
                          <a:solidFill>
                            <a:srgbClr val="FF0000"/>
                          </a:solidFill>
                          <a:effectLst/>
                          <a:latin typeface="+mn-lt"/>
                          <a:ea typeface="+mn-ea"/>
                          <a:cs typeface="+mn-cs"/>
                        </a:rPr>
                        <a:t>Escucharan un cuento que explique porque los arboles en otoño pierden sus hojas, de tal manera que los niños puedan reconocer que esto es un proceso normal dentro de la naturaleza</a:t>
                      </a:r>
                    </a:p>
                    <a:p>
                      <a:pPr algn="ctr"/>
                      <a:r>
                        <a:rPr lang="es-MX" sz="1050" b="0" kern="1200" baseline="0" dirty="0" smtClean="0">
                          <a:solidFill>
                            <a:srgbClr val="FF0000"/>
                          </a:solidFill>
                          <a:effectLst/>
                          <a:latin typeface="+mn-lt"/>
                          <a:ea typeface="+mn-ea"/>
                          <a:cs typeface="+mn-cs"/>
                        </a:rPr>
                        <a:t>9:55 a.m. a 10:10 a.m. </a:t>
                      </a:r>
                    </a:p>
                    <a:p>
                      <a:pPr algn="ctr"/>
                      <a:endParaRPr lang="es-MX" sz="1050" b="0" kern="1200" baseline="0" dirty="0" smtClean="0">
                        <a:solidFill>
                          <a:srgbClr val="FF0000"/>
                        </a:solidFill>
                        <a:effectLst/>
                        <a:latin typeface="+mn-lt"/>
                        <a:ea typeface="+mn-ea"/>
                        <a:cs typeface="+mn-cs"/>
                      </a:endParaRPr>
                    </a:p>
                    <a:p>
                      <a:pPr algn="ctr"/>
                      <a:r>
                        <a:rPr lang="es-MX" sz="1050" b="0" kern="1200" baseline="0" dirty="0" smtClean="0">
                          <a:solidFill>
                            <a:srgbClr val="FF0000"/>
                          </a:solidFill>
                          <a:effectLst/>
                          <a:latin typeface="+mn-lt"/>
                          <a:ea typeface="+mn-ea"/>
                          <a:cs typeface="+mn-cs"/>
                        </a:rPr>
                        <a:t>Confrontaran lo que investigaron con lo que sucedía en el cuento y entre todos sacaremos una conclusión final acerca de las hojas de los arboles</a:t>
                      </a:r>
                    </a:p>
                    <a:p>
                      <a:pPr algn="ctr"/>
                      <a:r>
                        <a:rPr lang="es-MX" sz="1050" b="0" kern="1200" dirty="0" smtClean="0">
                          <a:solidFill>
                            <a:srgbClr val="FF0000"/>
                          </a:solidFill>
                          <a:effectLst/>
                          <a:latin typeface="+mn-lt"/>
                          <a:ea typeface="+mn-ea"/>
                          <a:cs typeface="+mn-cs"/>
                        </a:rPr>
                        <a:t>10:10 a.m. a 10:30</a:t>
                      </a:r>
                      <a:r>
                        <a:rPr lang="es-MX" sz="1050" b="0" kern="1200" baseline="0" dirty="0" smtClean="0">
                          <a:solidFill>
                            <a:srgbClr val="FF0000"/>
                          </a:solidFill>
                          <a:effectLst/>
                          <a:latin typeface="+mn-lt"/>
                          <a:ea typeface="+mn-ea"/>
                          <a:cs typeface="+mn-cs"/>
                        </a:rPr>
                        <a:t> a.m. </a:t>
                      </a:r>
                      <a:endParaRPr lang="es-MX" sz="1050" b="0" kern="1200" dirty="0" smtClean="0">
                        <a:solidFill>
                          <a:srgbClr val="FF0000"/>
                        </a:solidFill>
                        <a:effectLst/>
                        <a:latin typeface="+mn-lt"/>
                        <a:ea typeface="+mn-ea"/>
                        <a:cs typeface="+mn-cs"/>
                      </a:endParaRPr>
                    </a:p>
                  </a:txBody>
                  <a:tcPr/>
                </a:tc>
                <a:tc>
                  <a:txBody>
                    <a:bodyPr/>
                    <a:lstStyle/>
                    <a:p>
                      <a:pPr algn="ctr"/>
                      <a:r>
                        <a:rPr lang="es-MX" sz="1050" kern="1200" dirty="0" smtClean="0">
                          <a:solidFill>
                            <a:srgbClr val="FF0000"/>
                          </a:solidFill>
                          <a:effectLst/>
                          <a:latin typeface="+mn-lt"/>
                          <a:ea typeface="+mn-ea"/>
                          <a:cs typeface="+mn-cs"/>
                        </a:rPr>
                        <a:t>Activación Física</a:t>
                      </a:r>
                    </a:p>
                    <a:p>
                      <a:pPr algn="ctr"/>
                      <a:r>
                        <a:rPr lang="es-MX" sz="1050" kern="1200" dirty="0" smtClean="0">
                          <a:solidFill>
                            <a:srgbClr val="FF0000"/>
                          </a:solidFill>
                          <a:effectLst/>
                          <a:latin typeface="+mn-lt"/>
                          <a:ea typeface="+mn-ea"/>
                          <a:cs typeface="+mn-cs"/>
                        </a:rPr>
                        <a:t>9:00 a 9:15 a.m.</a:t>
                      </a:r>
                    </a:p>
                    <a:p>
                      <a:pPr algn="ctr"/>
                      <a:endParaRPr lang="es-MX" sz="1050"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Actividades iniciales</a:t>
                      </a:r>
                      <a:r>
                        <a:rPr lang="es-MX" sz="1050" kern="1200" dirty="0" smtClean="0">
                          <a:solidFill>
                            <a:srgbClr val="FF0000"/>
                          </a:solidFill>
                          <a:effectLst/>
                          <a:latin typeface="+mn-lt"/>
                          <a:ea typeface="+mn-ea"/>
                          <a:cs typeface="+mn-cs"/>
                        </a:rPr>
                        <a:t>:</a:t>
                      </a:r>
                    </a:p>
                    <a:p>
                      <a:pPr algn="ctr"/>
                      <a:r>
                        <a:rPr lang="es-MX" sz="1050" kern="1200" dirty="0" smtClean="0">
                          <a:solidFill>
                            <a:srgbClr val="FF0000"/>
                          </a:solidFill>
                          <a:effectLst/>
                          <a:latin typeface="+mn-lt"/>
                          <a:ea typeface="+mn-ea"/>
                          <a:cs typeface="+mn-cs"/>
                        </a:rPr>
                        <a:t>Canción de saludo.</a:t>
                      </a:r>
                    </a:p>
                    <a:p>
                      <a:pPr algn="ctr"/>
                      <a:r>
                        <a:rPr lang="es-MX" sz="1050" kern="1200" dirty="0" smtClean="0">
                          <a:solidFill>
                            <a:srgbClr val="FF0000"/>
                          </a:solidFill>
                          <a:effectLst/>
                          <a:latin typeface="+mn-lt"/>
                          <a:ea typeface="+mn-ea"/>
                          <a:cs typeface="+mn-cs"/>
                        </a:rPr>
                        <a:t>¿Qué día es hoy?</a:t>
                      </a:r>
                    </a:p>
                    <a:p>
                      <a:pPr algn="ctr"/>
                      <a:r>
                        <a:rPr lang="es-MX" sz="1050" kern="1200" dirty="0" smtClean="0">
                          <a:solidFill>
                            <a:srgbClr val="FF0000"/>
                          </a:solidFill>
                          <a:effectLst/>
                          <a:latin typeface="+mn-lt"/>
                          <a:ea typeface="+mn-ea"/>
                          <a:cs typeface="+mn-cs"/>
                        </a:rPr>
                        <a:t>¿Cómo amaneció hoy?</a:t>
                      </a:r>
                    </a:p>
                    <a:p>
                      <a:pPr algn="ctr"/>
                      <a:r>
                        <a:rPr lang="es-MX" sz="1050" kern="1200" dirty="0" smtClean="0">
                          <a:solidFill>
                            <a:srgbClr val="FF0000"/>
                          </a:solidFill>
                          <a:effectLst/>
                          <a:latin typeface="+mn-lt"/>
                          <a:ea typeface="+mn-ea"/>
                          <a:cs typeface="+mn-cs"/>
                        </a:rPr>
                        <a:t>¿Cuantos somos? </a:t>
                      </a:r>
                    </a:p>
                    <a:p>
                      <a:pPr algn="ctr"/>
                      <a:r>
                        <a:rPr lang="es-MX" sz="1050" kern="1200" dirty="0" smtClean="0">
                          <a:solidFill>
                            <a:srgbClr val="FF0000"/>
                          </a:solidFill>
                          <a:effectLst/>
                          <a:latin typeface="+mn-lt"/>
                          <a:ea typeface="+mn-ea"/>
                          <a:cs typeface="+mn-cs"/>
                        </a:rPr>
                        <a:t>9:15 a 9:25 a.m.</a:t>
                      </a:r>
                    </a:p>
                    <a:p>
                      <a:pPr algn="ctr"/>
                      <a:r>
                        <a:rPr lang="es-MX" sz="1050" b="1" kern="1200" dirty="0" smtClean="0">
                          <a:solidFill>
                            <a:srgbClr val="FF0000"/>
                          </a:solidFill>
                          <a:effectLst/>
                          <a:latin typeface="+mn-lt"/>
                          <a:ea typeface="+mn-ea"/>
                          <a:cs typeface="+mn-cs"/>
                        </a:rPr>
                        <a:t>Actividade</a:t>
                      </a:r>
                      <a:r>
                        <a:rPr lang="es-MX" sz="1050" b="1" kern="1200" baseline="0" dirty="0" smtClean="0">
                          <a:solidFill>
                            <a:srgbClr val="FF0000"/>
                          </a:solidFill>
                          <a:effectLst/>
                          <a:latin typeface="+mn-lt"/>
                          <a:ea typeface="+mn-ea"/>
                          <a:cs typeface="+mn-cs"/>
                        </a:rPr>
                        <a:t>s para iniciar bien el día</a:t>
                      </a:r>
                    </a:p>
                    <a:p>
                      <a:pPr algn="ctr"/>
                      <a:r>
                        <a:rPr lang="es-MX" sz="1050" b="0" kern="1200" baseline="0" dirty="0" smtClean="0">
                          <a:solidFill>
                            <a:srgbClr val="FF0000"/>
                          </a:solidFill>
                          <a:effectLst/>
                          <a:latin typeface="+mn-lt"/>
                          <a:ea typeface="+mn-ea"/>
                          <a:cs typeface="+mn-cs"/>
                        </a:rPr>
                        <a:t>9:25 a.m. a 9:40 a.m</a:t>
                      </a:r>
                      <a:r>
                        <a:rPr lang="es-MX" sz="1050" b="1" kern="1200" baseline="0" dirty="0" smtClean="0">
                          <a:solidFill>
                            <a:srgbClr val="FF0000"/>
                          </a:solidFill>
                          <a:effectLst/>
                          <a:latin typeface="+mn-lt"/>
                          <a:ea typeface="+mn-ea"/>
                          <a:cs typeface="+mn-cs"/>
                        </a:rPr>
                        <a:t>. </a:t>
                      </a:r>
                    </a:p>
                    <a:p>
                      <a:pPr algn="ctr"/>
                      <a:endParaRPr lang="es-MX" sz="1050" b="1"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“Las hojas de los arboles”</a:t>
                      </a:r>
                    </a:p>
                    <a:p>
                      <a:pPr algn="ctr"/>
                      <a:r>
                        <a:rPr lang="es-MX" sz="1050" b="0" kern="1200" dirty="0" smtClean="0">
                          <a:solidFill>
                            <a:srgbClr val="FF0000"/>
                          </a:solidFill>
                          <a:effectLst/>
                          <a:latin typeface="+mn-lt"/>
                          <a:ea typeface="+mn-ea"/>
                          <a:cs typeface="+mn-cs"/>
                        </a:rPr>
                        <a:t>El grupo saldrá a las instalaciones de la institución como patio cívico,</a:t>
                      </a:r>
                      <a:r>
                        <a:rPr lang="es-MX" sz="1050" b="0" kern="1200" baseline="0" dirty="0" smtClean="0">
                          <a:solidFill>
                            <a:srgbClr val="FF0000"/>
                          </a:solidFill>
                          <a:effectLst/>
                          <a:latin typeface="+mn-lt"/>
                          <a:ea typeface="+mn-ea"/>
                          <a:cs typeface="+mn-cs"/>
                        </a:rPr>
                        <a:t> jardineras, etc. a recolectar diversos tipos de hojas.</a:t>
                      </a:r>
                    </a:p>
                    <a:p>
                      <a:pPr algn="ctr"/>
                      <a:r>
                        <a:rPr lang="es-MX" sz="1050" b="0" kern="1200" baseline="0" dirty="0" smtClean="0">
                          <a:solidFill>
                            <a:srgbClr val="FF0000"/>
                          </a:solidFill>
                          <a:effectLst/>
                          <a:latin typeface="+mn-lt"/>
                          <a:ea typeface="+mn-ea"/>
                          <a:cs typeface="+mn-cs"/>
                        </a:rPr>
                        <a:t>9:40 a.m. a 9:50 a.m.</a:t>
                      </a:r>
                    </a:p>
                    <a:p>
                      <a:pPr algn="ctr"/>
                      <a:endParaRPr lang="es-MX" sz="1050" b="1" kern="1200" baseline="0" dirty="0" smtClean="0">
                        <a:solidFill>
                          <a:srgbClr val="FF0000"/>
                        </a:solidFill>
                        <a:effectLst/>
                        <a:latin typeface="+mn-lt"/>
                        <a:ea typeface="+mn-ea"/>
                        <a:cs typeface="+mn-cs"/>
                      </a:endParaRPr>
                    </a:p>
                    <a:p>
                      <a:pPr algn="ctr"/>
                      <a:r>
                        <a:rPr lang="es-MX" sz="1050" b="1" kern="1200" baseline="0" dirty="0" smtClean="0">
                          <a:solidFill>
                            <a:srgbClr val="FF0000"/>
                          </a:solidFill>
                          <a:effectLst/>
                          <a:latin typeface="+mn-lt"/>
                          <a:ea typeface="+mn-ea"/>
                          <a:cs typeface="+mn-cs"/>
                        </a:rPr>
                        <a:t>“Las hojas de otoño, son diferentes”</a:t>
                      </a:r>
                    </a:p>
                    <a:p>
                      <a:pPr algn="ctr"/>
                      <a:r>
                        <a:rPr lang="es-MX" sz="1050" b="0" kern="1200" baseline="0" dirty="0" smtClean="0">
                          <a:solidFill>
                            <a:srgbClr val="FF0000"/>
                          </a:solidFill>
                          <a:effectLst/>
                          <a:latin typeface="+mn-lt"/>
                          <a:ea typeface="+mn-ea"/>
                          <a:cs typeface="+mn-cs"/>
                        </a:rPr>
                        <a:t>Los alumnos observaran las hojas que recolectaron y responderán:</a:t>
                      </a:r>
                    </a:p>
                    <a:p>
                      <a:pPr algn="ctr"/>
                      <a:r>
                        <a:rPr lang="es-MX" sz="1050" i="0" kern="1200" dirty="0" smtClean="0">
                          <a:solidFill>
                            <a:srgbClr val="FF0000"/>
                          </a:solidFill>
                          <a:effectLst/>
                          <a:latin typeface="+mn-lt"/>
                          <a:ea typeface="+mn-ea"/>
                          <a:cs typeface="+mn-cs"/>
                        </a:rPr>
                        <a:t>¿De qué color son las hojas que juntamos? ¿ Suenan al pisarlas? ¿ Se rompen al apretarlas? ¿Son lisas o rugosas?</a:t>
                      </a:r>
                    </a:p>
                    <a:p>
                      <a:pPr algn="ctr"/>
                      <a:r>
                        <a:rPr lang="es-MX" sz="1050" b="0" i="0" kern="1200" baseline="0" dirty="0" smtClean="0">
                          <a:solidFill>
                            <a:srgbClr val="FF0000"/>
                          </a:solidFill>
                          <a:effectLst/>
                          <a:latin typeface="+mn-lt"/>
                          <a:ea typeface="+mn-ea"/>
                          <a:cs typeface="+mn-cs"/>
                        </a:rPr>
                        <a:t>9:50 a.m. a  10:00 a.m. </a:t>
                      </a:r>
                    </a:p>
                    <a:p>
                      <a:pPr algn="ctr"/>
                      <a:endParaRPr lang="es-MX" sz="1050" b="0" i="0" kern="1200" baseline="0" dirty="0" smtClean="0">
                        <a:solidFill>
                          <a:srgbClr val="FF0000"/>
                        </a:solidFill>
                        <a:effectLst/>
                        <a:latin typeface="+mn-lt"/>
                        <a:ea typeface="+mn-ea"/>
                        <a:cs typeface="+mn-cs"/>
                      </a:endParaRPr>
                    </a:p>
                    <a:p>
                      <a:pPr algn="ctr"/>
                      <a:endParaRPr lang="es-MX" sz="1050" b="0" i="0" kern="1200" baseline="0" dirty="0" smtClean="0">
                        <a:solidFill>
                          <a:srgbClr val="FF0000"/>
                        </a:solidFill>
                        <a:effectLst/>
                        <a:latin typeface="+mn-lt"/>
                        <a:ea typeface="+mn-ea"/>
                        <a:cs typeface="+mn-cs"/>
                      </a:endParaRPr>
                    </a:p>
                    <a:p>
                      <a:pPr algn="ctr"/>
                      <a:endParaRPr lang="es-MX" sz="1050" b="0" i="0" kern="1200" baseline="0" dirty="0" smtClean="0">
                        <a:solidFill>
                          <a:srgbClr val="FF0000"/>
                        </a:solidFill>
                        <a:effectLst/>
                        <a:latin typeface="+mn-lt"/>
                        <a:ea typeface="+mn-ea"/>
                        <a:cs typeface="+mn-cs"/>
                      </a:endParaRPr>
                    </a:p>
                    <a:p>
                      <a:pPr algn="ctr"/>
                      <a:r>
                        <a:rPr lang="es-MX" sz="1050" b="1" kern="1200" baseline="0" dirty="0" smtClean="0">
                          <a:solidFill>
                            <a:srgbClr val="FF0000"/>
                          </a:solidFill>
                          <a:effectLst/>
                          <a:latin typeface="+mn-lt"/>
                          <a:ea typeface="+mn-ea"/>
                          <a:cs typeface="+mn-cs"/>
                        </a:rPr>
                        <a:t>Educación Física</a:t>
                      </a:r>
                    </a:p>
                    <a:p>
                      <a:pPr algn="ctr"/>
                      <a:r>
                        <a:rPr lang="es-MX" sz="1050" b="0" kern="1200" baseline="0" dirty="0" smtClean="0">
                          <a:solidFill>
                            <a:srgbClr val="FF0000"/>
                          </a:solidFill>
                          <a:effectLst/>
                          <a:latin typeface="+mn-lt"/>
                          <a:ea typeface="+mn-ea"/>
                          <a:cs typeface="+mn-cs"/>
                        </a:rPr>
                        <a:t>10:00 a.m. a 10:30 a.m.</a:t>
                      </a:r>
                    </a:p>
                  </a:txBody>
                  <a:tcPr/>
                </a:tc>
                <a:tc>
                  <a:txBody>
                    <a:bodyPr/>
                    <a:lstStyle/>
                    <a:p>
                      <a:pPr algn="ctr"/>
                      <a:r>
                        <a:rPr lang="es-MX" sz="1050" kern="1200" dirty="0" smtClean="0">
                          <a:solidFill>
                            <a:srgbClr val="FF0000"/>
                          </a:solidFill>
                          <a:effectLst/>
                          <a:latin typeface="+mn-lt"/>
                          <a:ea typeface="+mn-ea"/>
                          <a:cs typeface="+mn-cs"/>
                        </a:rPr>
                        <a:t>Activación Física</a:t>
                      </a:r>
                    </a:p>
                    <a:p>
                      <a:pPr algn="ctr"/>
                      <a:r>
                        <a:rPr lang="es-MX" sz="1050" kern="1200" dirty="0" smtClean="0">
                          <a:solidFill>
                            <a:srgbClr val="FF0000"/>
                          </a:solidFill>
                          <a:effectLst/>
                          <a:latin typeface="+mn-lt"/>
                          <a:ea typeface="+mn-ea"/>
                          <a:cs typeface="+mn-cs"/>
                        </a:rPr>
                        <a:t>9:00 a 9:15 a.m.</a:t>
                      </a:r>
                    </a:p>
                    <a:p>
                      <a:pPr algn="ctr"/>
                      <a:endParaRPr lang="es-MX" sz="1050" kern="120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Actividades iniciales: </a:t>
                      </a:r>
                    </a:p>
                    <a:p>
                      <a:pPr algn="ctr"/>
                      <a:r>
                        <a:rPr lang="es-MX" sz="1050" kern="1200" dirty="0" smtClean="0">
                          <a:solidFill>
                            <a:srgbClr val="FF0000"/>
                          </a:solidFill>
                          <a:effectLst/>
                          <a:latin typeface="+mn-lt"/>
                          <a:ea typeface="+mn-ea"/>
                          <a:cs typeface="+mn-cs"/>
                        </a:rPr>
                        <a:t>Canción de saludo.</a:t>
                      </a:r>
                    </a:p>
                    <a:p>
                      <a:pPr algn="ctr"/>
                      <a:r>
                        <a:rPr lang="es-MX" sz="1050" kern="1200" dirty="0" smtClean="0">
                          <a:solidFill>
                            <a:srgbClr val="FF0000"/>
                          </a:solidFill>
                          <a:effectLst/>
                          <a:latin typeface="+mn-lt"/>
                          <a:ea typeface="+mn-ea"/>
                          <a:cs typeface="+mn-cs"/>
                        </a:rPr>
                        <a:t>¿Qué día es hoy?</a:t>
                      </a:r>
                    </a:p>
                    <a:p>
                      <a:pPr algn="ctr"/>
                      <a:r>
                        <a:rPr lang="es-MX" sz="1050" kern="1200" dirty="0" smtClean="0">
                          <a:solidFill>
                            <a:srgbClr val="FF0000"/>
                          </a:solidFill>
                          <a:effectLst/>
                          <a:latin typeface="+mn-lt"/>
                          <a:ea typeface="+mn-ea"/>
                          <a:cs typeface="+mn-cs"/>
                        </a:rPr>
                        <a:t>¿Cómo amaneció hoy?</a:t>
                      </a:r>
                    </a:p>
                    <a:p>
                      <a:pPr algn="ctr"/>
                      <a:r>
                        <a:rPr lang="es-MX" sz="1050" kern="1200" dirty="0" smtClean="0">
                          <a:solidFill>
                            <a:srgbClr val="FF0000"/>
                          </a:solidFill>
                          <a:effectLst/>
                          <a:latin typeface="+mn-lt"/>
                          <a:ea typeface="+mn-ea"/>
                          <a:cs typeface="+mn-cs"/>
                        </a:rPr>
                        <a:t>¿Cuantos somos?</a:t>
                      </a:r>
                    </a:p>
                    <a:p>
                      <a:pPr algn="ctr"/>
                      <a:r>
                        <a:rPr lang="es-MX" sz="1050" kern="1200" dirty="0" smtClean="0">
                          <a:solidFill>
                            <a:srgbClr val="FF0000"/>
                          </a:solidFill>
                          <a:effectLst/>
                          <a:latin typeface="+mn-lt"/>
                          <a:ea typeface="+mn-ea"/>
                          <a:cs typeface="+mn-cs"/>
                        </a:rPr>
                        <a:t>9:15</a:t>
                      </a:r>
                      <a:r>
                        <a:rPr lang="es-MX" sz="1050" kern="1200" baseline="0" dirty="0" smtClean="0">
                          <a:solidFill>
                            <a:srgbClr val="FF0000"/>
                          </a:solidFill>
                          <a:effectLst/>
                          <a:latin typeface="+mn-lt"/>
                          <a:ea typeface="+mn-ea"/>
                          <a:cs typeface="+mn-cs"/>
                        </a:rPr>
                        <a:t> </a:t>
                      </a:r>
                      <a:r>
                        <a:rPr lang="es-MX" sz="1050" kern="1200" dirty="0" smtClean="0">
                          <a:solidFill>
                            <a:srgbClr val="FF0000"/>
                          </a:solidFill>
                          <a:effectLst/>
                          <a:latin typeface="+mn-lt"/>
                          <a:ea typeface="+mn-ea"/>
                          <a:cs typeface="+mn-cs"/>
                        </a:rPr>
                        <a:t> a 9:25 a.m.</a:t>
                      </a:r>
                    </a:p>
                    <a:p>
                      <a:pPr algn="ctr"/>
                      <a:r>
                        <a:rPr lang="es-MX" sz="1050" b="1" kern="1200" dirty="0" smtClean="0">
                          <a:solidFill>
                            <a:srgbClr val="FF0000"/>
                          </a:solidFill>
                          <a:effectLst/>
                          <a:latin typeface="+mn-lt"/>
                          <a:ea typeface="+mn-ea"/>
                          <a:cs typeface="+mn-cs"/>
                        </a:rPr>
                        <a:t>Actividade</a:t>
                      </a:r>
                      <a:r>
                        <a:rPr lang="es-MX" sz="1050" b="1" kern="1200" baseline="0" dirty="0" smtClean="0">
                          <a:solidFill>
                            <a:srgbClr val="FF0000"/>
                          </a:solidFill>
                          <a:effectLst/>
                          <a:latin typeface="+mn-lt"/>
                          <a:ea typeface="+mn-ea"/>
                          <a:cs typeface="+mn-cs"/>
                        </a:rPr>
                        <a:t>s para iniciar bien el día</a:t>
                      </a:r>
                    </a:p>
                    <a:p>
                      <a:pPr algn="ctr"/>
                      <a:r>
                        <a:rPr lang="es-MX" sz="1050" b="0" kern="1200" baseline="0" dirty="0" smtClean="0">
                          <a:solidFill>
                            <a:srgbClr val="FF0000"/>
                          </a:solidFill>
                          <a:effectLst/>
                          <a:latin typeface="+mn-lt"/>
                          <a:ea typeface="+mn-ea"/>
                          <a:cs typeface="+mn-cs"/>
                        </a:rPr>
                        <a:t>9:25 a.m. a 9:40 a.m</a:t>
                      </a:r>
                      <a:r>
                        <a:rPr lang="es-MX" sz="1050" b="1" kern="1200" baseline="0" dirty="0" smtClean="0">
                          <a:solidFill>
                            <a:srgbClr val="FF0000"/>
                          </a:solidFill>
                          <a:effectLst/>
                          <a:latin typeface="+mn-lt"/>
                          <a:ea typeface="+mn-ea"/>
                          <a:cs typeface="+mn-cs"/>
                        </a:rPr>
                        <a:t>. </a:t>
                      </a:r>
                    </a:p>
                    <a:p>
                      <a:pPr algn="ctr"/>
                      <a:endParaRPr lang="es-MX" sz="1050" b="1" kern="1200" baseline="0" dirty="0" smtClean="0">
                        <a:solidFill>
                          <a:srgbClr val="FF0000"/>
                        </a:solidFill>
                        <a:effectLst/>
                        <a:latin typeface="+mn-lt"/>
                        <a:ea typeface="+mn-ea"/>
                        <a:cs typeface="+mn-cs"/>
                      </a:endParaRPr>
                    </a:p>
                    <a:p>
                      <a:pPr algn="ctr"/>
                      <a:r>
                        <a:rPr lang="es-MX" sz="1050" b="1" kern="1200" dirty="0" smtClean="0">
                          <a:solidFill>
                            <a:srgbClr val="FF0000"/>
                          </a:solidFill>
                          <a:effectLst/>
                          <a:latin typeface="+mn-lt"/>
                          <a:ea typeface="+mn-ea"/>
                          <a:cs typeface="+mn-cs"/>
                        </a:rPr>
                        <a:t>“Las partes de las hojas”</a:t>
                      </a:r>
                    </a:p>
                    <a:p>
                      <a:pPr algn="ctr"/>
                      <a:r>
                        <a:rPr lang="es-MX" sz="1050" b="0" kern="1200" dirty="0" smtClean="0">
                          <a:solidFill>
                            <a:srgbClr val="FF0000"/>
                          </a:solidFill>
                          <a:effectLst/>
                          <a:latin typeface="+mn-lt"/>
                          <a:ea typeface="+mn-ea"/>
                          <a:cs typeface="+mn-cs"/>
                        </a:rPr>
                        <a:t>Los  alumnos</a:t>
                      </a:r>
                      <a:r>
                        <a:rPr lang="es-MX" sz="1050" b="0" kern="1200" baseline="0" dirty="0" smtClean="0">
                          <a:solidFill>
                            <a:srgbClr val="FF0000"/>
                          </a:solidFill>
                          <a:effectLst/>
                          <a:latin typeface="+mn-lt"/>
                          <a:ea typeface="+mn-ea"/>
                          <a:cs typeface="+mn-cs"/>
                        </a:rPr>
                        <a:t> observaran nuevamente una hoja, y mencionaran cuales creen que son sus partes.</a:t>
                      </a:r>
                    </a:p>
                    <a:p>
                      <a:pPr algn="ctr"/>
                      <a:r>
                        <a:rPr lang="es-MX" sz="1050" b="0" kern="1200" baseline="0" dirty="0" smtClean="0">
                          <a:solidFill>
                            <a:srgbClr val="FF0000"/>
                          </a:solidFill>
                          <a:effectLst/>
                          <a:latin typeface="+mn-lt"/>
                          <a:ea typeface="+mn-ea"/>
                          <a:cs typeface="+mn-cs"/>
                        </a:rPr>
                        <a:t>Se ira elaborando una lista con las respuestas de los alumnos.</a:t>
                      </a:r>
                    </a:p>
                    <a:p>
                      <a:pPr algn="ctr"/>
                      <a:r>
                        <a:rPr lang="es-MX" sz="1050" b="0" kern="1200" baseline="0" dirty="0" smtClean="0">
                          <a:solidFill>
                            <a:srgbClr val="FF0000"/>
                          </a:solidFill>
                          <a:effectLst/>
                          <a:latin typeface="+mn-lt"/>
                          <a:ea typeface="+mn-ea"/>
                          <a:cs typeface="+mn-cs"/>
                        </a:rPr>
                        <a:t>9:40: a.m. a 9:55 a.m.</a:t>
                      </a:r>
                    </a:p>
                    <a:p>
                      <a:pPr algn="ctr"/>
                      <a:r>
                        <a:rPr lang="es-MX" sz="1050" b="0" kern="1200" baseline="0" dirty="0" smtClean="0">
                          <a:solidFill>
                            <a:srgbClr val="FF0000"/>
                          </a:solidFill>
                          <a:effectLst/>
                          <a:latin typeface="+mn-lt"/>
                          <a:ea typeface="+mn-ea"/>
                          <a:cs typeface="+mn-cs"/>
                        </a:rPr>
                        <a:t>Se les mostrara a los niños una presentación donde muestre las parte de las hojas y la función de cada una.</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50" b="0" kern="1200" baseline="0" dirty="0" smtClean="0">
                          <a:solidFill>
                            <a:srgbClr val="FF0000"/>
                          </a:solidFill>
                          <a:effectLst/>
                          <a:latin typeface="+mn-lt"/>
                          <a:ea typeface="+mn-ea"/>
                          <a:cs typeface="+mn-cs"/>
                        </a:rPr>
                        <a:t>(la </a:t>
                      </a:r>
                      <a:r>
                        <a:rPr lang="es-MX" sz="1050" b="0" kern="1200" baseline="0" dirty="0" err="1" smtClean="0">
                          <a:solidFill>
                            <a:srgbClr val="FF0000"/>
                          </a:solidFill>
                          <a:effectLst/>
                          <a:latin typeface="+mn-lt"/>
                          <a:ea typeface="+mn-ea"/>
                          <a:cs typeface="+mn-cs"/>
                        </a:rPr>
                        <a:t>funcion</a:t>
                      </a:r>
                      <a:r>
                        <a:rPr lang="es-MX" sz="1050" b="0" kern="1200" baseline="0" dirty="0" smtClean="0">
                          <a:solidFill>
                            <a:srgbClr val="FF0000"/>
                          </a:solidFill>
                          <a:effectLst/>
                          <a:latin typeface="+mn-lt"/>
                          <a:ea typeface="+mn-ea"/>
                          <a:cs typeface="+mn-cs"/>
                        </a:rPr>
                        <a:t> clorofílica, la respiración y la transpiración.)</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50" b="0" kern="1200" baseline="0" dirty="0" smtClean="0">
                          <a:solidFill>
                            <a:srgbClr val="FF0000"/>
                          </a:solidFill>
                          <a:effectLst/>
                          <a:latin typeface="+mn-lt"/>
                          <a:ea typeface="+mn-ea"/>
                          <a:cs typeface="+mn-cs"/>
                        </a:rPr>
                        <a:t>9:55 a.m. a  10:15 a.m. </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050" b="0" kern="1200" baseline="0" dirty="0" smtClean="0">
                        <a:solidFill>
                          <a:srgbClr val="FF00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050" b="1" kern="1200" baseline="0" dirty="0" smtClean="0">
                          <a:solidFill>
                            <a:srgbClr val="FF0000"/>
                          </a:solidFill>
                          <a:effectLst/>
                          <a:latin typeface="+mn-lt"/>
                          <a:ea typeface="+mn-ea"/>
                          <a:cs typeface="+mn-cs"/>
                        </a:rPr>
                        <a:t>“Armando hojas”</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50" b="0" kern="1200" baseline="0" dirty="0" smtClean="0">
                          <a:solidFill>
                            <a:srgbClr val="FF0000"/>
                          </a:solidFill>
                          <a:effectLst/>
                          <a:latin typeface="+mn-lt"/>
                          <a:ea typeface="+mn-ea"/>
                          <a:cs typeface="+mn-cs"/>
                        </a:rPr>
                        <a:t>Los alumnos observaran en el pizarrón una hoja de gran  tamaño y sus partes de manera aislada, además de dibujos con las funciones por ejemplo una  gota de agua para la función del tallo </a:t>
                      </a:r>
                    </a:p>
                  </a:txBody>
                  <a:tcPr/>
                </a:tc>
              </a:tr>
            </a:tbl>
          </a:graphicData>
        </a:graphic>
      </p:graphicFrame>
      <p:cxnSp>
        <p:nvCxnSpPr>
          <p:cNvPr id="6" name="5 Conector recto"/>
          <p:cNvCxnSpPr/>
          <p:nvPr/>
        </p:nvCxnSpPr>
        <p:spPr>
          <a:xfrm>
            <a:off x="107504" y="764704"/>
            <a:ext cx="8928992" cy="0"/>
          </a:xfrm>
          <a:prstGeom prst="line">
            <a:avLst/>
          </a:prstGeom>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107504" y="1844824"/>
            <a:ext cx="8928992" cy="0"/>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107504" y="2348880"/>
            <a:ext cx="8928992" cy="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107504" y="4221088"/>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1907704" y="4293096"/>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3707904" y="4005064"/>
            <a:ext cx="1728192" cy="0"/>
          </a:xfrm>
          <a:prstGeom prst="line">
            <a:avLst/>
          </a:prstGeom>
        </p:spPr>
        <p:style>
          <a:lnRef idx="1">
            <a:schemeClr val="dk1"/>
          </a:lnRef>
          <a:fillRef idx="0">
            <a:schemeClr val="dk1"/>
          </a:fillRef>
          <a:effectRef idx="0">
            <a:schemeClr val="dk1"/>
          </a:effectRef>
          <a:fontRef idx="minor">
            <a:schemeClr val="tx1"/>
          </a:fontRef>
        </p:style>
      </p:cxnSp>
      <p:cxnSp>
        <p:nvCxnSpPr>
          <p:cNvPr id="16" name="15 Conector recto"/>
          <p:cNvCxnSpPr/>
          <p:nvPr/>
        </p:nvCxnSpPr>
        <p:spPr>
          <a:xfrm>
            <a:off x="3635896" y="5589240"/>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a:off x="5436096" y="3717032"/>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9" name="18 Conector recto"/>
          <p:cNvCxnSpPr/>
          <p:nvPr/>
        </p:nvCxnSpPr>
        <p:spPr>
          <a:xfrm>
            <a:off x="5436096" y="5589240"/>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a:off x="7236296" y="3933056"/>
            <a:ext cx="1800200" cy="0"/>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7236296" y="5445224"/>
            <a:ext cx="1800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8560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7384"/>
            <a:ext cx="8380656" cy="3046988"/>
          </a:xfrm>
          <a:prstGeom prst="rect">
            <a:avLst/>
          </a:prstGeom>
          <a:noFill/>
        </p:spPr>
        <p:txBody>
          <a:bodyPr wrap="square" rtlCol="0">
            <a:spAutoFit/>
          </a:bodyPr>
          <a:lstStyle/>
          <a:p>
            <a:pPr algn="ctr"/>
            <a:r>
              <a:rPr lang="es-MX" sz="9600" b="1" dirty="0" smtClean="0">
                <a:effectLst>
                  <a:outerShdw blurRad="38100" dist="38100" dir="2700000" algn="tl">
                    <a:srgbClr val="000000">
                      <a:alpha val="43137"/>
                    </a:srgbClr>
                  </a:outerShdw>
                </a:effectLst>
                <a:latin typeface="cinnamon cake" pitchFamily="2" charset="0"/>
              </a:rPr>
              <a:t>Planeación </a:t>
            </a:r>
          </a:p>
          <a:p>
            <a:pPr algn="ctr"/>
            <a:r>
              <a:rPr lang="es-MX" sz="9600" b="1" dirty="0" smtClean="0">
                <a:effectLst>
                  <a:outerShdw blurRad="38100" dist="38100" dir="2700000" algn="tl">
                    <a:srgbClr val="000000">
                      <a:alpha val="43137"/>
                    </a:srgbClr>
                  </a:outerShdw>
                </a:effectLst>
                <a:latin typeface="cinnamon cake" pitchFamily="2" charset="0"/>
              </a:rPr>
              <a:t>Diaria </a:t>
            </a:r>
            <a:endParaRPr lang="es-MX" sz="9600" b="1" dirty="0">
              <a:effectLst>
                <a:outerShdw blurRad="38100" dist="38100" dir="2700000" algn="tl">
                  <a:srgbClr val="000000">
                    <a:alpha val="43137"/>
                  </a:srgbClr>
                </a:outerShdw>
              </a:effectLst>
              <a:latin typeface="cinnamon cake" pitchFamily="2" charset="0"/>
            </a:endParaRPr>
          </a:p>
        </p:txBody>
      </p:sp>
      <p:cxnSp>
        <p:nvCxnSpPr>
          <p:cNvPr id="7" name="6 Conector recto"/>
          <p:cNvCxnSpPr/>
          <p:nvPr/>
        </p:nvCxnSpPr>
        <p:spPr>
          <a:xfrm flipH="1">
            <a:off x="257766" y="188640"/>
            <a:ext cx="8490698" cy="0"/>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185758" y="188640"/>
            <a:ext cx="0" cy="6408712"/>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10" name="9 Conector recto"/>
          <p:cNvCxnSpPr/>
          <p:nvPr/>
        </p:nvCxnSpPr>
        <p:spPr>
          <a:xfrm>
            <a:off x="8892480" y="188640"/>
            <a:ext cx="0" cy="6408712"/>
          </a:xfrm>
          <a:prstGeom prst="line">
            <a:avLst/>
          </a:prstGeom>
          <a:ln w="57150">
            <a:prstDash val="lgDashDot"/>
          </a:ln>
        </p:spPr>
        <p:style>
          <a:lnRef idx="1">
            <a:schemeClr val="dk1"/>
          </a:lnRef>
          <a:fillRef idx="0">
            <a:schemeClr val="dk1"/>
          </a:fillRef>
          <a:effectRef idx="0">
            <a:schemeClr val="dk1"/>
          </a:effectRef>
          <a:fontRef idx="minor">
            <a:schemeClr val="tx1"/>
          </a:fontRef>
        </p:style>
      </p:cxnSp>
      <p:pic>
        <p:nvPicPr>
          <p:cNvPr id="6146" name="Picture 2" descr="http://www.escuelaenlanube.com/wp-content/uploads/2013/10/dibujos-colorear-oto%C3%B1o-4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530" y="2708921"/>
            <a:ext cx="721266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96715484"/>
              </p:ext>
            </p:extLst>
          </p:nvPr>
        </p:nvGraphicFramePr>
        <p:xfrm>
          <a:off x="323529" y="548680"/>
          <a:ext cx="8712967" cy="6667500"/>
        </p:xfrm>
        <a:graphic>
          <a:graphicData uri="http://schemas.openxmlformats.org/drawingml/2006/table">
            <a:tbl>
              <a:tblPr firstRow="1" bandRow="1">
                <a:tableStyleId>{5940675A-B579-460E-94D1-54222C63F5DA}</a:tableStyleId>
              </a:tblPr>
              <a:tblGrid>
                <a:gridCol w="1124254"/>
                <a:gridCol w="2389040"/>
                <a:gridCol w="772924"/>
                <a:gridCol w="1264785"/>
                <a:gridCol w="1053988"/>
                <a:gridCol w="1027856"/>
                <a:gridCol w="1080120"/>
              </a:tblGrid>
              <a:tr h="333562">
                <a:tc>
                  <a:txBody>
                    <a:bodyPr/>
                    <a:lstStyle/>
                    <a:p>
                      <a:pPr algn="ctr"/>
                      <a:r>
                        <a:rPr lang="es-MX" sz="800" b="1" dirty="0" smtClean="0">
                          <a:latin typeface="Century Gothic" panose="020B0502020202020204" pitchFamily="34" charset="0"/>
                        </a:rPr>
                        <a:t>CAMPO</a:t>
                      </a:r>
                      <a:r>
                        <a:rPr lang="es-MX" sz="800" b="1" baseline="0" dirty="0" smtClean="0">
                          <a:latin typeface="Century Gothic" panose="020B0502020202020204" pitchFamily="34" charset="0"/>
                        </a:rPr>
                        <a:t>, COMP. Y AP ESP.</a:t>
                      </a:r>
                      <a:endParaRPr lang="es-MX" sz="800" b="1" dirty="0">
                        <a:latin typeface="Century Gothic" panose="020B0502020202020204" pitchFamily="34" charset="0"/>
                      </a:endParaRPr>
                    </a:p>
                  </a:txBody>
                  <a:tcPr/>
                </a:tc>
                <a:tc>
                  <a:txBody>
                    <a:bodyPr/>
                    <a:lstStyle/>
                    <a:p>
                      <a:pPr algn="ctr"/>
                      <a:r>
                        <a:rPr lang="es-MX" sz="1050" b="1" dirty="0" smtClean="0">
                          <a:latin typeface="Century Gothic" panose="020B0502020202020204" pitchFamily="34" charset="0"/>
                        </a:rPr>
                        <a:t>ACTIVIDAD</a:t>
                      </a:r>
                      <a:endParaRPr lang="es-MX" sz="1050" b="1" dirty="0">
                        <a:latin typeface="Century Gothic" panose="020B0502020202020204" pitchFamily="34" charset="0"/>
                      </a:endParaRPr>
                    </a:p>
                  </a:txBody>
                  <a:tcPr/>
                </a:tc>
                <a:tc>
                  <a:txBody>
                    <a:bodyPr/>
                    <a:lstStyle/>
                    <a:p>
                      <a:pPr algn="ctr"/>
                      <a:r>
                        <a:rPr lang="es-MX" sz="1050" b="1" dirty="0" smtClean="0">
                          <a:latin typeface="Century Gothic" panose="020B0502020202020204" pitchFamily="34" charset="0"/>
                        </a:rPr>
                        <a:t>TIEMPO</a:t>
                      </a:r>
                      <a:endParaRPr lang="es-MX" sz="1050" b="1" dirty="0">
                        <a:latin typeface="Century Gothic" panose="020B0502020202020204" pitchFamily="34" charset="0"/>
                      </a:endParaRPr>
                    </a:p>
                  </a:txBody>
                  <a:tcPr/>
                </a:tc>
                <a:tc>
                  <a:txBody>
                    <a:bodyPr/>
                    <a:lstStyle/>
                    <a:p>
                      <a:pPr algn="ctr"/>
                      <a:r>
                        <a:rPr lang="es-MX" sz="800" b="1" dirty="0" smtClean="0">
                          <a:latin typeface="Century Gothic" panose="020B0502020202020204" pitchFamily="34" charset="0"/>
                        </a:rPr>
                        <a:t>ORGANIZACIÓN</a:t>
                      </a:r>
                    </a:p>
                    <a:p>
                      <a:pPr algn="ctr"/>
                      <a:r>
                        <a:rPr lang="es-MX" sz="800" b="1" dirty="0" smtClean="0">
                          <a:latin typeface="Century Gothic" panose="020B0502020202020204" pitchFamily="34" charset="0"/>
                        </a:rPr>
                        <a:t>Y ESPACIO</a:t>
                      </a:r>
                      <a:endParaRPr lang="es-MX" sz="800" b="1" dirty="0">
                        <a:latin typeface="Century Gothic" panose="020B0502020202020204" pitchFamily="34" charset="0"/>
                      </a:endParaRPr>
                    </a:p>
                  </a:txBody>
                  <a:tcPr/>
                </a:tc>
                <a:tc>
                  <a:txBody>
                    <a:bodyPr/>
                    <a:lstStyle/>
                    <a:p>
                      <a:pPr algn="ctr"/>
                      <a:r>
                        <a:rPr lang="es-MX" sz="1000" b="1" dirty="0" smtClean="0">
                          <a:latin typeface="Century Gothic" panose="020B0502020202020204" pitchFamily="34" charset="0"/>
                        </a:rPr>
                        <a:t>MATERIALES</a:t>
                      </a:r>
                      <a:endParaRPr lang="es-MX" sz="1000" b="1" dirty="0">
                        <a:latin typeface="Century Gothic" panose="020B0502020202020204" pitchFamily="34" charset="0"/>
                      </a:endParaRPr>
                    </a:p>
                  </a:txBody>
                  <a:tcPr/>
                </a:tc>
                <a:tc>
                  <a:txBody>
                    <a:bodyPr/>
                    <a:lstStyle/>
                    <a:p>
                      <a:pPr algn="ctr"/>
                      <a:r>
                        <a:rPr lang="es-MX" sz="1000" b="1" dirty="0" smtClean="0">
                          <a:latin typeface="Century Gothic" panose="020B0502020202020204" pitchFamily="34" charset="0"/>
                        </a:rPr>
                        <a:t>EVALUACION</a:t>
                      </a:r>
                      <a:endParaRPr lang="es-MX" sz="1000" b="1" dirty="0">
                        <a:latin typeface="Century Gothic" panose="020B0502020202020204" pitchFamily="34" charset="0"/>
                      </a:endParaRPr>
                    </a:p>
                  </a:txBody>
                  <a:tcPr/>
                </a:tc>
                <a:tc>
                  <a:txBody>
                    <a:bodyPr/>
                    <a:lstStyle/>
                    <a:p>
                      <a:pPr algn="ctr"/>
                      <a:r>
                        <a:rPr lang="es-MX" sz="900" b="1" dirty="0" smtClean="0">
                          <a:latin typeface="Century Gothic" panose="020B0502020202020204" pitchFamily="34" charset="0"/>
                        </a:rPr>
                        <a:t>OBSERVACION</a:t>
                      </a:r>
                      <a:endParaRPr lang="es-MX" sz="900" b="1" dirty="0">
                        <a:latin typeface="Century Gothic" panose="020B0502020202020204" pitchFamily="34" charset="0"/>
                      </a:endParaRPr>
                    </a:p>
                  </a:txBody>
                  <a:tcPr/>
                </a:tc>
              </a:tr>
              <a:tr h="5879030">
                <a:tc>
                  <a:txBody>
                    <a:bodyPr/>
                    <a:lstStyle/>
                    <a:p>
                      <a:pPr algn="l"/>
                      <a:endParaRPr lang="es-MX" sz="1050" baseline="0" dirty="0" smtClean="0">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r>
                        <a:rPr lang="es-MX" sz="900" b="0" baseline="0" dirty="0" smtClean="0">
                          <a:solidFill>
                            <a:srgbClr val="FF0000"/>
                          </a:solidFill>
                          <a:latin typeface="+mn-lt"/>
                        </a:rPr>
                        <a:t>Campo:</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kern="1200" dirty="0" smtClean="0">
                          <a:solidFill>
                            <a:srgbClr val="FF0000"/>
                          </a:solidFill>
                          <a:latin typeface="+mn-lt"/>
                          <a:ea typeface="+mn-ea"/>
                          <a:cs typeface="+mn-cs"/>
                        </a:rPr>
                        <a:t>Exploración y conocimiento del mundo</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kern="1200" dirty="0" smtClean="0">
                          <a:solidFill>
                            <a:srgbClr val="FF0000"/>
                          </a:solidFill>
                          <a:latin typeface="+mn-lt"/>
                          <a:ea typeface="+mn-ea"/>
                          <a:cs typeface="+mn-cs"/>
                        </a:rPr>
                        <a:t>Aspecto:</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kern="1200" dirty="0" smtClean="0">
                          <a:solidFill>
                            <a:srgbClr val="FF0000"/>
                          </a:solidFill>
                          <a:latin typeface="+mn-lt"/>
                          <a:ea typeface="+mn-ea"/>
                          <a:cs typeface="+mn-cs"/>
                        </a:rPr>
                        <a:t>Mundo Natural</a:t>
                      </a:r>
                    </a:p>
                    <a:p>
                      <a:pPr algn="l"/>
                      <a:r>
                        <a:rPr lang="es-MX" sz="900" b="0" baseline="0" dirty="0" smtClean="0">
                          <a:solidFill>
                            <a:srgbClr val="FF0000"/>
                          </a:solidFill>
                          <a:latin typeface="+mn-lt"/>
                        </a:rPr>
                        <a:t>Competencia:</a:t>
                      </a:r>
                    </a:p>
                    <a:p>
                      <a:r>
                        <a:rPr lang="es-MX" sz="900" b="1" kern="1200" dirty="0" smtClean="0">
                          <a:solidFill>
                            <a:srgbClr val="FF0000"/>
                          </a:solidFill>
                          <a:latin typeface="+mn-lt"/>
                          <a:ea typeface="+mn-ea"/>
                          <a:cs typeface="+mn-cs"/>
                        </a:rPr>
                        <a:t>Formula suposiciones </a:t>
                      </a:r>
                      <a:r>
                        <a:rPr lang="es-MX" sz="900" b="0" kern="1200" dirty="0" smtClean="0">
                          <a:solidFill>
                            <a:srgbClr val="FF0000"/>
                          </a:solidFill>
                          <a:latin typeface="+mn-lt"/>
                          <a:ea typeface="+mn-ea"/>
                          <a:cs typeface="+mn-cs"/>
                        </a:rPr>
                        <a:t>argumentadas sobre</a:t>
                      </a:r>
                    </a:p>
                    <a:p>
                      <a:r>
                        <a:rPr lang="es-MX" sz="900" b="0" kern="1200" dirty="0" smtClean="0">
                          <a:solidFill>
                            <a:srgbClr val="FF0000"/>
                          </a:solidFill>
                          <a:latin typeface="+mn-lt"/>
                          <a:ea typeface="+mn-ea"/>
                          <a:cs typeface="+mn-cs"/>
                        </a:rPr>
                        <a:t>Fenómenos y procesos</a:t>
                      </a:r>
                    </a:p>
                    <a:p>
                      <a:r>
                        <a:rPr lang="es-MX" sz="900" b="0" kern="1200" baseline="0" dirty="0" smtClean="0">
                          <a:solidFill>
                            <a:srgbClr val="FF0000"/>
                          </a:solidFill>
                          <a:latin typeface="+mn-lt"/>
                          <a:ea typeface="+mn-ea"/>
                          <a:cs typeface="+mn-cs"/>
                        </a:rPr>
                        <a:t>Aprendizaje esp.:</a:t>
                      </a:r>
                    </a:p>
                    <a:p>
                      <a:r>
                        <a:rPr lang="es-MX" sz="900" kern="1200" dirty="0" smtClean="0">
                          <a:solidFill>
                            <a:srgbClr val="FF0000"/>
                          </a:solidFill>
                          <a:latin typeface="+mn-lt"/>
                          <a:ea typeface="+mn-ea"/>
                          <a:cs typeface="+mn-cs"/>
                        </a:rPr>
                        <a:t> Contrasta sus ideas iniciales con lo que observa durante un fenómeno natural o una situación de</a:t>
                      </a:r>
                    </a:p>
                    <a:p>
                      <a:r>
                        <a:rPr lang="es-MX" sz="900" kern="1200" dirty="0" smtClean="0">
                          <a:solidFill>
                            <a:srgbClr val="FF0000"/>
                          </a:solidFill>
                          <a:latin typeface="+mn-lt"/>
                          <a:ea typeface="+mn-ea"/>
                          <a:cs typeface="+mn-cs"/>
                        </a:rPr>
                        <a:t>experimentación, y las modifica como consecuencia de esa experiencia.</a:t>
                      </a:r>
                    </a:p>
                  </a:txBody>
                  <a:tcPr/>
                </a:tc>
                <a:tc>
                  <a:txBody>
                    <a:bodyPr/>
                    <a:lstStyle/>
                    <a:p>
                      <a:pPr algn="l"/>
                      <a:r>
                        <a:rPr lang="es-MX" sz="1050" b="1" dirty="0" smtClean="0">
                          <a:solidFill>
                            <a:srgbClr val="FF0000"/>
                          </a:solidFill>
                          <a:latin typeface="+mn-lt"/>
                        </a:rPr>
                        <a:t>ACTIVIDADES</a:t>
                      </a:r>
                      <a:r>
                        <a:rPr lang="es-MX" sz="1050" b="1" baseline="0" dirty="0" smtClean="0">
                          <a:solidFill>
                            <a:srgbClr val="FF0000"/>
                          </a:solidFill>
                          <a:latin typeface="+mn-lt"/>
                        </a:rPr>
                        <a:t> INCIALES: </a:t>
                      </a:r>
                    </a:p>
                    <a:p>
                      <a:pPr algn="l"/>
                      <a:r>
                        <a:rPr lang="es-MX" sz="1050" baseline="0" dirty="0" smtClean="0">
                          <a:solidFill>
                            <a:srgbClr val="FF0000"/>
                          </a:solidFill>
                          <a:latin typeface="+mn-lt"/>
                        </a:rPr>
                        <a:t>Iniciar la mañana de trabajo con la canción “Las hojitas” . Después se preguntará ¿Que día es hoy? Deberán de identificar la fecha del día en el calendario. Después observar el día, y responderán ¿Cómo amaneció hoy? Dando oportunidad de que giren la ruleta para saber el clima.  Después se continuara con el pase de lista, en esta ocasión el pase de lista de hará de manera diferente, se jugara el juego “Dime tu nombre” es una adaptación del juego papa caliente, con el fin de romper el hielo entre los alumnos para iniciar la mañana. </a:t>
                      </a:r>
                    </a:p>
                    <a:p>
                      <a:pPr algn="l"/>
                      <a:endParaRPr lang="es-MX" sz="1050" baseline="0" dirty="0" smtClean="0">
                        <a:solidFill>
                          <a:srgbClr val="FF0000"/>
                        </a:solidFill>
                        <a:latin typeface="+mn-lt"/>
                      </a:endParaRPr>
                    </a:p>
                    <a:p>
                      <a:pPr algn="l"/>
                      <a:r>
                        <a:rPr lang="es-MX" sz="1050" b="1" baseline="0" dirty="0" smtClean="0">
                          <a:solidFill>
                            <a:srgbClr val="FF0000"/>
                          </a:solidFill>
                          <a:latin typeface="+mn-lt"/>
                        </a:rPr>
                        <a:t>ACTIVIDADES PARA INICIAR BIEN EL DIA:</a:t>
                      </a:r>
                    </a:p>
                    <a:p>
                      <a:pPr algn="l"/>
                      <a:r>
                        <a:rPr lang="es-MX" sz="1050" b="0" baseline="0" dirty="0" smtClean="0">
                          <a:solidFill>
                            <a:srgbClr val="FF0000"/>
                          </a:solidFill>
                          <a:latin typeface="+mn-lt"/>
                        </a:rPr>
                        <a:t>Mediante la ruleta.</a:t>
                      </a:r>
                    </a:p>
                    <a:p>
                      <a:pPr marL="171450" indent="-171450" algn="l">
                        <a:buFontTx/>
                        <a:buChar char="-"/>
                      </a:pPr>
                      <a:r>
                        <a:rPr lang="es-MX" sz="1050" b="0" baseline="0" dirty="0" smtClean="0">
                          <a:solidFill>
                            <a:srgbClr val="FF0000"/>
                          </a:solidFill>
                          <a:latin typeface="+mn-lt"/>
                        </a:rPr>
                        <a:t>Problemas de razonamiento</a:t>
                      </a:r>
                    </a:p>
                    <a:p>
                      <a:pPr marL="171450" indent="-171450" algn="l">
                        <a:buFontTx/>
                        <a:buChar char="-"/>
                      </a:pPr>
                      <a:r>
                        <a:rPr lang="es-MX" sz="1050" b="0" baseline="0" dirty="0" smtClean="0">
                          <a:solidFill>
                            <a:srgbClr val="FF0000"/>
                          </a:solidFill>
                          <a:latin typeface="+mn-lt"/>
                        </a:rPr>
                        <a:t>Lectura de  un cuento</a:t>
                      </a:r>
                    </a:p>
                    <a:p>
                      <a:pPr marL="171450" indent="-171450" algn="l">
                        <a:buFontTx/>
                        <a:buChar char="-"/>
                      </a:pPr>
                      <a:r>
                        <a:rPr lang="es-MX" sz="1050" b="0" baseline="0" dirty="0" smtClean="0">
                          <a:solidFill>
                            <a:srgbClr val="FF0000"/>
                          </a:solidFill>
                          <a:latin typeface="+mn-lt"/>
                        </a:rPr>
                        <a:t>¿Qué dice aquí? Observar la portada de un cuento e indagar mediante las imágenes el posible contenido y titulo del mismo</a:t>
                      </a:r>
                    </a:p>
                    <a:p>
                      <a:pPr marL="171450" indent="-171450" algn="l">
                        <a:buFontTx/>
                        <a:buChar char="-"/>
                      </a:pPr>
                      <a:r>
                        <a:rPr lang="es-MX" sz="1050" b="0" baseline="0" dirty="0" smtClean="0">
                          <a:solidFill>
                            <a:srgbClr val="FF0000"/>
                          </a:solidFill>
                          <a:latin typeface="+mn-lt"/>
                        </a:rPr>
                        <a:t>Gato</a:t>
                      </a:r>
                    </a:p>
                    <a:p>
                      <a:pPr marL="171450" indent="-171450" algn="l">
                        <a:buFontTx/>
                        <a:buChar char="-"/>
                      </a:pPr>
                      <a:r>
                        <a:rPr lang="es-MX" sz="1050" b="0" baseline="0" dirty="0" smtClean="0">
                          <a:solidFill>
                            <a:srgbClr val="FF0000"/>
                          </a:solidFill>
                          <a:latin typeface="+mn-lt"/>
                        </a:rPr>
                        <a:t>Memorama</a:t>
                      </a:r>
                    </a:p>
                    <a:p>
                      <a:pPr marL="171450" indent="-171450" algn="l">
                        <a:buFontTx/>
                        <a:buChar char="-"/>
                      </a:pPr>
                      <a:r>
                        <a:rPr lang="es-MX" sz="1050" b="0" baseline="0" dirty="0" smtClean="0">
                          <a:solidFill>
                            <a:srgbClr val="FF0000"/>
                          </a:solidFill>
                          <a:latin typeface="+mn-lt"/>
                        </a:rPr>
                        <a:t>¿Qué vimos el día anterior?</a:t>
                      </a:r>
                    </a:p>
                    <a:p>
                      <a:pPr marL="0" indent="0" algn="l">
                        <a:buFontTx/>
                        <a:buNone/>
                      </a:pPr>
                      <a:endParaRPr lang="es-MX" sz="1050" b="0" baseline="0" dirty="0" smtClean="0">
                        <a:solidFill>
                          <a:srgbClr val="FF0000"/>
                        </a:solidFill>
                        <a:latin typeface="+mn-lt"/>
                      </a:endParaRPr>
                    </a:p>
                    <a:p>
                      <a:pPr marL="0" indent="0" algn="l">
                        <a:buFontTx/>
                        <a:buNone/>
                      </a:pPr>
                      <a:r>
                        <a:rPr lang="es-MX" sz="1050" b="1" kern="1200" baseline="0" dirty="0" smtClean="0">
                          <a:solidFill>
                            <a:srgbClr val="FF0000"/>
                          </a:solidFill>
                          <a:latin typeface="+mn-lt"/>
                          <a:ea typeface="+mn-ea"/>
                          <a:cs typeface="+mn-cs"/>
                        </a:rPr>
                        <a:t>INICIO</a:t>
                      </a:r>
                    </a:p>
                    <a:p>
                      <a:pPr marL="0" marR="0" indent="0" algn="l" defTabSz="914400" rtl="0" eaLnBrk="1" fontAlgn="auto" latinLnBrk="0" hangingPunct="1">
                        <a:lnSpc>
                          <a:spcPct val="100000"/>
                        </a:lnSpc>
                        <a:spcBef>
                          <a:spcPts val="0"/>
                        </a:spcBef>
                        <a:spcAft>
                          <a:spcPts val="0"/>
                        </a:spcAft>
                        <a:buClrTx/>
                        <a:buSzTx/>
                        <a:buFontTx/>
                        <a:buNone/>
                        <a:tabLst/>
                        <a:defRPr/>
                      </a:pPr>
                      <a:r>
                        <a:rPr lang="es-MX" sz="1050" b="0" dirty="0" smtClean="0">
                          <a:solidFill>
                            <a:srgbClr val="FF0000"/>
                          </a:solidFill>
                          <a:latin typeface="+mn-lt"/>
                        </a:rPr>
                        <a:t>“¿Qué</a:t>
                      </a:r>
                      <a:r>
                        <a:rPr lang="es-MX" sz="1050" b="0" baseline="0" dirty="0" smtClean="0">
                          <a:solidFill>
                            <a:srgbClr val="FF0000"/>
                          </a:solidFill>
                          <a:latin typeface="+mn-lt"/>
                        </a:rPr>
                        <a:t> es el otoño?” (Marcar en el calendario el comienzo del otoño)</a:t>
                      </a:r>
                    </a:p>
                    <a:p>
                      <a:pPr marL="0" marR="0" indent="0" algn="l" defTabSz="914400" rtl="0" eaLnBrk="1" fontAlgn="auto" latinLnBrk="0" hangingPunct="1">
                        <a:lnSpc>
                          <a:spcPct val="100000"/>
                        </a:lnSpc>
                        <a:spcBef>
                          <a:spcPts val="0"/>
                        </a:spcBef>
                        <a:spcAft>
                          <a:spcPts val="0"/>
                        </a:spcAft>
                        <a:buClrTx/>
                        <a:buSzTx/>
                        <a:buFontTx/>
                        <a:buNone/>
                        <a:tabLst/>
                        <a:defRPr/>
                      </a:pPr>
                      <a:r>
                        <a:rPr lang="es-MX" sz="1050" b="0" baseline="0" dirty="0" smtClean="0">
                          <a:solidFill>
                            <a:srgbClr val="FF0000"/>
                          </a:solidFill>
                          <a:latin typeface="+mn-lt"/>
                        </a:rPr>
                        <a:t>Responder  </a:t>
                      </a:r>
                      <a:r>
                        <a:rPr lang="es-MX" sz="1050" i="0" kern="1200" dirty="0" smtClean="0">
                          <a:solidFill>
                            <a:srgbClr val="FF0000"/>
                          </a:solidFill>
                          <a:effectLst/>
                          <a:latin typeface="+mn-lt"/>
                          <a:ea typeface="+mn-ea"/>
                          <a:cs typeface="+mn-cs"/>
                        </a:rPr>
                        <a:t>¿ En qué estación del año estamos? ¿Estamos en verano, otoño, invierno? ¿Hace más calor o más frío? ¿Qué pasa con las hojas de los árboles en otoño?</a:t>
                      </a:r>
                    </a:p>
                    <a:p>
                      <a:pPr algn="l"/>
                      <a:endParaRPr lang="es-MX" sz="1050" b="0" dirty="0">
                        <a:solidFill>
                          <a:srgbClr val="FF0000"/>
                        </a:solidFill>
                        <a:latin typeface="+mn-lt"/>
                      </a:endParaRPr>
                    </a:p>
                  </a:txBody>
                  <a:tcPr/>
                </a:tc>
                <a:tc>
                  <a:txBody>
                    <a:bodyPr/>
                    <a:lstStyle/>
                    <a:p>
                      <a:pPr algn="l"/>
                      <a:r>
                        <a:rPr lang="es-MX" sz="1100" dirty="0" smtClean="0">
                          <a:solidFill>
                            <a:srgbClr val="FF0000"/>
                          </a:solidFill>
                          <a:latin typeface="+mn-lt"/>
                        </a:rPr>
                        <a:t>20</a:t>
                      </a:r>
                      <a:r>
                        <a:rPr lang="es-MX" sz="1100" baseline="0" dirty="0" smtClean="0">
                          <a:solidFill>
                            <a:srgbClr val="FF0000"/>
                          </a:solidFill>
                          <a:latin typeface="+mn-lt"/>
                        </a:rPr>
                        <a:t> minutos</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r>
                        <a:rPr lang="es-MX" sz="1100" baseline="0" dirty="0" smtClean="0">
                          <a:solidFill>
                            <a:srgbClr val="FF0000"/>
                          </a:solidFill>
                          <a:latin typeface="+mn-lt"/>
                        </a:rPr>
                        <a:t>20 minutos</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r>
                        <a:rPr lang="es-MX" sz="1100" baseline="0" dirty="0" smtClean="0">
                          <a:solidFill>
                            <a:srgbClr val="FF0000"/>
                          </a:solidFill>
                          <a:latin typeface="+mn-lt"/>
                        </a:rPr>
                        <a:t>10 minutos</a:t>
                      </a:r>
                    </a:p>
                  </a:txBody>
                  <a:tcPr/>
                </a:tc>
                <a:tc>
                  <a:txBody>
                    <a:bodyPr/>
                    <a:lstStyle/>
                    <a:p>
                      <a:pPr algn="l"/>
                      <a:r>
                        <a:rPr lang="es-MX" sz="1100" dirty="0" smtClean="0">
                          <a:solidFill>
                            <a:srgbClr val="FF0000"/>
                          </a:solidFill>
                          <a:latin typeface="+mn-lt"/>
                        </a:rPr>
                        <a:t>Aula</a:t>
                      </a:r>
                      <a:r>
                        <a:rPr lang="es-MX" sz="1100" baseline="0" dirty="0" smtClean="0">
                          <a:solidFill>
                            <a:srgbClr val="FF0000"/>
                          </a:solidFill>
                          <a:latin typeface="+mn-lt"/>
                        </a:rPr>
                        <a:t> </a:t>
                      </a:r>
                    </a:p>
                    <a:p>
                      <a:pPr algn="l"/>
                      <a:r>
                        <a:rPr lang="es-MX" sz="1100" baseline="0" dirty="0" smtClean="0">
                          <a:solidFill>
                            <a:srgbClr val="FF0000"/>
                          </a:solidFill>
                          <a:latin typeface="+mn-lt"/>
                        </a:rPr>
                        <a:t>Se organizaran en circulo sentados en el piso</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r>
                        <a:rPr lang="es-MX" sz="1100" baseline="0" dirty="0" smtClean="0">
                          <a:solidFill>
                            <a:srgbClr val="FF0000"/>
                          </a:solidFill>
                          <a:latin typeface="+mn-lt"/>
                        </a:rPr>
                        <a:t>Aula</a:t>
                      </a:r>
                    </a:p>
                    <a:p>
                      <a:pPr algn="l"/>
                      <a:r>
                        <a:rPr lang="es-MX" sz="1100" baseline="0" dirty="0" smtClean="0">
                          <a:solidFill>
                            <a:srgbClr val="FF0000"/>
                          </a:solidFill>
                          <a:latin typeface="+mn-lt"/>
                        </a:rPr>
                        <a:t>Se organizaran por mesas de  trabajo  de 6 integrantes cada mesita</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dirty="0" smtClean="0">
                        <a:solidFill>
                          <a:srgbClr val="FF0000"/>
                        </a:solidFill>
                        <a:latin typeface="+mn-lt"/>
                      </a:endParaRPr>
                    </a:p>
                    <a:p>
                      <a:pPr algn="l"/>
                      <a:r>
                        <a:rPr lang="es-MX" sz="1100" baseline="0" dirty="0" smtClean="0">
                          <a:solidFill>
                            <a:srgbClr val="FF0000"/>
                          </a:solidFill>
                          <a:latin typeface="+mn-lt"/>
                        </a:rPr>
                        <a:t>Aula</a:t>
                      </a:r>
                    </a:p>
                    <a:p>
                      <a:pPr algn="l"/>
                      <a:r>
                        <a:rPr lang="es-MX" sz="1100" baseline="0" dirty="0" smtClean="0">
                          <a:solidFill>
                            <a:srgbClr val="FF0000"/>
                          </a:solidFill>
                          <a:latin typeface="+mn-lt"/>
                        </a:rPr>
                        <a:t>Se organizaran por mesas de  trabajo  de 6 integrantes cada mesita</a:t>
                      </a:r>
                    </a:p>
                    <a:p>
                      <a:pPr algn="l"/>
                      <a:endParaRPr lang="es-MX" sz="1100" dirty="0">
                        <a:solidFill>
                          <a:srgbClr val="FF0000"/>
                        </a:solidFill>
                        <a:latin typeface="+mn-lt"/>
                      </a:endParaRPr>
                    </a:p>
                  </a:txBody>
                  <a:tcPr/>
                </a:tc>
                <a:tc>
                  <a:txBody>
                    <a:bodyPr/>
                    <a:lstStyle/>
                    <a:p>
                      <a:pPr marL="171450" indent="-171450" algn="l">
                        <a:buFontTx/>
                        <a:buChar char="-"/>
                      </a:pPr>
                      <a:r>
                        <a:rPr lang="es-MX" sz="1100" dirty="0" smtClean="0">
                          <a:solidFill>
                            <a:srgbClr val="FF0000"/>
                          </a:solidFill>
                          <a:latin typeface="+mn-lt"/>
                        </a:rPr>
                        <a:t>Calendario</a:t>
                      </a:r>
                    </a:p>
                    <a:p>
                      <a:pPr marL="171450" indent="-171450" algn="l">
                        <a:buFontTx/>
                        <a:buChar char="-"/>
                      </a:pPr>
                      <a:r>
                        <a:rPr lang="es-MX" sz="1100" dirty="0" smtClean="0">
                          <a:solidFill>
                            <a:srgbClr val="FF0000"/>
                          </a:solidFill>
                          <a:latin typeface="+mn-lt"/>
                        </a:rPr>
                        <a:t>canción</a:t>
                      </a:r>
                      <a:r>
                        <a:rPr lang="es-MX" sz="1100" baseline="0" dirty="0" smtClean="0">
                          <a:solidFill>
                            <a:srgbClr val="FF0000"/>
                          </a:solidFill>
                          <a:latin typeface="+mn-lt"/>
                        </a:rPr>
                        <a:t> las hojitas</a:t>
                      </a:r>
                    </a:p>
                    <a:p>
                      <a:pPr marL="171450" indent="-171450" algn="l">
                        <a:buFontTx/>
                        <a:buChar char="-"/>
                      </a:pPr>
                      <a:r>
                        <a:rPr lang="es-MX" sz="1100" baseline="0" dirty="0" smtClean="0">
                          <a:solidFill>
                            <a:srgbClr val="FF0000"/>
                          </a:solidFill>
                          <a:latin typeface="+mn-lt"/>
                        </a:rPr>
                        <a:t>ruleta del clima </a:t>
                      </a:r>
                    </a:p>
                    <a:p>
                      <a:pPr marL="171450" indent="-171450" algn="l">
                        <a:buFontTx/>
                        <a:buChar char="-"/>
                      </a:pPr>
                      <a:r>
                        <a:rPr lang="es-MX" sz="1100" baseline="0" dirty="0" smtClean="0">
                          <a:solidFill>
                            <a:srgbClr val="FF0000"/>
                          </a:solidFill>
                          <a:latin typeface="+mn-lt"/>
                        </a:rPr>
                        <a:t>Pelota</a:t>
                      </a:r>
                    </a:p>
                    <a:p>
                      <a:pPr marL="171450" indent="-171450" algn="l">
                        <a:buFontTx/>
                        <a:buChar char="-"/>
                      </a:pPr>
                      <a:r>
                        <a:rPr lang="es-MX" sz="1100" baseline="0" dirty="0" smtClean="0">
                          <a:solidFill>
                            <a:srgbClr val="FF0000"/>
                          </a:solidFill>
                          <a:latin typeface="+mn-lt"/>
                        </a:rPr>
                        <a:t>Grabadora</a:t>
                      </a: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r>
                        <a:rPr lang="es-MX" sz="1100" baseline="0" dirty="0" smtClean="0">
                          <a:solidFill>
                            <a:srgbClr val="FF0000"/>
                          </a:solidFill>
                          <a:latin typeface="+mn-lt"/>
                        </a:rPr>
                        <a:t>Cuento</a:t>
                      </a:r>
                    </a:p>
                    <a:p>
                      <a:pPr marL="171450" indent="-171450" algn="l">
                        <a:buFontTx/>
                        <a:buChar char="-"/>
                      </a:pPr>
                      <a:r>
                        <a:rPr lang="es-MX" sz="1100" baseline="0" dirty="0" smtClean="0">
                          <a:solidFill>
                            <a:srgbClr val="FF0000"/>
                          </a:solidFill>
                          <a:latin typeface="+mn-lt"/>
                        </a:rPr>
                        <a:t>Marcador</a:t>
                      </a:r>
                    </a:p>
                    <a:p>
                      <a:pPr marL="171450" indent="-171450" algn="l">
                        <a:buFontTx/>
                        <a:buChar char="-"/>
                      </a:pPr>
                      <a:r>
                        <a:rPr lang="es-MX" sz="1100" baseline="0" dirty="0" smtClean="0">
                          <a:solidFill>
                            <a:srgbClr val="FF0000"/>
                          </a:solidFill>
                          <a:latin typeface="+mn-lt"/>
                        </a:rPr>
                        <a:t>Memorama</a:t>
                      </a: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0" indent="0" algn="l">
                        <a:buFontTx/>
                        <a:buNone/>
                      </a:pPr>
                      <a:endParaRPr lang="es-MX" sz="1100" baseline="0" dirty="0" smtClean="0">
                        <a:solidFill>
                          <a:srgbClr val="FF0000"/>
                        </a:solidFill>
                        <a:latin typeface="+mn-lt"/>
                      </a:endParaRPr>
                    </a:p>
                    <a:p>
                      <a:pPr marL="0" indent="0" algn="l">
                        <a:buFontTx/>
                        <a:buNone/>
                      </a:pPr>
                      <a:endParaRPr lang="es-MX" sz="1100" baseline="0" dirty="0" smtClean="0">
                        <a:solidFill>
                          <a:srgbClr val="FF0000"/>
                        </a:solidFill>
                        <a:latin typeface="+mn-lt"/>
                      </a:endParaRPr>
                    </a:p>
                    <a:p>
                      <a:pPr marL="0" indent="0" algn="l">
                        <a:buFontTx/>
                        <a:buNone/>
                      </a:pPr>
                      <a:endParaRPr lang="es-MX" sz="1100" baseline="0" dirty="0" smtClean="0">
                        <a:solidFill>
                          <a:srgbClr val="FF0000"/>
                        </a:solidFill>
                        <a:latin typeface="+mn-lt"/>
                      </a:endParaRPr>
                    </a:p>
                  </a:txBody>
                  <a:tcPr/>
                </a:tc>
                <a:tc>
                  <a:txBody>
                    <a:bodyPr/>
                    <a:lstStyle/>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200" dirty="0" smtClean="0">
                        <a:solidFill>
                          <a:srgbClr val="FF0000"/>
                        </a:solidFill>
                        <a:latin typeface="+mn-lt"/>
                      </a:endParaRPr>
                    </a:p>
                    <a:p>
                      <a:pPr algn="l"/>
                      <a:r>
                        <a:rPr lang="es-MX" sz="1100" dirty="0" smtClean="0">
                          <a:solidFill>
                            <a:srgbClr val="FF0000"/>
                          </a:solidFill>
                          <a:latin typeface="+mn-lt"/>
                        </a:rPr>
                        <a:t>Expondrán</a:t>
                      </a:r>
                      <a:r>
                        <a:rPr lang="es-MX" sz="1100" baseline="0" dirty="0" smtClean="0">
                          <a:solidFill>
                            <a:srgbClr val="FF0000"/>
                          </a:solidFill>
                          <a:latin typeface="+mn-lt"/>
                        </a:rPr>
                        <a:t> las ideas iniciales y aprendizajes previos que tengan acerca del otoño.</a:t>
                      </a:r>
                      <a:endParaRPr lang="es-MX" sz="1100" dirty="0" smtClean="0">
                        <a:solidFill>
                          <a:srgbClr val="FF0000"/>
                        </a:solidFill>
                        <a:latin typeface="+mn-lt"/>
                      </a:endParaRPr>
                    </a:p>
                  </a:txBody>
                  <a:tcPr/>
                </a:tc>
                <a:tc>
                  <a:txBody>
                    <a:bodyPr/>
                    <a:lstStyle/>
                    <a:p>
                      <a:pPr algn="l"/>
                      <a:endParaRPr lang="es-MX" sz="1400" dirty="0">
                        <a:latin typeface="+mn-lt"/>
                      </a:endParaRPr>
                    </a:p>
                  </a:txBody>
                  <a:tcPr/>
                </a:tc>
              </a:tr>
            </a:tbl>
          </a:graphicData>
        </a:graphic>
      </p:graphicFrame>
      <p:cxnSp>
        <p:nvCxnSpPr>
          <p:cNvPr id="6" name="5 Conector recto"/>
          <p:cNvCxnSpPr/>
          <p:nvPr/>
        </p:nvCxnSpPr>
        <p:spPr>
          <a:xfrm>
            <a:off x="1259632" y="3068960"/>
            <a:ext cx="7776864" cy="0"/>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1259632" y="5085184"/>
            <a:ext cx="7776864" cy="0"/>
          </a:xfrm>
          <a:prstGeom prst="line">
            <a:avLst/>
          </a:prstGeom>
        </p:spPr>
        <p:style>
          <a:lnRef idx="1">
            <a:schemeClr val="dk1"/>
          </a:lnRef>
          <a:fillRef idx="0">
            <a:schemeClr val="dk1"/>
          </a:fillRef>
          <a:effectRef idx="0">
            <a:schemeClr val="dk1"/>
          </a:effectRef>
          <a:fontRef idx="minor">
            <a:schemeClr val="tx1"/>
          </a:fontRef>
        </p:style>
      </p:cxnSp>
      <p:sp>
        <p:nvSpPr>
          <p:cNvPr id="2" name="1 CuadroTexto"/>
          <p:cNvSpPr txBox="1"/>
          <p:nvPr/>
        </p:nvSpPr>
        <p:spPr>
          <a:xfrm>
            <a:off x="395536" y="188640"/>
            <a:ext cx="3515514" cy="369332"/>
          </a:xfrm>
          <a:prstGeom prst="rect">
            <a:avLst/>
          </a:prstGeom>
          <a:noFill/>
        </p:spPr>
        <p:txBody>
          <a:bodyPr wrap="none" rtlCol="0">
            <a:spAutoFit/>
          </a:bodyPr>
          <a:lstStyle/>
          <a:p>
            <a:r>
              <a:rPr lang="es-MX" b="1" dirty="0" smtClean="0"/>
              <a:t>FECHA:                                                  </a:t>
            </a:r>
            <a:endParaRPr lang="es-MX" b="1" dirty="0"/>
          </a:p>
        </p:txBody>
      </p:sp>
    </p:spTree>
    <p:extLst>
      <p:ext uri="{BB962C8B-B14F-4D97-AF65-F5344CB8AC3E}">
        <p14:creationId xmlns:p14="http://schemas.microsoft.com/office/powerpoint/2010/main" val="3606562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13577630"/>
              </p:ext>
            </p:extLst>
          </p:nvPr>
        </p:nvGraphicFramePr>
        <p:xfrm>
          <a:off x="107504" y="116632"/>
          <a:ext cx="8928992" cy="6644640"/>
        </p:xfrm>
        <a:graphic>
          <a:graphicData uri="http://schemas.openxmlformats.org/drawingml/2006/table">
            <a:tbl>
              <a:tblPr firstRow="1" bandRow="1">
                <a:tableStyleId>{5940675A-B579-460E-94D1-54222C63F5DA}</a:tableStyleId>
              </a:tblPr>
              <a:tblGrid>
                <a:gridCol w="1152128"/>
                <a:gridCol w="2448272"/>
                <a:gridCol w="792088"/>
                <a:gridCol w="1296144"/>
                <a:gridCol w="1080120"/>
                <a:gridCol w="1152128"/>
                <a:gridCol w="1008112"/>
              </a:tblGrid>
              <a:tr h="288032">
                <a:tc>
                  <a:txBody>
                    <a:bodyPr/>
                    <a:lstStyle/>
                    <a:p>
                      <a:pPr algn="ctr"/>
                      <a:r>
                        <a:rPr lang="es-MX" sz="800" b="1" dirty="0" smtClean="0">
                          <a:latin typeface="Century Gothic" panose="020B0502020202020204" pitchFamily="34" charset="0"/>
                        </a:rPr>
                        <a:t>CAMPO</a:t>
                      </a:r>
                      <a:r>
                        <a:rPr lang="es-MX" sz="800" b="1" baseline="0" dirty="0" smtClean="0">
                          <a:latin typeface="Century Gothic" panose="020B0502020202020204" pitchFamily="34" charset="0"/>
                        </a:rPr>
                        <a:t>, COMP. Y AP ESP.</a:t>
                      </a:r>
                      <a:endParaRPr lang="es-MX" sz="800" b="1" dirty="0">
                        <a:latin typeface="Century Gothic" panose="020B0502020202020204" pitchFamily="34" charset="0"/>
                      </a:endParaRPr>
                    </a:p>
                  </a:txBody>
                  <a:tcPr/>
                </a:tc>
                <a:tc>
                  <a:txBody>
                    <a:bodyPr/>
                    <a:lstStyle/>
                    <a:p>
                      <a:pPr algn="ctr"/>
                      <a:r>
                        <a:rPr lang="es-MX" sz="1050" b="1" dirty="0" smtClean="0">
                          <a:latin typeface="Century Gothic" panose="020B0502020202020204" pitchFamily="34" charset="0"/>
                        </a:rPr>
                        <a:t>ACTIVIDAD</a:t>
                      </a:r>
                      <a:endParaRPr lang="es-MX" sz="1050" b="1" dirty="0">
                        <a:latin typeface="Century Gothic" panose="020B0502020202020204" pitchFamily="34" charset="0"/>
                      </a:endParaRPr>
                    </a:p>
                  </a:txBody>
                  <a:tcPr/>
                </a:tc>
                <a:tc>
                  <a:txBody>
                    <a:bodyPr/>
                    <a:lstStyle/>
                    <a:p>
                      <a:pPr algn="ctr"/>
                      <a:r>
                        <a:rPr lang="es-MX" sz="1050" b="1" dirty="0" smtClean="0">
                          <a:latin typeface="Century Gothic" panose="020B0502020202020204" pitchFamily="34" charset="0"/>
                        </a:rPr>
                        <a:t>TIEMPO</a:t>
                      </a:r>
                      <a:endParaRPr lang="es-MX" sz="1050" b="1" dirty="0">
                        <a:latin typeface="Century Gothic" panose="020B0502020202020204" pitchFamily="34" charset="0"/>
                      </a:endParaRPr>
                    </a:p>
                  </a:txBody>
                  <a:tcPr/>
                </a:tc>
                <a:tc>
                  <a:txBody>
                    <a:bodyPr/>
                    <a:lstStyle/>
                    <a:p>
                      <a:pPr algn="ctr"/>
                      <a:r>
                        <a:rPr lang="es-MX" sz="800" b="1" dirty="0" smtClean="0">
                          <a:latin typeface="Century Gothic" panose="020B0502020202020204" pitchFamily="34" charset="0"/>
                        </a:rPr>
                        <a:t>ORGANIZACIÓN</a:t>
                      </a:r>
                    </a:p>
                    <a:p>
                      <a:pPr algn="ctr"/>
                      <a:r>
                        <a:rPr lang="es-MX" sz="800" b="1" dirty="0" smtClean="0">
                          <a:latin typeface="Century Gothic" panose="020B0502020202020204" pitchFamily="34" charset="0"/>
                        </a:rPr>
                        <a:t>Y ESPACIO</a:t>
                      </a:r>
                      <a:endParaRPr lang="es-MX" sz="800" b="1" dirty="0">
                        <a:latin typeface="Century Gothic" panose="020B0502020202020204" pitchFamily="34" charset="0"/>
                      </a:endParaRPr>
                    </a:p>
                  </a:txBody>
                  <a:tcPr/>
                </a:tc>
                <a:tc>
                  <a:txBody>
                    <a:bodyPr/>
                    <a:lstStyle/>
                    <a:p>
                      <a:pPr algn="ctr"/>
                      <a:r>
                        <a:rPr lang="es-MX" sz="1000" b="1" dirty="0" smtClean="0">
                          <a:latin typeface="Century Gothic" panose="020B0502020202020204" pitchFamily="34" charset="0"/>
                        </a:rPr>
                        <a:t>MATERIALES</a:t>
                      </a:r>
                      <a:endParaRPr lang="es-MX" sz="1000" b="1" dirty="0">
                        <a:latin typeface="Century Gothic" panose="020B0502020202020204" pitchFamily="34" charset="0"/>
                      </a:endParaRPr>
                    </a:p>
                  </a:txBody>
                  <a:tcPr/>
                </a:tc>
                <a:tc>
                  <a:txBody>
                    <a:bodyPr/>
                    <a:lstStyle/>
                    <a:p>
                      <a:pPr algn="ctr"/>
                      <a:r>
                        <a:rPr lang="es-MX" sz="1000" b="1" dirty="0" smtClean="0">
                          <a:latin typeface="Century Gothic" panose="020B0502020202020204" pitchFamily="34" charset="0"/>
                        </a:rPr>
                        <a:t>EVALUACION</a:t>
                      </a:r>
                      <a:endParaRPr lang="es-MX" sz="1000" b="1" dirty="0">
                        <a:latin typeface="Century Gothic" panose="020B0502020202020204" pitchFamily="34" charset="0"/>
                      </a:endParaRPr>
                    </a:p>
                  </a:txBody>
                  <a:tcPr/>
                </a:tc>
                <a:tc>
                  <a:txBody>
                    <a:bodyPr/>
                    <a:lstStyle/>
                    <a:p>
                      <a:pPr algn="ctr"/>
                      <a:r>
                        <a:rPr lang="es-MX" sz="900" b="1" dirty="0" smtClean="0">
                          <a:latin typeface="Century Gothic" panose="020B0502020202020204" pitchFamily="34" charset="0"/>
                        </a:rPr>
                        <a:t>OBSERVACION</a:t>
                      </a:r>
                      <a:endParaRPr lang="es-MX" sz="900" b="1" dirty="0">
                        <a:latin typeface="Century Gothic" panose="020B0502020202020204" pitchFamily="34" charset="0"/>
                      </a:endParaRPr>
                    </a:p>
                  </a:txBody>
                  <a:tcPr/>
                </a:tc>
              </a:tr>
              <a:tr h="3370684">
                <a:tc>
                  <a:txBody>
                    <a:bodyPr/>
                    <a:lstStyle/>
                    <a:p>
                      <a:pPr algn="l"/>
                      <a:r>
                        <a:rPr lang="es-MX" sz="1050" dirty="0" smtClean="0">
                          <a:solidFill>
                            <a:srgbClr val="FF0000"/>
                          </a:solidFill>
                          <a:latin typeface="+mn-lt"/>
                        </a:rPr>
                        <a:t>08 de octubre</a:t>
                      </a:r>
                      <a:r>
                        <a:rPr lang="es-MX" sz="1050" baseline="0" dirty="0" smtClean="0">
                          <a:solidFill>
                            <a:srgbClr val="FF0000"/>
                          </a:solidFill>
                          <a:latin typeface="+mn-lt"/>
                        </a:rPr>
                        <a:t> del 2014</a:t>
                      </a: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endParaRPr lang="es-MX" sz="1050" b="0" baseline="0" dirty="0" smtClean="0">
                        <a:solidFill>
                          <a:srgbClr val="FF0000"/>
                        </a:solidFill>
                        <a:latin typeface="+mn-lt"/>
                      </a:endParaRPr>
                    </a:p>
                    <a:p>
                      <a:pPr algn="l"/>
                      <a:r>
                        <a:rPr lang="es-MX" sz="900" b="0" baseline="0" dirty="0" smtClean="0">
                          <a:solidFill>
                            <a:srgbClr val="FF0000"/>
                          </a:solidFill>
                          <a:latin typeface="+mn-lt"/>
                        </a:rPr>
                        <a:t>Campo:</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kern="1200" dirty="0" smtClean="0">
                          <a:solidFill>
                            <a:srgbClr val="FF0000"/>
                          </a:solidFill>
                          <a:latin typeface="+mn-lt"/>
                          <a:ea typeface="+mn-ea"/>
                          <a:cs typeface="+mn-cs"/>
                        </a:rPr>
                        <a:t>Exploración y conocimiento del mundo</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kern="1200" dirty="0" smtClean="0">
                          <a:solidFill>
                            <a:srgbClr val="FF0000"/>
                          </a:solidFill>
                          <a:latin typeface="+mn-lt"/>
                          <a:ea typeface="+mn-ea"/>
                          <a:cs typeface="+mn-cs"/>
                        </a:rPr>
                        <a:t>Aspecto:</a:t>
                      </a:r>
                    </a:p>
                    <a:p>
                      <a:pPr marL="0" marR="0" indent="0" algn="l" defTabSz="914400" rtl="0" eaLnBrk="1" fontAlgn="auto" latinLnBrk="0" hangingPunct="1">
                        <a:lnSpc>
                          <a:spcPct val="100000"/>
                        </a:lnSpc>
                        <a:spcBef>
                          <a:spcPts val="0"/>
                        </a:spcBef>
                        <a:spcAft>
                          <a:spcPts val="0"/>
                        </a:spcAft>
                        <a:buClrTx/>
                        <a:buSzTx/>
                        <a:buFontTx/>
                        <a:buNone/>
                        <a:tabLst/>
                        <a:defRPr/>
                      </a:pPr>
                      <a:r>
                        <a:rPr lang="es-MX" sz="900" b="0" kern="1200" dirty="0" smtClean="0">
                          <a:solidFill>
                            <a:srgbClr val="FF0000"/>
                          </a:solidFill>
                          <a:latin typeface="+mn-lt"/>
                          <a:ea typeface="+mn-ea"/>
                          <a:cs typeface="+mn-cs"/>
                        </a:rPr>
                        <a:t>Mundo Natural</a:t>
                      </a:r>
                    </a:p>
                    <a:p>
                      <a:pPr algn="l"/>
                      <a:r>
                        <a:rPr lang="es-MX" sz="900" b="0" baseline="0" dirty="0" smtClean="0">
                          <a:solidFill>
                            <a:srgbClr val="FF0000"/>
                          </a:solidFill>
                          <a:latin typeface="+mn-lt"/>
                        </a:rPr>
                        <a:t>Competencia:</a:t>
                      </a:r>
                    </a:p>
                    <a:p>
                      <a:r>
                        <a:rPr lang="es-MX" sz="900" b="1" kern="1200" dirty="0" smtClean="0">
                          <a:solidFill>
                            <a:srgbClr val="FF0000"/>
                          </a:solidFill>
                          <a:latin typeface="+mn-lt"/>
                          <a:ea typeface="+mn-ea"/>
                          <a:cs typeface="+mn-cs"/>
                        </a:rPr>
                        <a:t>Formula suposiciones </a:t>
                      </a:r>
                      <a:r>
                        <a:rPr lang="es-MX" sz="900" b="0" kern="1200" dirty="0" smtClean="0">
                          <a:solidFill>
                            <a:srgbClr val="FF0000"/>
                          </a:solidFill>
                          <a:latin typeface="+mn-lt"/>
                          <a:ea typeface="+mn-ea"/>
                          <a:cs typeface="+mn-cs"/>
                        </a:rPr>
                        <a:t>argumentadas sobre</a:t>
                      </a:r>
                    </a:p>
                    <a:p>
                      <a:r>
                        <a:rPr lang="es-MX" sz="900" b="0" kern="1200" dirty="0" smtClean="0">
                          <a:solidFill>
                            <a:srgbClr val="FF0000"/>
                          </a:solidFill>
                          <a:latin typeface="+mn-lt"/>
                          <a:ea typeface="+mn-ea"/>
                          <a:cs typeface="+mn-cs"/>
                        </a:rPr>
                        <a:t>Fenómenos y procesos</a:t>
                      </a:r>
                    </a:p>
                    <a:p>
                      <a:r>
                        <a:rPr lang="es-MX" sz="900" b="0" kern="1200" baseline="0" dirty="0" smtClean="0">
                          <a:solidFill>
                            <a:srgbClr val="FF0000"/>
                          </a:solidFill>
                          <a:latin typeface="+mn-lt"/>
                          <a:ea typeface="+mn-ea"/>
                          <a:cs typeface="+mn-cs"/>
                        </a:rPr>
                        <a:t>Aprendizaje esp.:</a:t>
                      </a:r>
                    </a:p>
                    <a:p>
                      <a:r>
                        <a:rPr lang="es-MX" sz="900" kern="1200" dirty="0" smtClean="0">
                          <a:solidFill>
                            <a:srgbClr val="FF0000"/>
                          </a:solidFill>
                          <a:latin typeface="+mn-lt"/>
                          <a:ea typeface="+mn-ea"/>
                          <a:cs typeface="+mn-cs"/>
                        </a:rPr>
                        <a:t> Contrasta sus ideas iniciales con lo que observa durante un fenómeno natural o una situación de</a:t>
                      </a:r>
                    </a:p>
                    <a:p>
                      <a:r>
                        <a:rPr lang="es-MX" sz="900" kern="1200" dirty="0" smtClean="0">
                          <a:solidFill>
                            <a:srgbClr val="FF0000"/>
                          </a:solidFill>
                          <a:latin typeface="+mn-lt"/>
                          <a:ea typeface="+mn-ea"/>
                          <a:cs typeface="+mn-cs"/>
                        </a:rPr>
                        <a:t>experimentación, y las modifica como consecuencia de esa experiencia.</a:t>
                      </a:r>
                    </a:p>
                  </a:txBody>
                  <a:tcPr/>
                </a:tc>
                <a:tc>
                  <a:txBody>
                    <a:bodyPr/>
                    <a:lstStyle/>
                    <a:p>
                      <a:pPr algn="l"/>
                      <a:r>
                        <a:rPr lang="es-MX" sz="1050" b="1" dirty="0" smtClean="0">
                          <a:solidFill>
                            <a:srgbClr val="FF0000"/>
                          </a:solidFill>
                          <a:latin typeface="+mn-lt"/>
                        </a:rPr>
                        <a:t>ACTIVIDADES</a:t>
                      </a:r>
                      <a:r>
                        <a:rPr lang="es-MX" sz="1050" b="1" baseline="0" dirty="0" smtClean="0">
                          <a:solidFill>
                            <a:srgbClr val="FF0000"/>
                          </a:solidFill>
                          <a:latin typeface="+mn-lt"/>
                        </a:rPr>
                        <a:t> INCIALES: </a:t>
                      </a:r>
                    </a:p>
                    <a:p>
                      <a:pPr algn="l"/>
                      <a:r>
                        <a:rPr lang="es-MX" sz="1050" baseline="0" dirty="0" smtClean="0">
                          <a:solidFill>
                            <a:srgbClr val="FF0000"/>
                          </a:solidFill>
                          <a:latin typeface="+mn-lt"/>
                        </a:rPr>
                        <a:t>Iniciar la mañana de trabajo con la canción “Date una vuelta” . Después se preguntar ¿Que día es hoy? Deberán de identificar la fecha del día en el calendario. Después observar el día, y responder ¿Cómo amaneció hoy? Dando oportunidad de que giren la ruleta para saber el clima.  Después se continuara con el pase de lista.</a:t>
                      </a: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endParaRPr lang="es-MX" sz="1050" baseline="0" dirty="0" smtClean="0">
                        <a:solidFill>
                          <a:srgbClr val="FF0000"/>
                        </a:solidFill>
                        <a:latin typeface="+mn-lt"/>
                      </a:endParaRPr>
                    </a:p>
                    <a:p>
                      <a:pPr algn="l"/>
                      <a:r>
                        <a:rPr lang="es-MX" sz="1050" b="1" baseline="0" dirty="0" smtClean="0">
                          <a:solidFill>
                            <a:srgbClr val="FF0000"/>
                          </a:solidFill>
                          <a:latin typeface="+mn-lt"/>
                        </a:rPr>
                        <a:t>ACTIVIDADES PARA INICIAR BIEN EL DIA:</a:t>
                      </a:r>
                    </a:p>
                    <a:p>
                      <a:pPr algn="l"/>
                      <a:r>
                        <a:rPr lang="es-MX" sz="1050" b="0" baseline="0" dirty="0" smtClean="0">
                          <a:solidFill>
                            <a:srgbClr val="FF0000"/>
                          </a:solidFill>
                          <a:latin typeface="+mn-lt"/>
                        </a:rPr>
                        <a:t>Mediante la ruleta.</a:t>
                      </a:r>
                    </a:p>
                    <a:p>
                      <a:pPr marL="171450" indent="-171450" algn="l">
                        <a:buFontTx/>
                        <a:buChar char="-"/>
                      </a:pPr>
                      <a:r>
                        <a:rPr lang="es-MX" sz="1050" b="0" baseline="0" dirty="0" smtClean="0">
                          <a:solidFill>
                            <a:srgbClr val="FF0000"/>
                          </a:solidFill>
                          <a:latin typeface="+mn-lt"/>
                        </a:rPr>
                        <a:t>Problemas de razonamiento</a:t>
                      </a:r>
                    </a:p>
                    <a:p>
                      <a:pPr marL="171450" indent="-171450" algn="l">
                        <a:buFontTx/>
                        <a:buChar char="-"/>
                      </a:pPr>
                      <a:r>
                        <a:rPr lang="es-MX" sz="1050" b="0" baseline="0" dirty="0" smtClean="0">
                          <a:solidFill>
                            <a:srgbClr val="FF0000"/>
                          </a:solidFill>
                          <a:latin typeface="+mn-lt"/>
                        </a:rPr>
                        <a:t>Lectura de  un cuento</a:t>
                      </a:r>
                    </a:p>
                    <a:p>
                      <a:pPr marL="171450" indent="-171450" algn="l">
                        <a:buFontTx/>
                        <a:buChar char="-"/>
                      </a:pPr>
                      <a:r>
                        <a:rPr lang="es-MX" sz="1050" b="0" baseline="0" dirty="0" smtClean="0">
                          <a:solidFill>
                            <a:srgbClr val="FF0000"/>
                          </a:solidFill>
                          <a:latin typeface="+mn-lt"/>
                        </a:rPr>
                        <a:t>¿Qué dice aquí? Observar la portada de un cuento e indagar mediante las imágenes el posible contenido y titulo del mismo</a:t>
                      </a:r>
                    </a:p>
                    <a:p>
                      <a:pPr marL="171450" indent="-171450" algn="l">
                        <a:buFontTx/>
                        <a:buChar char="-"/>
                      </a:pPr>
                      <a:r>
                        <a:rPr lang="es-MX" sz="1050" b="0" baseline="0" dirty="0" smtClean="0">
                          <a:solidFill>
                            <a:srgbClr val="FF0000"/>
                          </a:solidFill>
                          <a:latin typeface="+mn-lt"/>
                        </a:rPr>
                        <a:t>Gato</a:t>
                      </a:r>
                    </a:p>
                    <a:p>
                      <a:pPr marL="171450" indent="-171450" algn="l">
                        <a:buFontTx/>
                        <a:buChar char="-"/>
                      </a:pPr>
                      <a:r>
                        <a:rPr lang="es-MX" sz="1050" b="0" baseline="0" dirty="0" smtClean="0">
                          <a:solidFill>
                            <a:srgbClr val="FF0000"/>
                          </a:solidFill>
                          <a:latin typeface="+mn-lt"/>
                        </a:rPr>
                        <a:t>Memorama</a:t>
                      </a:r>
                    </a:p>
                    <a:p>
                      <a:pPr marL="171450" indent="-171450" algn="l">
                        <a:buFontTx/>
                        <a:buChar char="-"/>
                      </a:pPr>
                      <a:r>
                        <a:rPr lang="es-MX" sz="1050" b="0" baseline="0" dirty="0" smtClean="0">
                          <a:solidFill>
                            <a:srgbClr val="FF0000"/>
                          </a:solidFill>
                          <a:latin typeface="+mn-lt"/>
                        </a:rPr>
                        <a:t>¿Qué vimos el día anterior?</a:t>
                      </a:r>
                    </a:p>
                    <a:p>
                      <a:pPr marL="0" indent="0" algn="l">
                        <a:buFontTx/>
                        <a:buNone/>
                      </a:pPr>
                      <a:endParaRPr lang="es-MX" sz="1050" b="0" baseline="0" dirty="0" smtClean="0">
                        <a:solidFill>
                          <a:srgbClr val="FF0000"/>
                        </a:solidFill>
                        <a:latin typeface="+mn-lt"/>
                      </a:endParaRPr>
                    </a:p>
                    <a:p>
                      <a:pPr marL="0" indent="0" algn="l">
                        <a:buFontTx/>
                        <a:buNone/>
                      </a:pPr>
                      <a:r>
                        <a:rPr lang="es-MX" sz="1050" b="1" kern="1200" baseline="0" dirty="0" smtClean="0">
                          <a:solidFill>
                            <a:srgbClr val="FF0000"/>
                          </a:solidFill>
                          <a:latin typeface="+mn-lt"/>
                          <a:ea typeface="+mn-ea"/>
                          <a:cs typeface="+mn-cs"/>
                        </a:rPr>
                        <a:t>INICIO</a:t>
                      </a:r>
                      <a:endParaRPr lang="es-MX" sz="1050" b="1"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50" b="1" kern="1200" dirty="0" smtClean="0">
                          <a:solidFill>
                            <a:srgbClr val="FF0000"/>
                          </a:solidFill>
                          <a:effectLst/>
                          <a:latin typeface="+mn-lt"/>
                          <a:ea typeface="+mn-ea"/>
                          <a:cs typeface="+mn-cs"/>
                        </a:rPr>
                        <a:t>“</a:t>
                      </a:r>
                      <a:r>
                        <a:rPr lang="es-MX" sz="1050" b="1" kern="1200" baseline="0" dirty="0" smtClean="0">
                          <a:solidFill>
                            <a:srgbClr val="FF0000"/>
                          </a:solidFill>
                          <a:effectLst/>
                          <a:latin typeface="+mn-lt"/>
                          <a:ea typeface="+mn-ea"/>
                          <a:cs typeface="+mn-cs"/>
                        </a:rPr>
                        <a:t>¿ Y los arboles?, ¿Tienen frio?”</a:t>
                      </a:r>
                    </a:p>
                    <a:p>
                      <a:pPr algn="l"/>
                      <a:r>
                        <a:rPr lang="es-MX" sz="1050" b="0" kern="1200" dirty="0" smtClean="0">
                          <a:solidFill>
                            <a:srgbClr val="FF0000"/>
                          </a:solidFill>
                          <a:effectLst/>
                          <a:latin typeface="+mn-lt"/>
                          <a:ea typeface="+mn-ea"/>
                          <a:cs typeface="+mn-cs"/>
                        </a:rPr>
                        <a:t>Exponer</a:t>
                      </a:r>
                      <a:r>
                        <a:rPr lang="es-MX" sz="1050" b="0" kern="1200" baseline="0" dirty="0" smtClean="0">
                          <a:solidFill>
                            <a:srgbClr val="FF0000"/>
                          </a:solidFill>
                          <a:effectLst/>
                          <a:latin typeface="+mn-lt"/>
                          <a:ea typeface="+mn-ea"/>
                          <a:cs typeface="+mn-cs"/>
                        </a:rPr>
                        <a:t> </a:t>
                      </a:r>
                      <a:r>
                        <a:rPr lang="es-MX" sz="1050" b="0" kern="1200" dirty="0" smtClean="0">
                          <a:solidFill>
                            <a:srgbClr val="FF0000"/>
                          </a:solidFill>
                          <a:effectLst/>
                          <a:latin typeface="+mn-lt"/>
                          <a:ea typeface="+mn-ea"/>
                          <a:cs typeface="+mn-cs"/>
                        </a:rPr>
                        <a:t>las investigaciones</a:t>
                      </a:r>
                      <a:r>
                        <a:rPr lang="es-MX" sz="1050" b="0" kern="1200" baseline="0" dirty="0" smtClean="0">
                          <a:solidFill>
                            <a:srgbClr val="FF0000"/>
                          </a:solidFill>
                          <a:effectLst/>
                          <a:latin typeface="+mn-lt"/>
                          <a:ea typeface="+mn-ea"/>
                          <a:cs typeface="+mn-cs"/>
                        </a:rPr>
                        <a:t> que hicieron con ayuda de sus padres acerca si los arboles tiene frio y  de porque se caen las hojas de los arboles. </a:t>
                      </a:r>
                      <a:endParaRPr lang="es-MX" sz="1050" b="0" kern="1200" dirty="0" smtClean="0">
                        <a:solidFill>
                          <a:srgbClr val="FF0000"/>
                        </a:solidFill>
                        <a:effectLst/>
                        <a:latin typeface="+mn-lt"/>
                        <a:ea typeface="+mn-ea"/>
                        <a:cs typeface="+mn-cs"/>
                      </a:endParaRPr>
                    </a:p>
                    <a:p>
                      <a:pPr algn="l"/>
                      <a:endParaRPr lang="es-MX" sz="1050" b="0" dirty="0">
                        <a:solidFill>
                          <a:srgbClr val="FF0000"/>
                        </a:solidFill>
                        <a:latin typeface="+mn-lt"/>
                      </a:endParaRPr>
                    </a:p>
                  </a:txBody>
                  <a:tcPr/>
                </a:tc>
                <a:tc>
                  <a:txBody>
                    <a:bodyPr/>
                    <a:lstStyle/>
                    <a:p>
                      <a:pPr algn="l"/>
                      <a:r>
                        <a:rPr lang="es-MX" sz="1100" dirty="0" smtClean="0">
                          <a:solidFill>
                            <a:srgbClr val="FF0000"/>
                          </a:solidFill>
                          <a:latin typeface="+mn-lt"/>
                        </a:rPr>
                        <a:t>20</a:t>
                      </a:r>
                      <a:r>
                        <a:rPr lang="es-MX" sz="1100" baseline="0" dirty="0" smtClean="0">
                          <a:solidFill>
                            <a:srgbClr val="FF0000"/>
                          </a:solidFill>
                          <a:latin typeface="+mn-lt"/>
                        </a:rPr>
                        <a:t> minutos</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r>
                        <a:rPr lang="es-MX" sz="1100" baseline="0" dirty="0" smtClean="0">
                          <a:solidFill>
                            <a:srgbClr val="FF0000"/>
                          </a:solidFill>
                          <a:latin typeface="+mn-lt"/>
                        </a:rPr>
                        <a:t>20 minutos</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r>
                        <a:rPr lang="es-MX" sz="1100" baseline="0" dirty="0" smtClean="0">
                          <a:solidFill>
                            <a:srgbClr val="FF0000"/>
                          </a:solidFill>
                          <a:latin typeface="+mn-lt"/>
                        </a:rPr>
                        <a:t>15</a:t>
                      </a:r>
                    </a:p>
                    <a:p>
                      <a:pPr algn="l"/>
                      <a:r>
                        <a:rPr lang="es-MX" sz="1100" baseline="0" dirty="0" smtClean="0">
                          <a:solidFill>
                            <a:srgbClr val="FF0000"/>
                          </a:solidFill>
                          <a:latin typeface="+mn-lt"/>
                        </a:rPr>
                        <a:t>minutos</a:t>
                      </a:r>
                    </a:p>
                  </a:txBody>
                  <a:tcPr/>
                </a:tc>
                <a:tc>
                  <a:txBody>
                    <a:bodyPr/>
                    <a:lstStyle/>
                    <a:p>
                      <a:pPr algn="l"/>
                      <a:r>
                        <a:rPr lang="es-MX" sz="1100" dirty="0" smtClean="0">
                          <a:solidFill>
                            <a:srgbClr val="FF0000"/>
                          </a:solidFill>
                          <a:latin typeface="+mn-lt"/>
                        </a:rPr>
                        <a:t>Aula</a:t>
                      </a:r>
                      <a:r>
                        <a:rPr lang="es-MX" sz="1100" baseline="0" dirty="0" smtClean="0">
                          <a:solidFill>
                            <a:srgbClr val="FF0000"/>
                          </a:solidFill>
                          <a:latin typeface="+mn-lt"/>
                        </a:rPr>
                        <a:t> </a:t>
                      </a:r>
                    </a:p>
                    <a:p>
                      <a:pPr algn="l"/>
                      <a:r>
                        <a:rPr lang="es-MX" sz="1100" baseline="0" dirty="0" smtClean="0">
                          <a:solidFill>
                            <a:srgbClr val="FF0000"/>
                          </a:solidFill>
                          <a:latin typeface="+mn-lt"/>
                        </a:rPr>
                        <a:t>Se organizaran en circulo sentados en el piso</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r>
                        <a:rPr lang="es-MX" sz="1100" baseline="0" dirty="0" smtClean="0">
                          <a:solidFill>
                            <a:srgbClr val="FF0000"/>
                          </a:solidFill>
                          <a:latin typeface="+mn-lt"/>
                        </a:rPr>
                        <a:t>Aula</a:t>
                      </a:r>
                    </a:p>
                    <a:p>
                      <a:pPr algn="l"/>
                      <a:r>
                        <a:rPr lang="es-MX" sz="1100" baseline="0" dirty="0" smtClean="0">
                          <a:solidFill>
                            <a:srgbClr val="FF0000"/>
                          </a:solidFill>
                          <a:latin typeface="+mn-lt"/>
                        </a:rPr>
                        <a:t>Se organizaran por mesas de  trabajo  de 6 integrantes cada mesita</a:t>
                      </a: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baseline="0" dirty="0" smtClean="0">
                        <a:solidFill>
                          <a:srgbClr val="FF0000"/>
                        </a:solidFill>
                        <a:latin typeface="+mn-lt"/>
                      </a:endParaRPr>
                    </a:p>
                    <a:p>
                      <a:pPr algn="l"/>
                      <a:endParaRPr lang="es-MX" sz="1100" dirty="0" smtClean="0">
                        <a:solidFill>
                          <a:srgbClr val="FF0000"/>
                        </a:solidFill>
                        <a:latin typeface="+mn-lt"/>
                      </a:endParaRPr>
                    </a:p>
                    <a:p>
                      <a:pPr algn="l"/>
                      <a:r>
                        <a:rPr lang="es-MX" sz="1100" baseline="0" dirty="0" smtClean="0">
                          <a:solidFill>
                            <a:srgbClr val="FF0000"/>
                          </a:solidFill>
                          <a:latin typeface="+mn-lt"/>
                        </a:rPr>
                        <a:t>Aula</a:t>
                      </a:r>
                    </a:p>
                    <a:p>
                      <a:pPr algn="l"/>
                      <a:r>
                        <a:rPr lang="es-MX" sz="1100" baseline="0" dirty="0" smtClean="0">
                          <a:solidFill>
                            <a:srgbClr val="FF0000"/>
                          </a:solidFill>
                          <a:latin typeface="+mn-lt"/>
                        </a:rPr>
                        <a:t>Grupal</a:t>
                      </a:r>
                    </a:p>
                    <a:p>
                      <a:pPr algn="l"/>
                      <a:endParaRPr lang="es-MX" sz="1100" dirty="0">
                        <a:solidFill>
                          <a:srgbClr val="FF0000"/>
                        </a:solidFill>
                        <a:latin typeface="+mn-lt"/>
                      </a:endParaRPr>
                    </a:p>
                  </a:txBody>
                  <a:tcPr/>
                </a:tc>
                <a:tc>
                  <a:txBody>
                    <a:bodyPr/>
                    <a:lstStyle/>
                    <a:p>
                      <a:pPr marL="171450" indent="-171450" algn="l">
                        <a:buFontTx/>
                        <a:buChar char="-"/>
                      </a:pPr>
                      <a:r>
                        <a:rPr lang="es-MX" sz="1100" dirty="0" smtClean="0">
                          <a:solidFill>
                            <a:srgbClr val="FF0000"/>
                          </a:solidFill>
                          <a:latin typeface="+mn-lt"/>
                        </a:rPr>
                        <a:t>Calendario</a:t>
                      </a:r>
                    </a:p>
                    <a:p>
                      <a:pPr marL="171450" indent="-171450" algn="l">
                        <a:buFontTx/>
                        <a:buChar char="-"/>
                      </a:pPr>
                      <a:r>
                        <a:rPr lang="es-MX" sz="1100" dirty="0" smtClean="0">
                          <a:solidFill>
                            <a:srgbClr val="FF0000"/>
                          </a:solidFill>
                          <a:latin typeface="+mn-lt"/>
                        </a:rPr>
                        <a:t>canción</a:t>
                      </a:r>
                      <a:r>
                        <a:rPr lang="es-MX" sz="1100" baseline="0" dirty="0" smtClean="0">
                          <a:solidFill>
                            <a:srgbClr val="FF0000"/>
                          </a:solidFill>
                          <a:latin typeface="+mn-lt"/>
                        </a:rPr>
                        <a:t> las hojitas</a:t>
                      </a:r>
                    </a:p>
                    <a:p>
                      <a:pPr marL="171450" indent="-171450" algn="l">
                        <a:buFontTx/>
                        <a:buChar char="-"/>
                      </a:pPr>
                      <a:r>
                        <a:rPr lang="es-MX" sz="1100" baseline="0" dirty="0" smtClean="0">
                          <a:solidFill>
                            <a:srgbClr val="FF0000"/>
                          </a:solidFill>
                          <a:latin typeface="+mn-lt"/>
                        </a:rPr>
                        <a:t>ruleta del clima </a:t>
                      </a:r>
                    </a:p>
                    <a:p>
                      <a:pPr marL="171450" indent="-171450" algn="l">
                        <a:buFontTx/>
                        <a:buChar char="-"/>
                      </a:pPr>
                      <a:r>
                        <a:rPr lang="es-MX" sz="1100" baseline="0" dirty="0" smtClean="0">
                          <a:solidFill>
                            <a:srgbClr val="FF0000"/>
                          </a:solidFill>
                          <a:latin typeface="+mn-lt"/>
                        </a:rPr>
                        <a:t>Pelota</a:t>
                      </a:r>
                    </a:p>
                    <a:p>
                      <a:pPr marL="171450" indent="-171450" algn="l">
                        <a:buFontTx/>
                        <a:buChar char="-"/>
                      </a:pPr>
                      <a:r>
                        <a:rPr lang="es-MX" sz="1100" baseline="0" dirty="0" smtClean="0">
                          <a:solidFill>
                            <a:srgbClr val="FF0000"/>
                          </a:solidFill>
                          <a:latin typeface="+mn-lt"/>
                        </a:rPr>
                        <a:t>Grabadora</a:t>
                      </a: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r>
                        <a:rPr lang="es-MX" sz="1100" baseline="0" dirty="0" smtClean="0">
                          <a:solidFill>
                            <a:srgbClr val="FF0000"/>
                          </a:solidFill>
                          <a:latin typeface="+mn-lt"/>
                        </a:rPr>
                        <a:t>Cuento</a:t>
                      </a:r>
                    </a:p>
                    <a:p>
                      <a:pPr marL="171450" indent="-171450" algn="l">
                        <a:buFontTx/>
                        <a:buChar char="-"/>
                      </a:pPr>
                      <a:r>
                        <a:rPr lang="es-MX" sz="1100" baseline="0" dirty="0" smtClean="0">
                          <a:solidFill>
                            <a:srgbClr val="FF0000"/>
                          </a:solidFill>
                          <a:latin typeface="+mn-lt"/>
                        </a:rPr>
                        <a:t>Marcador</a:t>
                      </a:r>
                    </a:p>
                    <a:p>
                      <a:pPr marL="171450" indent="-171450" algn="l">
                        <a:buFontTx/>
                        <a:buChar char="-"/>
                      </a:pPr>
                      <a:r>
                        <a:rPr lang="es-MX" sz="1100" baseline="0" dirty="0" smtClean="0">
                          <a:solidFill>
                            <a:srgbClr val="FF0000"/>
                          </a:solidFill>
                          <a:latin typeface="+mn-lt"/>
                        </a:rPr>
                        <a:t>Memorama</a:t>
                      </a: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171450" indent="-171450" algn="l">
                        <a:buFontTx/>
                        <a:buChar char="-"/>
                      </a:pPr>
                      <a:endParaRPr lang="es-MX" sz="1100" baseline="0" dirty="0" smtClean="0">
                        <a:solidFill>
                          <a:srgbClr val="FF0000"/>
                        </a:solidFill>
                        <a:latin typeface="+mn-lt"/>
                      </a:endParaRPr>
                    </a:p>
                    <a:p>
                      <a:pPr marL="0" indent="0" algn="l">
                        <a:buFontTx/>
                        <a:buNone/>
                      </a:pPr>
                      <a:endParaRPr lang="es-MX" sz="1100" baseline="0" dirty="0" smtClean="0">
                        <a:solidFill>
                          <a:srgbClr val="FF0000"/>
                        </a:solidFill>
                        <a:latin typeface="+mn-lt"/>
                      </a:endParaRPr>
                    </a:p>
                    <a:p>
                      <a:pPr marL="0" indent="0" algn="l">
                        <a:buFontTx/>
                        <a:buNone/>
                      </a:pPr>
                      <a:endParaRPr lang="es-MX" sz="1100" baseline="0" dirty="0" smtClean="0">
                        <a:solidFill>
                          <a:srgbClr val="FF0000"/>
                        </a:solidFill>
                        <a:latin typeface="+mn-lt"/>
                      </a:endParaRPr>
                    </a:p>
                    <a:p>
                      <a:pPr marL="0" indent="0" algn="l">
                        <a:buFontTx/>
                        <a:buNone/>
                      </a:pPr>
                      <a:endParaRPr lang="es-MX" sz="1100" baseline="0" dirty="0" smtClean="0">
                        <a:solidFill>
                          <a:srgbClr val="FF0000"/>
                        </a:solidFill>
                        <a:latin typeface="+mn-lt"/>
                      </a:endParaRPr>
                    </a:p>
                  </a:txBody>
                  <a:tcPr/>
                </a:tc>
                <a:tc>
                  <a:txBody>
                    <a:bodyPr/>
                    <a:lstStyle/>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400" dirty="0" smtClean="0">
                        <a:solidFill>
                          <a:srgbClr val="FF0000"/>
                        </a:solidFill>
                        <a:latin typeface="+mn-lt"/>
                      </a:endParaRPr>
                    </a:p>
                    <a:p>
                      <a:pPr algn="l"/>
                      <a:endParaRPr lang="es-MX" sz="1200" dirty="0" smtClean="0">
                        <a:solidFill>
                          <a:srgbClr val="FF0000"/>
                        </a:solidFill>
                        <a:latin typeface="+mn-lt"/>
                      </a:endParaRPr>
                    </a:p>
                    <a:p>
                      <a:pPr algn="l"/>
                      <a:r>
                        <a:rPr lang="es-MX" sz="1100" dirty="0" smtClean="0">
                          <a:solidFill>
                            <a:srgbClr val="FF0000"/>
                          </a:solidFill>
                          <a:latin typeface="+mn-lt"/>
                        </a:rPr>
                        <a:t>Expondrán</a:t>
                      </a:r>
                      <a:r>
                        <a:rPr lang="es-MX" sz="1100" baseline="0" dirty="0" smtClean="0">
                          <a:solidFill>
                            <a:srgbClr val="FF0000"/>
                          </a:solidFill>
                          <a:latin typeface="+mn-lt"/>
                        </a:rPr>
                        <a:t> las ideas iniciales y aprendizajes previos que tengan acerca del la caída de las hojas de los arboles en otoño.</a:t>
                      </a:r>
                      <a:endParaRPr lang="es-MX" sz="1100" dirty="0" smtClean="0">
                        <a:solidFill>
                          <a:srgbClr val="FF0000"/>
                        </a:solidFill>
                        <a:latin typeface="+mn-lt"/>
                      </a:endParaRPr>
                    </a:p>
                  </a:txBody>
                  <a:tcPr/>
                </a:tc>
                <a:tc>
                  <a:txBody>
                    <a:bodyPr/>
                    <a:lstStyle/>
                    <a:p>
                      <a:pPr algn="l"/>
                      <a:endParaRPr lang="es-MX" sz="1400" dirty="0">
                        <a:latin typeface="+mn-lt"/>
                      </a:endParaRPr>
                    </a:p>
                  </a:txBody>
                  <a:tcPr/>
                </a:tc>
              </a:tr>
            </a:tbl>
          </a:graphicData>
        </a:graphic>
      </p:graphicFrame>
      <p:cxnSp>
        <p:nvCxnSpPr>
          <p:cNvPr id="6" name="5 Conector recto"/>
          <p:cNvCxnSpPr/>
          <p:nvPr/>
        </p:nvCxnSpPr>
        <p:spPr>
          <a:xfrm>
            <a:off x="1259632" y="3068960"/>
            <a:ext cx="7776864" cy="0"/>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1259632" y="5085184"/>
            <a:ext cx="77768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043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16632"/>
            <a:ext cx="8964488" cy="6247864"/>
          </a:xfrm>
          <a:prstGeom prst="rect">
            <a:avLst/>
          </a:prstGeom>
          <a:noFill/>
        </p:spPr>
        <p:txBody>
          <a:bodyPr wrap="square" rtlCol="0">
            <a:spAutoFit/>
          </a:bodyPr>
          <a:lstStyle/>
          <a:p>
            <a:pPr algn="ctr"/>
            <a:r>
              <a:rPr lang="es-MX" sz="2400" b="1" dirty="0" smtClean="0">
                <a:latin typeface="Century Gothic" panose="020B0502020202020204" pitchFamily="34" charset="0"/>
              </a:rPr>
              <a:t>FIRMAS DE AUTORIZACIÓN</a:t>
            </a:r>
          </a:p>
          <a:p>
            <a:pPr algn="ctr"/>
            <a:endParaRPr lang="es-MX" sz="2400" dirty="0">
              <a:latin typeface="Century Gothic" panose="020B0502020202020204" pitchFamily="34" charset="0"/>
            </a:endParaRPr>
          </a:p>
          <a:p>
            <a:pPr algn="ctr"/>
            <a:endParaRPr lang="es-MX" sz="2400" dirty="0" smtClean="0">
              <a:latin typeface="Century Gothic" panose="020B0502020202020204" pitchFamily="34" charset="0"/>
            </a:endParaRPr>
          </a:p>
          <a:p>
            <a:pPr algn="ctr"/>
            <a:endParaRPr lang="es-MX" sz="2400" dirty="0">
              <a:latin typeface="Century Gothic" panose="020B0502020202020204" pitchFamily="34" charset="0"/>
            </a:endParaRPr>
          </a:p>
          <a:p>
            <a:pPr algn="ctr"/>
            <a:endParaRPr lang="es-MX" sz="2400" dirty="0" smtClean="0">
              <a:latin typeface="Century Gothic" panose="020B0502020202020204" pitchFamily="34" charset="0"/>
            </a:endParaRPr>
          </a:p>
          <a:p>
            <a:pPr algn="ctr"/>
            <a:endParaRPr lang="es-MX" sz="2400" dirty="0" smtClean="0">
              <a:latin typeface="Century Gothic" panose="020B0502020202020204" pitchFamily="34" charset="0"/>
            </a:endParaRPr>
          </a:p>
          <a:p>
            <a:pPr algn="ctr"/>
            <a:endParaRPr lang="es-MX" sz="2400" dirty="0">
              <a:latin typeface="Century Gothic" panose="020B0502020202020204" pitchFamily="34" charset="0"/>
            </a:endParaRPr>
          </a:p>
          <a:p>
            <a:pPr algn="ctr"/>
            <a:r>
              <a:rPr lang="es-MX" sz="2400" dirty="0" smtClean="0">
                <a:latin typeface="Century Gothic" panose="020B0502020202020204" pitchFamily="34" charset="0"/>
              </a:rPr>
              <a:t>  </a:t>
            </a:r>
            <a:endParaRPr lang="es-MX" sz="1600" dirty="0" smtClean="0">
              <a:latin typeface="Century Gothic" panose="020B0502020202020204" pitchFamily="34" charset="0"/>
            </a:endParaRPr>
          </a:p>
          <a:p>
            <a:pPr lvl="0"/>
            <a:r>
              <a:rPr lang="es-MX" sz="1600" dirty="0" smtClean="0">
                <a:latin typeface="Century Gothic" panose="020B0502020202020204" pitchFamily="34" charset="0"/>
              </a:rPr>
              <a:t>     </a:t>
            </a:r>
            <a:r>
              <a:rPr lang="es-MX" sz="1600" dirty="0" smtClean="0">
                <a:latin typeface="Century Gothic" panose="020B0502020202020204" pitchFamily="34" charset="0"/>
              </a:rPr>
              <a:t>ROSA VELIA DEL RIO TIJERINA</a:t>
            </a:r>
            <a:endParaRPr lang="es-MX" sz="1600" dirty="0" smtClean="0">
              <a:latin typeface="Century Gothic" panose="020B0502020202020204" pitchFamily="34" charset="0"/>
            </a:endParaRPr>
          </a:p>
          <a:p>
            <a:pPr lvl="0"/>
            <a:r>
              <a:rPr lang="es-MX" sz="1600" dirty="0" smtClean="0">
                <a:latin typeface="Century Gothic" panose="020B0502020202020204" pitchFamily="34" charset="0"/>
              </a:rPr>
              <a:t>              Docente del curso</a:t>
            </a:r>
          </a:p>
          <a:p>
            <a:pPr lvl="0"/>
            <a:r>
              <a:rPr lang="es-MX" sz="1600" dirty="0" smtClean="0">
                <a:latin typeface="Century Gothic" panose="020B0502020202020204" pitchFamily="34" charset="0"/>
              </a:rPr>
              <a:t>     Traba e innovación docente                   </a:t>
            </a:r>
          </a:p>
          <a:p>
            <a:pPr lvl="0"/>
            <a:endParaRPr lang="es-MX" altLang="es-MX" sz="1600" dirty="0">
              <a:latin typeface="Century Gothic" panose="020B0502020202020204" pitchFamily="34" charset="0"/>
              <a:cs typeface="Arial" panose="020B0604020202020204" pitchFamily="34" charset="0"/>
            </a:endParaRPr>
          </a:p>
          <a:p>
            <a:pPr lvl="0"/>
            <a:endParaRPr lang="es-MX" altLang="es-MX" sz="1600" dirty="0" smtClean="0">
              <a:latin typeface="Century Gothic" panose="020B0502020202020204" pitchFamily="34" charset="0"/>
              <a:cs typeface="Arial" panose="020B0604020202020204" pitchFamily="34" charset="0"/>
            </a:endParaRPr>
          </a:p>
          <a:p>
            <a:pPr lvl="0"/>
            <a:endParaRPr lang="es-MX" altLang="es-MX" sz="1600" dirty="0">
              <a:latin typeface="Century Gothic" panose="020B0502020202020204" pitchFamily="34" charset="0"/>
              <a:cs typeface="Arial" panose="020B0604020202020204" pitchFamily="34" charset="0"/>
            </a:endParaRPr>
          </a:p>
          <a:p>
            <a:r>
              <a:rPr lang="es-MX" sz="1600" dirty="0" smtClean="0">
                <a:latin typeface="Century Gothic" panose="020B0502020202020204" pitchFamily="34" charset="0"/>
              </a:rPr>
              <a:t>                </a:t>
            </a:r>
            <a:endParaRPr lang="es-MX" sz="1600" dirty="0">
              <a:latin typeface="Century Gothic" panose="020B0502020202020204" pitchFamily="34" charset="0"/>
            </a:endParaRPr>
          </a:p>
          <a:p>
            <a:pPr algn="ctr"/>
            <a:endParaRPr lang="es-MX" sz="2400" dirty="0" smtClean="0">
              <a:latin typeface="Century Gothic" panose="020B0502020202020204" pitchFamily="34" charset="0"/>
            </a:endParaRPr>
          </a:p>
          <a:p>
            <a:pPr algn="ctr"/>
            <a:endParaRPr lang="es-MX" sz="2400" dirty="0">
              <a:latin typeface="Century Gothic" panose="020B0502020202020204" pitchFamily="34" charset="0"/>
            </a:endParaRPr>
          </a:p>
          <a:p>
            <a:pPr algn="ctr"/>
            <a:endParaRPr lang="es-MX" sz="2400" dirty="0" smtClean="0">
              <a:latin typeface="Century Gothic" panose="020B0502020202020204" pitchFamily="34" charset="0"/>
            </a:endParaRPr>
          </a:p>
          <a:p>
            <a:pPr algn="ctr"/>
            <a:r>
              <a:rPr lang="es-MX" sz="2400" dirty="0" smtClean="0">
                <a:latin typeface="Century Gothic" panose="020B0502020202020204" pitchFamily="34" charset="0"/>
              </a:rPr>
              <a:t> </a:t>
            </a:r>
            <a:endParaRPr lang="es-MX" sz="2400" dirty="0">
              <a:latin typeface="Century Gothic" panose="020B0502020202020204" pitchFamily="34" charset="0"/>
            </a:endParaRPr>
          </a:p>
        </p:txBody>
      </p:sp>
      <p:sp>
        <p:nvSpPr>
          <p:cNvPr id="5" name="4 CuadroTexto"/>
          <p:cNvSpPr txBox="1"/>
          <p:nvPr/>
        </p:nvSpPr>
        <p:spPr>
          <a:xfrm>
            <a:off x="5292080" y="2825060"/>
            <a:ext cx="3851920" cy="1107996"/>
          </a:xfrm>
          <a:prstGeom prst="rect">
            <a:avLst/>
          </a:prstGeom>
          <a:noFill/>
        </p:spPr>
        <p:txBody>
          <a:bodyPr wrap="square" rtlCol="0">
            <a:spAutoFit/>
          </a:bodyPr>
          <a:lstStyle/>
          <a:p>
            <a:pPr lvl="0"/>
            <a:endParaRPr lang="es-MX" altLang="es-MX" dirty="0">
              <a:latin typeface="Century Gothic" panose="020B0502020202020204" pitchFamily="34" charset="0"/>
              <a:cs typeface="Arial" panose="020B0604020202020204" pitchFamily="34" charset="0"/>
            </a:endParaRPr>
          </a:p>
          <a:p>
            <a:endParaRPr lang="es-MX" sz="1600" dirty="0" smtClean="0">
              <a:latin typeface="Century Gothic" panose="020B0502020202020204" pitchFamily="34" charset="0"/>
            </a:endParaRPr>
          </a:p>
          <a:p>
            <a:r>
              <a:rPr lang="es-MX" sz="1600" dirty="0" smtClean="0">
                <a:latin typeface="Century Gothic" panose="020B0502020202020204" pitchFamily="34" charset="0"/>
              </a:rPr>
              <a:t>Docente </a:t>
            </a:r>
            <a:r>
              <a:rPr lang="es-MX" sz="1600" dirty="0">
                <a:latin typeface="Century Gothic" panose="020B0502020202020204" pitchFamily="34" charset="0"/>
              </a:rPr>
              <a:t>titular del Jardín </a:t>
            </a:r>
            <a:r>
              <a:rPr lang="es-MX" sz="1600" dirty="0" smtClean="0">
                <a:latin typeface="Century Gothic" panose="020B0502020202020204" pitchFamily="34" charset="0"/>
              </a:rPr>
              <a:t>de NIÑOS </a:t>
            </a:r>
            <a:endParaRPr lang="es-MX" sz="1600" dirty="0">
              <a:latin typeface="Century Gothic" panose="020B0502020202020204" pitchFamily="34" charset="0"/>
            </a:endParaRPr>
          </a:p>
          <a:p>
            <a:endParaRPr lang="es-MX" sz="1600" dirty="0">
              <a:latin typeface="Century Gothic" panose="020B0502020202020204" pitchFamily="34" charset="0"/>
            </a:endParaRPr>
          </a:p>
        </p:txBody>
      </p:sp>
      <p:sp>
        <p:nvSpPr>
          <p:cNvPr id="6" name="5 CuadroTexto"/>
          <p:cNvSpPr txBox="1"/>
          <p:nvPr/>
        </p:nvSpPr>
        <p:spPr>
          <a:xfrm>
            <a:off x="2556284" y="5157192"/>
            <a:ext cx="3851920" cy="584775"/>
          </a:xfrm>
          <a:prstGeom prst="rect">
            <a:avLst/>
          </a:prstGeom>
          <a:noFill/>
        </p:spPr>
        <p:txBody>
          <a:bodyPr wrap="square" rtlCol="0">
            <a:spAutoFit/>
          </a:bodyPr>
          <a:lstStyle/>
          <a:p>
            <a:pPr lvl="0" algn="ctr"/>
            <a:r>
              <a:rPr lang="es-MX" sz="1600" dirty="0" smtClean="0">
                <a:latin typeface="Century Gothic" panose="020B0502020202020204" pitchFamily="34" charset="0"/>
                <a:cs typeface="Arial" panose="020B0604020202020204" pitchFamily="34" charset="0"/>
              </a:rPr>
              <a:t>Alumna Practicante</a:t>
            </a:r>
            <a:endParaRPr lang="es-MX" sz="1600" dirty="0">
              <a:latin typeface="Century Gothic" panose="020B0502020202020204" pitchFamily="34" charset="0"/>
            </a:endParaRPr>
          </a:p>
          <a:p>
            <a:pPr algn="ctr"/>
            <a:endParaRPr lang="es-MX" sz="1600" dirty="0">
              <a:latin typeface="Century Gothic" panose="020B0502020202020204" pitchFamily="34" charset="0"/>
            </a:endParaRPr>
          </a:p>
        </p:txBody>
      </p:sp>
      <p:cxnSp>
        <p:nvCxnSpPr>
          <p:cNvPr id="8" name="7 Conector recto"/>
          <p:cNvCxnSpPr/>
          <p:nvPr/>
        </p:nvCxnSpPr>
        <p:spPr>
          <a:xfrm>
            <a:off x="179512" y="2996952"/>
            <a:ext cx="3312368" cy="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2843808" y="5085184"/>
            <a:ext cx="3312368" cy="0"/>
          </a:xfrm>
          <a:prstGeom prst="line">
            <a:avLst/>
          </a:prstGeom>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a:off x="5292080" y="3068960"/>
            <a:ext cx="331236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0889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199586959"/>
              </p:ext>
            </p:extLst>
          </p:nvPr>
        </p:nvGraphicFramePr>
        <p:xfrm>
          <a:off x="107504" y="1772816"/>
          <a:ext cx="8640960" cy="3496424"/>
        </p:xfrm>
        <a:graphic>
          <a:graphicData uri="http://schemas.openxmlformats.org/drawingml/2006/table">
            <a:tbl>
              <a:tblPr firstRow="1" bandRow="1">
                <a:tableStyleId>{5940675A-B579-460E-94D1-54222C63F5DA}</a:tableStyleId>
              </a:tblPr>
              <a:tblGrid>
                <a:gridCol w="2160240"/>
                <a:gridCol w="2160240"/>
                <a:gridCol w="2160240"/>
                <a:gridCol w="2160240"/>
              </a:tblGrid>
              <a:tr h="936104">
                <a:tc>
                  <a:txBody>
                    <a:bodyPr/>
                    <a:lstStyle/>
                    <a:p>
                      <a:r>
                        <a:rPr lang="es-MX" dirty="0" smtClean="0"/>
                        <a:t>ACCIONES</a:t>
                      </a:r>
                    </a:p>
                  </a:txBody>
                  <a:tcPr/>
                </a:tc>
                <a:tc>
                  <a:txBody>
                    <a:bodyPr/>
                    <a:lstStyle/>
                    <a:p>
                      <a:r>
                        <a:rPr lang="es-MX" dirty="0" smtClean="0"/>
                        <a:t>RECURSOS</a:t>
                      </a:r>
                      <a:endParaRPr lang="es-MX" dirty="0"/>
                    </a:p>
                  </a:txBody>
                  <a:tcPr/>
                </a:tc>
                <a:tc>
                  <a:txBody>
                    <a:bodyPr/>
                    <a:lstStyle/>
                    <a:p>
                      <a:r>
                        <a:rPr lang="es-MX" dirty="0" smtClean="0"/>
                        <a:t>TIEMPOS</a:t>
                      </a:r>
                      <a:endParaRPr lang="es-MX" dirty="0"/>
                    </a:p>
                  </a:txBody>
                  <a:tcPr/>
                </a:tc>
                <a:tc>
                  <a:txBody>
                    <a:bodyPr/>
                    <a:lstStyle/>
                    <a:p>
                      <a:r>
                        <a:rPr lang="es-MX" dirty="0" smtClean="0"/>
                        <a:t>FORMAS DE SEGUIMIENTO Y EVALUACIÓN</a:t>
                      </a:r>
                      <a:endParaRPr lang="es-MX" dirty="0"/>
                    </a:p>
                  </a:txBody>
                  <a:tcPr/>
                </a:tc>
              </a:tr>
              <a:tr h="449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solidFill>
                            <a:srgbClr val="FF0000"/>
                          </a:solidFill>
                        </a:rPr>
                        <a:t>LO QUE</a:t>
                      </a:r>
                      <a:r>
                        <a:rPr lang="es-MX" baseline="0" dirty="0" smtClean="0">
                          <a:solidFill>
                            <a:srgbClr val="FF0000"/>
                          </a:solidFill>
                        </a:rPr>
                        <a:t> SE TIENE QUE HACER, LO QUE DEBE INVESTIGAR LO QUE CREE QUE ES NECESARIO PARA SABER Y RESPONDER A  SU PROBLEMATICA</a:t>
                      </a:r>
                      <a:endParaRPr lang="es-MX" dirty="0" smtClean="0">
                        <a:solidFill>
                          <a:srgbClr val="FF0000"/>
                        </a:solidFill>
                      </a:endParaRPr>
                    </a:p>
                    <a:p>
                      <a:endParaRPr lang="es-MX" dirty="0"/>
                    </a:p>
                  </a:txBody>
                  <a:tcPr/>
                </a:tc>
                <a:tc>
                  <a:txBody>
                    <a:bodyPr/>
                    <a:lstStyle/>
                    <a:p>
                      <a:r>
                        <a:rPr lang="es-MX" dirty="0" smtClean="0">
                          <a:solidFill>
                            <a:srgbClr val="FF0000"/>
                          </a:solidFill>
                        </a:rPr>
                        <a:t>MATERIALES  DE CONSULTA BIBLIOGRAFICOS</a:t>
                      </a:r>
                    </a:p>
                    <a:p>
                      <a:endParaRPr lang="es-MX" dirty="0" smtClean="0">
                        <a:solidFill>
                          <a:srgbClr val="FF0000"/>
                        </a:solidFill>
                      </a:endParaRPr>
                    </a:p>
                    <a:p>
                      <a:r>
                        <a:rPr lang="es-MX" dirty="0" smtClean="0">
                          <a:solidFill>
                            <a:srgbClr val="FF0000"/>
                          </a:solidFill>
                        </a:rPr>
                        <a:t>ACTIVIDADES:</a:t>
                      </a:r>
                    </a:p>
                    <a:p>
                      <a:r>
                        <a:rPr lang="es-MX" dirty="0" smtClean="0">
                          <a:solidFill>
                            <a:srgbClr val="FF0000"/>
                          </a:solidFill>
                        </a:rPr>
                        <a:t>LO QUE VOY A PLANEAR PARA MI PROYECTO</a:t>
                      </a:r>
                      <a:endParaRPr lang="es-MX" dirty="0">
                        <a:solidFill>
                          <a:srgbClr val="FF0000"/>
                        </a:solidFill>
                      </a:endParaRPr>
                    </a:p>
                  </a:txBody>
                  <a:tcPr/>
                </a:tc>
                <a:tc>
                  <a:txBody>
                    <a:bodyPr/>
                    <a:lstStyle/>
                    <a:p>
                      <a:r>
                        <a:rPr lang="es-MX" dirty="0" smtClean="0">
                          <a:solidFill>
                            <a:srgbClr val="FF0000"/>
                          </a:solidFill>
                        </a:rPr>
                        <a:t>CUANTO SE VA A TOMAR PARA REALIZARLO</a:t>
                      </a:r>
                      <a:endParaRPr lang="es-MX" dirty="0">
                        <a:solidFill>
                          <a:srgbClr val="FF0000"/>
                        </a:solidFill>
                      </a:endParaRPr>
                    </a:p>
                  </a:txBody>
                  <a:tcPr/>
                </a:tc>
                <a:tc>
                  <a:txBody>
                    <a:bodyPr/>
                    <a:lstStyle/>
                    <a:p>
                      <a:r>
                        <a:rPr lang="es-MX" dirty="0" smtClean="0">
                          <a:solidFill>
                            <a:srgbClr val="FF0000"/>
                          </a:solidFill>
                        </a:rPr>
                        <a:t>ELABORACION DE INSTRUMENTOS DE EVALUACION ( RUBRICAS,</a:t>
                      </a:r>
                      <a:r>
                        <a:rPr lang="es-MX" baseline="0" dirty="0" smtClean="0">
                          <a:solidFill>
                            <a:srgbClr val="FF0000"/>
                          </a:solidFill>
                        </a:rPr>
                        <a:t> LISTAS DE COTEJO, INDICADORES DE OBSERVACIÓN, EVIDENCIAS DE APRENDIZAJE</a:t>
                      </a:r>
                      <a:r>
                        <a:rPr lang="es-MX" baseline="0" dirty="0" smtClean="0"/>
                        <a:t>)</a:t>
                      </a:r>
                      <a:endParaRPr lang="es-MX" dirty="0"/>
                    </a:p>
                  </a:txBody>
                  <a:tcPr/>
                </a:tc>
              </a:tr>
            </a:tbl>
          </a:graphicData>
        </a:graphic>
      </p:graphicFrame>
      <p:sp>
        <p:nvSpPr>
          <p:cNvPr id="3" name="2 Título"/>
          <p:cNvSpPr>
            <a:spLocks noGrp="1"/>
          </p:cNvSpPr>
          <p:nvPr>
            <p:ph type="title"/>
          </p:nvPr>
        </p:nvSpPr>
        <p:spPr/>
        <p:txBody>
          <a:bodyPr>
            <a:normAutofit/>
          </a:bodyPr>
          <a:lstStyle/>
          <a:p>
            <a:r>
              <a:rPr lang="es-MX" sz="1800" dirty="0" smtClean="0"/>
              <a:t>Nombre del proyecto: ( nombre de la situación de aprendizaje)</a:t>
            </a:r>
            <a:br>
              <a:rPr lang="es-MX" sz="1800" dirty="0" smtClean="0"/>
            </a:br>
            <a:r>
              <a:rPr lang="es-MX" sz="1800" dirty="0" smtClean="0"/>
              <a:t/>
            </a:r>
            <a:br>
              <a:rPr lang="es-MX" sz="1800" dirty="0" smtClean="0"/>
            </a:br>
            <a:r>
              <a:rPr lang="es-MX" sz="1800" dirty="0" smtClean="0"/>
              <a:t>TIPO DE PROYECTO CIENTIFICO O SOCIAL</a:t>
            </a:r>
            <a:endParaRPr lang="es-MX" sz="1800" dirty="0"/>
          </a:p>
        </p:txBody>
      </p:sp>
    </p:spTree>
    <p:extLst>
      <p:ext uri="{BB962C8B-B14F-4D97-AF65-F5344CB8AC3E}">
        <p14:creationId xmlns:p14="http://schemas.microsoft.com/office/powerpoint/2010/main" val="407491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PROYECTO</a:t>
            </a:r>
            <a:endParaRPr lang="es-MX" dirty="0"/>
          </a:p>
        </p:txBody>
      </p:sp>
      <p:sp>
        <p:nvSpPr>
          <p:cNvPr id="3" name="2 Marcador de texto"/>
          <p:cNvSpPr>
            <a:spLocks noGrp="1"/>
          </p:cNvSpPr>
          <p:nvPr>
            <p:ph type="body" idx="1"/>
          </p:nvPr>
        </p:nvSpPr>
        <p:spPr/>
        <p:txBody>
          <a:bodyPr/>
          <a:lstStyle/>
          <a:p>
            <a:r>
              <a:rPr lang="es-MX" dirty="0" smtClean="0"/>
              <a:t>CIENTIFICO</a:t>
            </a:r>
            <a:endParaRPr lang="es-MX" dirty="0"/>
          </a:p>
        </p:txBody>
      </p:sp>
      <p:sp>
        <p:nvSpPr>
          <p:cNvPr id="4" name="3 Marcador de contenido"/>
          <p:cNvSpPr>
            <a:spLocks noGrp="1"/>
          </p:cNvSpPr>
          <p:nvPr>
            <p:ph sz="half" idx="2"/>
          </p:nvPr>
        </p:nvSpPr>
        <p:spPr/>
        <p:txBody>
          <a:bodyPr/>
          <a:lstStyle/>
          <a:p>
            <a:r>
              <a:rPr lang="es-MX" dirty="0" smtClean="0">
                <a:solidFill>
                  <a:srgbClr val="FF0000"/>
                </a:solidFill>
              </a:rPr>
              <a:t>MINIMO 5 PREGUNTAS DE HIPOTESIS POR PARTE DE LOS NIÑOS</a:t>
            </a:r>
          </a:p>
          <a:p>
            <a:r>
              <a:rPr lang="es-MX" dirty="0" smtClean="0">
                <a:solidFill>
                  <a:srgbClr val="FF0000"/>
                </a:solidFill>
              </a:rPr>
              <a:t>LLEVARLAS YA MUY BONITAS Y SE IRAN COMPROBANDO HACER EXPERIMENTOS</a:t>
            </a:r>
            <a:endParaRPr lang="es-MX" dirty="0">
              <a:solidFill>
                <a:srgbClr val="FF0000"/>
              </a:solidFill>
            </a:endParaRPr>
          </a:p>
        </p:txBody>
      </p:sp>
      <p:sp>
        <p:nvSpPr>
          <p:cNvPr id="5" name="4 Marcador de texto"/>
          <p:cNvSpPr>
            <a:spLocks noGrp="1"/>
          </p:cNvSpPr>
          <p:nvPr>
            <p:ph type="body" sz="quarter" idx="3"/>
          </p:nvPr>
        </p:nvSpPr>
        <p:spPr/>
        <p:txBody>
          <a:bodyPr/>
          <a:lstStyle/>
          <a:p>
            <a:r>
              <a:rPr lang="es-MX" dirty="0" smtClean="0"/>
              <a:t>SOCIAL</a:t>
            </a:r>
            <a:endParaRPr lang="es-MX" dirty="0"/>
          </a:p>
        </p:txBody>
      </p:sp>
      <p:sp>
        <p:nvSpPr>
          <p:cNvPr id="6" name="5 Marcador de contenido"/>
          <p:cNvSpPr>
            <a:spLocks noGrp="1"/>
          </p:cNvSpPr>
          <p:nvPr>
            <p:ph sz="quarter" idx="4"/>
          </p:nvPr>
        </p:nvSpPr>
        <p:spPr/>
        <p:txBody>
          <a:bodyPr/>
          <a:lstStyle/>
          <a:p>
            <a:r>
              <a:rPr lang="es-MX" dirty="0" smtClean="0">
                <a:solidFill>
                  <a:srgbClr val="FF0000"/>
                </a:solidFill>
              </a:rPr>
              <a:t>ELABORACION Y CONSTRUCCION DEL FRISO CON LOS NIÑOS DE TODAS LAS ACTIVIDADES QUE REALIZAREMOS,PONER DIBUJOS Y GRAFIAS DE LOS </a:t>
            </a:r>
            <a:r>
              <a:rPr lang="es-MX" dirty="0" smtClean="0">
                <a:solidFill>
                  <a:srgbClr val="FF0000"/>
                </a:solidFill>
              </a:rPr>
              <a:t>NIÑOS</a:t>
            </a:r>
          </a:p>
          <a:p>
            <a:r>
              <a:rPr lang="es-MX" dirty="0" smtClean="0">
                <a:solidFill>
                  <a:srgbClr val="FF0000"/>
                </a:solidFill>
              </a:rPr>
              <a:t>Nota : solo selecciona el que corresponde a tu proyecto </a:t>
            </a:r>
            <a:endParaRPr lang="es-MX" dirty="0">
              <a:solidFill>
                <a:srgbClr val="FF0000"/>
              </a:solidFill>
            </a:endParaRPr>
          </a:p>
        </p:txBody>
      </p:sp>
    </p:spTree>
    <p:extLst>
      <p:ext uri="{BB962C8B-B14F-4D97-AF65-F5344CB8AC3E}">
        <p14:creationId xmlns:p14="http://schemas.microsoft.com/office/powerpoint/2010/main" val="293909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NOMBRE DE LA SITUACION</a:t>
            </a:r>
            <a:endParaRPr lang="es-MX"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195488292"/>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s-MX" dirty="0" smtClean="0"/>
                        <a:t>SEMANA </a:t>
                      </a:r>
                      <a:endParaRPr lang="es-MX" dirty="0"/>
                    </a:p>
                  </a:txBody>
                  <a:tcPr/>
                </a:tc>
                <a:tc>
                  <a:txBody>
                    <a:bodyPr/>
                    <a:lstStyle/>
                    <a:p>
                      <a:r>
                        <a:rPr lang="es-MX" dirty="0" smtClean="0"/>
                        <a:t>LUNES</a:t>
                      </a:r>
                      <a:endParaRPr lang="es-MX" dirty="0"/>
                    </a:p>
                  </a:txBody>
                  <a:tcPr/>
                </a:tc>
                <a:tc>
                  <a:txBody>
                    <a:bodyPr/>
                    <a:lstStyle/>
                    <a:p>
                      <a:r>
                        <a:rPr lang="es-MX" dirty="0" smtClean="0"/>
                        <a:t>MARTES </a:t>
                      </a:r>
                      <a:endParaRPr lang="es-MX" dirty="0"/>
                    </a:p>
                  </a:txBody>
                  <a:tcPr/>
                </a:tc>
                <a:tc>
                  <a:txBody>
                    <a:bodyPr/>
                    <a:lstStyle/>
                    <a:p>
                      <a:r>
                        <a:rPr lang="es-MX" dirty="0" smtClean="0"/>
                        <a:t>MIERCOLES</a:t>
                      </a:r>
                      <a:endParaRPr lang="es-MX" dirty="0"/>
                    </a:p>
                  </a:txBody>
                  <a:tcPr/>
                </a:tc>
                <a:tc>
                  <a:txBody>
                    <a:bodyPr/>
                    <a:lstStyle/>
                    <a:p>
                      <a:r>
                        <a:rPr lang="es-MX" dirty="0" smtClean="0"/>
                        <a:t>JUEVES</a:t>
                      </a:r>
                      <a:endParaRPr lang="es-MX" dirty="0"/>
                    </a:p>
                  </a:txBody>
                  <a:tcPr/>
                </a:tc>
                <a:tc>
                  <a:txBody>
                    <a:bodyPr/>
                    <a:lstStyle/>
                    <a:p>
                      <a:r>
                        <a:rPr lang="es-MX" dirty="0" smtClean="0"/>
                        <a:t>VIERNES</a:t>
                      </a:r>
                      <a:endParaRPr lang="es-MX" dirty="0"/>
                    </a:p>
                  </a:txBody>
                  <a:tcPr/>
                </a:tc>
              </a:tr>
            </a:tbl>
          </a:graphicData>
        </a:graphic>
      </p:graphicFrame>
      <p:sp>
        <p:nvSpPr>
          <p:cNvPr id="10" name="9 CuadroTexto"/>
          <p:cNvSpPr txBox="1"/>
          <p:nvPr/>
        </p:nvSpPr>
        <p:spPr>
          <a:xfrm>
            <a:off x="1187624" y="2636912"/>
            <a:ext cx="6913688" cy="646331"/>
          </a:xfrm>
          <a:prstGeom prst="rect">
            <a:avLst/>
          </a:prstGeom>
          <a:noFill/>
        </p:spPr>
        <p:txBody>
          <a:bodyPr wrap="none" rtlCol="0">
            <a:spAutoFit/>
          </a:bodyPr>
          <a:lstStyle/>
          <a:p>
            <a:r>
              <a:rPr lang="es-MX" dirty="0" smtClean="0">
                <a:solidFill>
                  <a:srgbClr val="FF0000"/>
                </a:solidFill>
              </a:rPr>
              <a:t>VAN PONIENDO POR DIA LAS ACTIVIDADES QUE ORGANIZARON EN LOS </a:t>
            </a:r>
          </a:p>
          <a:p>
            <a:r>
              <a:rPr lang="es-MX" dirty="0" smtClean="0">
                <a:solidFill>
                  <a:srgbClr val="FF0000"/>
                </a:solidFill>
              </a:rPr>
              <a:t>RECURSOS PARA DARLE FORMA AL PROYECTO POR DIA</a:t>
            </a:r>
            <a:endParaRPr lang="es-MX" dirty="0">
              <a:solidFill>
                <a:srgbClr val="FF0000"/>
              </a:solidFill>
            </a:endParaRPr>
          </a:p>
        </p:txBody>
      </p:sp>
    </p:spTree>
    <p:extLst>
      <p:ext uri="{BB962C8B-B14F-4D97-AF65-F5344CB8AC3E}">
        <p14:creationId xmlns:p14="http://schemas.microsoft.com/office/powerpoint/2010/main" val="1540639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3"/>
          <p:cNvSpPr>
            <a:spLocks noChangeArrowheads="1"/>
          </p:cNvSpPr>
          <p:nvPr/>
        </p:nvSpPr>
        <p:spPr bwMode="auto">
          <a:xfrm>
            <a:off x="509308" y="1478388"/>
            <a:ext cx="8023132"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570663" algn="l"/>
              </a:tabLst>
              <a:defRPr>
                <a:solidFill>
                  <a:schemeClr val="tx1"/>
                </a:solidFill>
                <a:latin typeface="Arial" pitchFamily="34" charset="0"/>
                <a:cs typeface="Arial" pitchFamily="34" charset="0"/>
              </a:defRPr>
            </a:lvl1pPr>
            <a:lvl2pPr fontAlgn="base">
              <a:spcBef>
                <a:spcPct val="0"/>
              </a:spcBef>
              <a:spcAft>
                <a:spcPct val="0"/>
              </a:spcAft>
              <a:tabLst>
                <a:tab pos="6570663" algn="l"/>
              </a:tabLst>
              <a:defRPr>
                <a:solidFill>
                  <a:schemeClr val="tx1"/>
                </a:solidFill>
                <a:latin typeface="Arial" pitchFamily="34" charset="0"/>
                <a:cs typeface="Arial" pitchFamily="34" charset="0"/>
              </a:defRPr>
            </a:lvl2pPr>
            <a:lvl3pPr fontAlgn="base">
              <a:spcBef>
                <a:spcPct val="0"/>
              </a:spcBef>
              <a:spcAft>
                <a:spcPct val="0"/>
              </a:spcAft>
              <a:tabLst>
                <a:tab pos="6570663" algn="l"/>
              </a:tabLst>
              <a:defRPr>
                <a:solidFill>
                  <a:schemeClr val="tx1"/>
                </a:solidFill>
                <a:latin typeface="Arial" pitchFamily="34" charset="0"/>
                <a:cs typeface="Arial" pitchFamily="34" charset="0"/>
              </a:defRPr>
            </a:lvl3pPr>
            <a:lvl4pPr fontAlgn="base">
              <a:spcBef>
                <a:spcPct val="0"/>
              </a:spcBef>
              <a:spcAft>
                <a:spcPct val="0"/>
              </a:spcAft>
              <a:tabLst>
                <a:tab pos="6570663" algn="l"/>
              </a:tabLst>
              <a:defRPr>
                <a:solidFill>
                  <a:schemeClr val="tx1"/>
                </a:solidFill>
                <a:latin typeface="Arial" pitchFamily="34" charset="0"/>
                <a:cs typeface="Arial" pitchFamily="34" charset="0"/>
              </a:defRPr>
            </a:lvl4pPr>
            <a:lvl5pPr fontAlgn="base">
              <a:spcBef>
                <a:spcPct val="0"/>
              </a:spcBef>
              <a:spcAft>
                <a:spcPct val="0"/>
              </a:spcAft>
              <a:tabLst>
                <a:tab pos="6570663" algn="l"/>
              </a:tabLst>
              <a:defRPr>
                <a:solidFill>
                  <a:schemeClr val="tx1"/>
                </a:solidFill>
                <a:latin typeface="Arial" pitchFamily="34" charset="0"/>
                <a:cs typeface="Arial" pitchFamily="34" charset="0"/>
              </a:defRPr>
            </a:lvl5pPr>
            <a:lvl6pPr fontAlgn="base">
              <a:spcBef>
                <a:spcPct val="0"/>
              </a:spcBef>
              <a:spcAft>
                <a:spcPct val="0"/>
              </a:spcAft>
              <a:tabLst>
                <a:tab pos="6570663" algn="l"/>
              </a:tabLst>
              <a:defRPr>
                <a:solidFill>
                  <a:schemeClr val="tx1"/>
                </a:solidFill>
                <a:latin typeface="Arial" pitchFamily="34" charset="0"/>
                <a:cs typeface="Arial" pitchFamily="34" charset="0"/>
              </a:defRPr>
            </a:lvl6pPr>
            <a:lvl7pPr fontAlgn="base">
              <a:spcBef>
                <a:spcPct val="0"/>
              </a:spcBef>
              <a:spcAft>
                <a:spcPct val="0"/>
              </a:spcAft>
              <a:tabLst>
                <a:tab pos="6570663" algn="l"/>
              </a:tabLst>
              <a:defRPr>
                <a:solidFill>
                  <a:schemeClr val="tx1"/>
                </a:solidFill>
                <a:latin typeface="Arial" pitchFamily="34" charset="0"/>
                <a:cs typeface="Arial" pitchFamily="34" charset="0"/>
              </a:defRPr>
            </a:lvl7pPr>
            <a:lvl8pPr fontAlgn="base">
              <a:spcBef>
                <a:spcPct val="0"/>
              </a:spcBef>
              <a:spcAft>
                <a:spcPct val="0"/>
              </a:spcAft>
              <a:tabLst>
                <a:tab pos="6570663" algn="l"/>
              </a:tabLst>
              <a:defRPr>
                <a:solidFill>
                  <a:schemeClr val="tx1"/>
                </a:solidFill>
                <a:latin typeface="Arial" pitchFamily="34" charset="0"/>
                <a:cs typeface="Arial" pitchFamily="34" charset="0"/>
              </a:defRPr>
            </a:lvl8pPr>
            <a:lvl9pPr fontAlgn="base">
              <a:spcBef>
                <a:spcPct val="0"/>
              </a:spcBef>
              <a:spcAft>
                <a:spcPct val="0"/>
              </a:spcAft>
              <a:tabLst>
                <a:tab pos="6570663"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570663" algn="l"/>
              </a:tabLst>
            </a:pPr>
            <a:r>
              <a:rPr kumimoji="0" lang="es-MX" altLang="es-MX" sz="1600" b="1" i="0" u="none" strike="noStrike" cap="none" normalizeH="0" baseline="0" dirty="0" smtClean="0">
                <a:ln>
                  <a:noFill/>
                </a:ln>
                <a:solidFill>
                  <a:schemeClr val="tx1"/>
                </a:solidFill>
                <a:effectLst/>
                <a:latin typeface="Century Gothic" panose="020B0502020202020204" pitchFamily="34" charset="0"/>
                <a:ea typeface="Calibri" pitchFamily="34" charset="0"/>
              </a:rPr>
              <a:t>                 </a:t>
            </a:r>
            <a:r>
              <a:rPr kumimoji="0" lang="es-ES_tradnl" altLang="es-MX" sz="1600" b="1" i="0" u="none" strike="noStrike" cap="none" normalizeH="0" baseline="0" dirty="0" smtClean="0">
                <a:ln>
                  <a:noFill/>
                </a:ln>
                <a:solidFill>
                  <a:schemeClr val="tx1"/>
                </a:solidFill>
                <a:effectLst/>
                <a:latin typeface="Century Gothic" panose="020B0502020202020204" pitchFamily="34" charset="0"/>
                <a:ea typeface="Calibri" pitchFamily="34" charset="0"/>
              </a:rPr>
              <a:t>Escuela Normal de Educación Preescolar del Estado de Coahuila</a:t>
            </a:r>
            <a:endParaRPr kumimoji="0" lang="es-MX" altLang="es-MX" sz="1000" b="0" i="0" u="none" strike="noStrike" cap="none" normalizeH="0" baseline="0" dirty="0" smtClean="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r>
              <a:rPr kumimoji="0" lang="es-ES_tradnl" altLang="es-MX" sz="1600" b="1" i="0" u="none" strike="noStrike" cap="none" normalizeH="0" baseline="0" dirty="0" smtClean="0">
                <a:ln>
                  <a:noFill/>
                </a:ln>
                <a:solidFill>
                  <a:schemeClr val="tx1"/>
                </a:solidFill>
                <a:effectLst/>
                <a:latin typeface="Century Gothic" panose="020B0502020202020204" pitchFamily="34" charset="0"/>
                <a:ea typeface="Calibri" pitchFamily="34" charset="0"/>
              </a:rPr>
              <a:t>                  Educadora Practicante:</a:t>
            </a:r>
            <a:endParaRPr kumimoji="0" lang="es-MX" altLang="es-MX" sz="1000" b="0" i="0" u="none" strike="noStrike" cap="none" normalizeH="0" baseline="0" dirty="0" smtClean="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r>
              <a:rPr kumimoji="0" lang="es-ES_tradnl" altLang="es-MX" sz="1600" b="1" i="0" u="none" strike="noStrike" cap="none" normalizeH="0" baseline="0" dirty="0" smtClean="0">
                <a:ln>
                  <a:noFill/>
                </a:ln>
                <a:solidFill>
                  <a:schemeClr val="tx1"/>
                </a:solidFill>
                <a:effectLst/>
                <a:latin typeface="Century Gothic" panose="020B0502020202020204" pitchFamily="34" charset="0"/>
                <a:ea typeface="Calibri" pitchFamily="34" charset="0"/>
              </a:rPr>
              <a:t>                  3º año Sección “A” No.</a:t>
            </a: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endParaRPr kumimoji="0" lang="es-ES_tradnl" altLang="es-MX" sz="1600" b="1" i="0" u="none" strike="noStrike" cap="none" normalizeH="0" baseline="0" dirty="0" smtClean="0">
              <a:ln>
                <a:noFill/>
              </a:ln>
              <a:solidFill>
                <a:schemeClr val="tx1"/>
              </a:solidFill>
              <a:effectLst/>
              <a:latin typeface="Century Gothic" panose="020B0502020202020204" pitchFamily="34" charset="0"/>
              <a:ea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r>
              <a:rPr kumimoji="0" lang="es-ES_tradnl" altLang="es-MX" sz="1600" b="1" i="0" strike="noStrike" cap="none" normalizeH="0" baseline="0" dirty="0" smtClean="0">
                <a:ln>
                  <a:noFill/>
                </a:ln>
                <a:solidFill>
                  <a:schemeClr val="tx1"/>
                </a:solidFill>
                <a:effectLst/>
                <a:latin typeface="Century Gothic" panose="020B0502020202020204" pitchFamily="34" charset="0"/>
                <a:ea typeface="Calibri" pitchFamily="34" charset="0"/>
              </a:rPr>
              <a:t> Plan de trabajo</a:t>
            </a: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endParaRPr lang="es-ES_tradnl" altLang="es-MX" sz="1600" b="1" dirty="0" smtClean="0">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endParaRPr lang="es-ES_tradnl" altLang="es-MX" sz="1600" b="1" dirty="0">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570663" algn="l"/>
              </a:tabLst>
            </a:pPr>
            <a:endParaRPr kumimoji="0" lang="es-MX" altLang="es-MX" sz="1000" b="0" i="0" strike="noStrike" cap="none" normalizeH="0" baseline="0" dirty="0" smtClean="0">
              <a:ln>
                <a:noFill/>
              </a:ln>
              <a:solidFill>
                <a:schemeClr val="tx1"/>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570663" algn="l"/>
              </a:tabLst>
            </a:pP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Propósito de la práctica</a:t>
            </a: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a:t>
            </a:r>
          </a:p>
          <a:p>
            <a:pPr marL="0" marR="0" lvl="0" indent="0" defTabSz="914400" rtl="0" eaLnBrk="0" fontAlgn="base" latinLnBrk="0" hangingPunct="0">
              <a:lnSpc>
                <a:spcPct val="100000"/>
              </a:lnSpc>
              <a:spcBef>
                <a:spcPct val="0"/>
              </a:spcBef>
              <a:spcAft>
                <a:spcPct val="0"/>
              </a:spcAft>
              <a:buClrTx/>
              <a:buSzTx/>
              <a:buFontTx/>
              <a:buNone/>
              <a:tabLst>
                <a:tab pos="6570663" algn="l"/>
              </a:tabLst>
            </a:pPr>
            <a:endParaRPr kumimoji="0" lang="es-MX" altLang="es-MX" sz="1200" b="0" i="0" strike="noStrike" cap="none" normalizeH="0" baseline="0" dirty="0" smtClean="0">
              <a:ln>
                <a:noFill/>
              </a:ln>
              <a:solidFill>
                <a:schemeClr val="tx1"/>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570663" algn="l"/>
              </a:tabLst>
            </a:pP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Propósito </a:t>
            </a: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a los alumnos</a:t>
            </a: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a:t>
            </a:r>
          </a:p>
          <a:p>
            <a:pPr marL="0" marR="0" lvl="0" indent="0" defTabSz="914400" rtl="0" eaLnBrk="0" fontAlgn="base" latinLnBrk="0" hangingPunct="0">
              <a:lnSpc>
                <a:spcPct val="100000"/>
              </a:lnSpc>
              <a:spcBef>
                <a:spcPct val="0"/>
              </a:spcBef>
              <a:spcAft>
                <a:spcPct val="0"/>
              </a:spcAft>
              <a:buClrTx/>
              <a:buSzTx/>
              <a:buFontTx/>
              <a:buNone/>
              <a:tabLst>
                <a:tab pos="6570663" algn="l"/>
              </a:tabLst>
            </a:pP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 </a:t>
            </a:r>
            <a:endParaRPr kumimoji="0" lang="es-MX" altLang="es-MX" sz="1200" b="0" i="0" strike="noStrike" cap="none" normalizeH="0" baseline="0" dirty="0" smtClean="0">
              <a:ln>
                <a:noFill/>
              </a:ln>
              <a:solidFill>
                <a:schemeClr val="tx1"/>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570663" algn="l"/>
              </a:tabLst>
            </a:pP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Situación </a:t>
            </a: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de </a:t>
            </a: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aprendizaje</a:t>
            </a:r>
          </a:p>
          <a:p>
            <a:pPr marL="0" marR="0" lvl="0" indent="0" defTabSz="914400" rtl="0" eaLnBrk="0" fontAlgn="base" latinLnBrk="0" hangingPunct="0">
              <a:lnSpc>
                <a:spcPct val="100000"/>
              </a:lnSpc>
              <a:spcBef>
                <a:spcPct val="0"/>
              </a:spcBef>
              <a:spcAft>
                <a:spcPct val="0"/>
              </a:spcAft>
              <a:buClrTx/>
              <a:buSzTx/>
              <a:buFontTx/>
              <a:buNone/>
              <a:tabLst>
                <a:tab pos="6570663" algn="l"/>
              </a:tabLst>
            </a:pPr>
            <a:endParaRPr kumimoji="0" lang="es-MX" altLang="es-MX" sz="1200" b="0" i="0" strike="noStrike" cap="none" normalizeH="0" baseline="0" dirty="0" smtClean="0">
              <a:ln>
                <a:noFill/>
              </a:ln>
              <a:solidFill>
                <a:schemeClr val="tx1"/>
              </a:solidFill>
              <a:effectLst/>
              <a:latin typeface="Century Gothic" panose="020B0502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6570663" algn="l"/>
              </a:tabLst>
            </a:pP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Valores implícitos en el proyecto:</a:t>
            </a:r>
          </a:p>
          <a:p>
            <a:pPr marL="0" marR="0" lvl="0" indent="0" defTabSz="914400" rtl="0" eaLnBrk="0" fontAlgn="base" latinLnBrk="0" hangingPunct="0">
              <a:lnSpc>
                <a:spcPct val="100000"/>
              </a:lnSpc>
              <a:spcBef>
                <a:spcPct val="0"/>
              </a:spcBef>
              <a:spcAft>
                <a:spcPct val="0"/>
              </a:spcAft>
              <a:buClrTx/>
              <a:buSzTx/>
              <a:buFontTx/>
              <a:buNone/>
              <a:tabLst>
                <a:tab pos="6570663" algn="l"/>
              </a:tabLst>
            </a:pPr>
            <a:endParaRPr kumimoji="0" lang="es-MX" altLang="es-MX" sz="1200" i="0" strike="noStrike" cap="none" normalizeH="0" baseline="0" dirty="0" smtClean="0">
              <a:ln>
                <a:noFill/>
              </a:ln>
              <a:solidFill>
                <a:schemeClr val="tx1"/>
              </a:solidFill>
              <a:effectLst/>
              <a:latin typeface="Century Gothic" panose="020B0502020202020204" pitchFamily="34" charset="0"/>
            </a:endParaRPr>
          </a:p>
          <a:p>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Competencia general:  </a:t>
            </a:r>
            <a:r>
              <a:rPr kumimoji="0" lang="es-ES" altLang="es-MX" sz="1200" b="1" i="0" strike="noStrike" cap="none" normalizeH="0" baseline="0" dirty="0" smtClean="0">
                <a:ln>
                  <a:noFill/>
                </a:ln>
                <a:solidFill>
                  <a:srgbClr val="FF0000"/>
                </a:solidFill>
                <a:effectLst/>
                <a:latin typeface="Century Gothic" panose="020B0502020202020204" pitchFamily="34" charset="0"/>
                <a:ea typeface="Calibri" pitchFamily="34" charset="0"/>
              </a:rPr>
              <a:t>solo los que se apegan a tu proyecto</a:t>
            </a:r>
          </a:p>
          <a:p>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Aprendizajes </a:t>
            </a:r>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esperados generales: </a:t>
            </a:r>
            <a:r>
              <a:rPr kumimoji="0" lang="es-ES" altLang="es-MX" sz="1200" b="1" i="0" strike="noStrike" cap="none" normalizeH="0" baseline="0" dirty="0" smtClean="0">
                <a:ln>
                  <a:noFill/>
                </a:ln>
                <a:solidFill>
                  <a:srgbClr val="FF0000"/>
                </a:solidFill>
                <a:effectLst/>
                <a:latin typeface="Century Gothic" panose="020B0502020202020204" pitchFamily="34" charset="0"/>
                <a:ea typeface="Calibri" pitchFamily="34" charset="0"/>
              </a:rPr>
              <a:t>solo lo que se apega a tu proyecto</a:t>
            </a:r>
            <a:endParaRPr kumimoji="0" lang="es-ES" altLang="es-MX" sz="1200" b="1" i="0" strike="noStrike" cap="none" normalizeH="0" baseline="0" dirty="0" smtClean="0">
              <a:ln>
                <a:noFill/>
              </a:ln>
              <a:solidFill>
                <a:srgbClr val="FF0000"/>
              </a:solidFill>
              <a:effectLst/>
              <a:latin typeface="Century Gothic" panose="020B0502020202020204" pitchFamily="34" charset="0"/>
              <a:ea typeface="Calibri" pitchFamily="34" charset="0"/>
            </a:endParaRPr>
          </a:p>
          <a:p>
            <a:endParaRPr kumimoji="0" lang="es-MX" altLang="es-MX" sz="1200" b="0" i="0" strike="noStrike" cap="none" normalizeH="0" baseline="0" dirty="0" smtClean="0">
              <a:ln>
                <a:noFill/>
              </a:ln>
              <a:solidFill>
                <a:schemeClr val="tx1"/>
              </a:solidFill>
              <a:effectLst/>
              <a:latin typeface="Century Gothic" panose="020B0502020202020204" pitchFamily="34" charset="0"/>
            </a:endParaRPr>
          </a:p>
          <a:p>
            <a:pPr eaLnBrk="0" hangingPunct="0"/>
            <a:r>
              <a:rPr kumimoji="0" lang="es-ES" altLang="es-MX" sz="1200" b="1" i="0" strike="noStrike" cap="none" normalizeH="0" baseline="0" dirty="0" smtClean="0">
                <a:ln>
                  <a:noFill/>
                </a:ln>
                <a:solidFill>
                  <a:schemeClr val="tx1"/>
                </a:solidFill>
                <a:effectLst/>
                <a:latin typeface="Century Gothic" panose="020B0502020202020204" pitchFamily="34" charset="0"/>
                <a:ea typeface="Calibri" pitchFamily="34" charset="0"/>
              </a:rPr>
              <a:t>Propósito general</a:t>
            </a:r>
            <a:r>
              <a:rPr kumimoji="0" lang="es-ES" altLang="es-MX" sz="1200" b="1" i="0" strike="noStrike" cap="none" normalizeH="0" baseline="0" dirty="0" smtClean="0">
                <a:ln>
                  <a:noFill/>
                </a:ln>
                <a:solidFill>
                  <a:srgbClr val="FF0000"/>
                </a:solidFill>
                <a:effectLst/>
                <a:latin typeface="Century Gothic" panose="020B0502020202020204" pitchFamily="34" charset="0"/>
                <a:ea typeface="Calibri" pitchFamily="34" charset="0"/>
              </a:rPr>
              <a:t>: lo</a:t>
            </a:r>
            <a:r>
              <a:rPr kumimoji="0" lang="es-ES" altLang="es-MX" sz="1200" b="1" i="0" strike="noStrike" cap="none" normalizeH="0" dirty="0" smtClean="0">
                <a:ln>
                  <a:noFill/>
                </a:ln>
                <a:solidFill>
                  <a:srgbClr val="FF0000"/>
                </a:solidFill>
                <a:effectLst/>
                <a:latin typeface="Century Gothic" panose="020B0502020202020204" pitchFamily="34" charset="0"/>
                <a:ea typeface="Calibri" pitchFamily="34" charset="0"/>
              </a:rPr>
              <a:t> que se apega a tu proyecto</a:t>
            </a:r>
            <a:endParaRPr kumimoji="0" lang="es-MX" altLang="es-MX" sz="1000" b="0" i="0" strike="noStrike" cap="none" normalizeH="0" baseline="0" dirty="0" smtClean="0">
              <a:ln>
                <a:noFill/>
              </a:ln>
              <a:solidFill>
                <a:srgbClr val="FF0000"/>
              </a:solidFill>
              <a:effectLst/>
              <a:latin typeface="Century Gothic" panose="020B0502020202020204" pitchFamily="34" charset="0"/>
            </a:endParaRPr>
          </a:p>
        </p:txBody>
      </p:sp>
      <p:pic>
        <p:nvPicPr>
          <p:cNvPr id="3073" name="0 Imagen" descr="escudo ene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7350"/>
            <a:ext cx="1187193" cy="87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7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03648" y="908720"/>
            <a:ext cx="6408712" cy="830997"/>
          </a:xfrm>
          <a:prstGeom prst="rect">
            <a:avLst/>
          </a:prstGeom>
          <a:noFill/>
        </p:spPr>
        <p:txBody>
          <a:bodyPr wrap="square" rtlCol="0">
            <a:spAutoFit/>
          </a:bodyPr>
          <a:lstStyle/>
          <a:p>
            <a:pPr algn="ctr"/>
            <a:r>
              <a:rPr lang="es-MX" sz="2400" u="sng" dirty="0" smtClean="0">
                <a:latin typeface="Century Gothic" panose="020B0502020202020204" pitchFamily="34" charset="0"/>
              </a:rPr>
              <a:t>Situación de </a:t>
            </a:r>
            <a:r>
              <a:rPr lang="es-MX" sz="2400" u="sng" dirty="0" smtClean="0">
                <a:latin typeface="Century Gothic" panose="020B0502020202020204" pitchFamily="34" charset="0"/>
              </a:rPr>
              <a:t>aprendizaje: </a:t>
            </a:r>
            <a:r>
              <a:rPr lang="es-MX" sz="2400" u="sng" dirty="0" smtClean="0">
                <a:solidFill>
                  <a:srgbClr val="FF0000"/>
                </a:solidFill>
                <a:latin typeface="Century Gothic" panose="020B0502020202020204" pitchFamily="34" charset="0"/>
              </a:rPr>
              <a:t>NOTA PONER NOMBRE DE MI SITUACION DIDACTICA </a:t>
            </a:r>
            <a:endParaRPr lang="es-MX" u="sng" dirty="0">
              <a:solidFill>
                <a:srgbClr val="FF0000"/>
              </a:solidFill>
              <a:latin typeface="Century Gothic" panose="020B0502020202020204" pitchFamily="34" charset="0"/>
            </a:endParaRPr>
          </a:p>
        </p:txBody>
      </p:sp>
      <p:pic>
        <p:nvPicPr>
          <p:cNvPr id="409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67904">
            <a:off x="6878639" y="451150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33497">
            <a:off x="5703027" y="5568139"/>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1630" y="4869160"/>
            <a:ext cx="669171" cy="66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p:cNvCxnSpPr/>
          <p:nvPr/>
        </p:nvCxnSpPr>
        <p:spPr>
          <a:xfrm flipV="1">
            <a:off x="8748464" y="404664"/>
            <a:ext cx="0" cy="4464496"/>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12" name="11 Conector recto"/>
          <p:cNvCxnSpPr/>
          <p:nvPr/>
        </p:nvCxnSpPr>
        <p:spPr>
          <a:xfrm flipV="1">
            <a:off x="251520" y="188640"/>
            <a:ext cx="0" cy="6480720"/>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flipH="1">
            <a:off x="257766" y="188640"/>
            <a:ext cx="8490698" cy="0"/>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17" name="16 Conector recto"/>
          <p:cNvCxnSpPr/>
          <p:nvPr/>
        </p:nvCxnSpPr>
        <p:spPr>
          <a:xfrm flipH="1">
            <a:off x="410166" y="6669360"/>
            <a:ext cx="5313962" cy="0"/>
          </a:xfrm>
          <a:prstGeom prst="line">
            <a:avLst/>
          </a:prstGeom>
          <a:ln w="57150">
            <a:prstDash val="lgDash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3196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83441708"/>
              </p:ext>
            </p:extLst>
          </p:nvPr>
        </p:nvGraphicFramePr>
        <p:xfrm>
          <a:off x="107504" y="116632"/>
          <a:ext cx="8964488" cy="6624736"/>
        </p:xfrm>
        <a:graphic>
          <a:graphicData uri="http://schemas.openxmlformats.org/drawingml/2006/table">
            <a:tbl>
              <a:tblPr firstRow="1" bandRow="1">
                <a:tableStyleId>{5940675A-B579-460E-94D1-54222C63F5DA}</a:tableStyleId>
              </a:tblPr>
              <a:tblGrid>
                <a:gridCol w="2241122"/>
                <a:gridCol w="2241122"/>
                <a:gridCol w="2241122"/>
                <a:gridCol w="2241122"/>
              </a:tblGrid>
              <a:tr h="6624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latin typeface="Century Gothic" panose="020B0502020202020204" pitchFamily="34" charset="0"/>
                        </a:rPr>
                        <a:t>CAMPO:</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rgbClr val="FF0000"/>
                          </a:solidFill>
                          <a:latin typeface="Century Gothic" panose="020B0502020202020204" pitchFamily="34" charset="0"/>
                          <a:ea typeface="+mn-ea"/>
                          <a:cs typeface="+mn-cs"/>
                        </a:rPr>
                        <a:t>Exploración y conocimiento del mundo</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0000"/>
                          </a:solidFill>
                          <a:latin typeface="Century Gothic" panose="020B0502020202020204" pitchFamily="34" charset="0"/>
                        </a:rPr>
                        <a:t>Lenguaje y comunicación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solidFill>
                            <a:srgbClr val="FF0000"/>
                          </a:solidFill>
                        </a:rPr>
                        <a:t>Nota:</a:t>
                      </a:r>
                      <a:r>
                        <a:rPr lang="es-MX" baseline="0" dirty="0" smtClean="0">
                          <a:solidFill>
                            <a:srgbClr val="FF0000"/>
                          </a:solidFill>
                        </a:rPr>
                        <a:t> se ponen los 6 campos </a:t>
                      </a:r>
                      <a:endParaRPr lang="es-MX"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tx1"/>
                          </a:solidFill>
                          <a:latin typeface="Century Gothic" panose="020B0502020202020204" pitchFamily="34" charset="0"/>
                        </a:rPr>
                        <a:t>ASPECTO:</a:t>
                      </a:r>
                      <a:endParaRPr lang="es-MX" sz="1400" b="1" dirty="0" smtClean="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rgbClr val="FF0000"/>
                          </a:solidFill>
                          <a:latin typeface="Century Gothic" panose="020B0502020202020204" pitchFamily="34" charset="0"/>
                          <a:ea typeface="+mn-ea"/>
                          <a:cs typeface="+mn-cs"/>
                        </a:rPr>
                        <a:t>Mundo Natural</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0000"/>
                          </a:solidFill>
                          <a:latin typeface="Century Gothic" panose="020B0502020202020204" pitchFamily="34" charset="0"/>
                        </a:rPr>
                        <a:t>Lenguaje escrito</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b="1" dirty="0" smtClean="0">
                        <a:solidFill>
                          <a:srgbClr val="FF0000"/>
                        </a:solidFill>
                        <a:latin typeface="Century Gothic" panose="020B0502020202020204" pitchFamily="34" charset="0"/>
                      </a:endParaRPr>
                    </a:p>
                  </a:txBody>
                  <a:tcPr/>
                </a:tc>
                <a:tc>
                  <a:txBody>
                    <a:bodyPr/>
                    <a:lstStyle/>
                    <a:p>
                      <a:r>
                        <a:rPr lang="es-MX" sz="1100" b="1" dirty="0" smtClean="0">
                          <a:solidFill>
                            <a:schemeClr val="tx1"/>
                          </a:solidFill>
                          <a:latin typeface="Century Gothic" panose="020B0502020202020204" pitchFamily="34" charset="0"/>
                        </a:rPr>
                        <a:t>COMPETENCIA QUE SE FAVORECE</a:t>
                      </a:r>
                      <a:r>
                        <a:rPr lang="es-MX" sz="1100" dirty="0" smtClean="0">
                          <a:solidFill>
                            <a:schemeClr val="tx1"/>
                          </a:solidFill>
                          <a:latin typeface="Century Gothic" panose="020B0502020202020204" pitchFamily="34" charset="0"/>
                        </a:rPr>
                        <a:t>:</a:t>
                      </a:r>
                    </a:p>
                    <a:p>
                      <a:endParaRPr lang="es-MX" sz="1100" dirty="0" smtClean="0">
                        <a:solidFill>
                          <a:srgbClr val="FF0000"/>
                        </a:solidFill>
                        <a:latin typeface="Century Gothic" panose="020B0502020202020204" pitchFamily="34" charset="0"/>
                      </a:endParaRPr>
                    </a:p>
                    <a:p>
                      <a:r>
                        <a:rPr lang="es-MX" sz="1100" kern="1200" dirty="0" smtClean="0">
                          <a:solidFill>
                            <a:srgbClr val="FF0000"/>
                          </a:solidFill>
                          <a:latin typeface="Century Gothic" panose="020B0502020202020204" pitchFamily="34" charset="0"/>
                          <a:ea typeface="+mn-ea"/>
                          <a:cs typeface="+mn-cs"/>
                        </a:rPr>
                        <a:t>Formula suposiciones argumentadas sobre</a:t>
                      </a:r>
                    </a:p>
                    <a:p>
                      <a:r>
                        <a:rPr lang="es-MX" sz="1100" kern="1200" dirty="0" smtClean="0">
                          <a:solidFill>
                            <a:srgbClr val="FF0000"/>
                          </a:solidFill>
                          <a:latin typeface="Century Gothic" panose="020B0502020202020204" pitchFamily="34" charset="0"/>
                          <a:ea typeface="+mn-ea"/>
                          <a:cs typeface="+mn-cs"/>
                        </a:rPr>
                        <a:t>Fenómenos y procesos.</a:t>
                      </a:r>
                    </a:p>
                    <a:p>
                      <a:r>
                        <a:rPr lang="es-MX" sz="1100" dirty="0" smtClean="0">
                          <a:solidFill>
                            <a:srgbClr val="FF0000"/>
                          </a:solidFill>
                          <a:latin typeface="Century Gothic" panose="020B0502020202020204" pitchFamily="34" charset="0"/>
                        </a:rPr>
                        <a:t>  </a:t>
                      </a: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endParaRPr lang="es-MX" sz="1100" dirty="0" smtClean="0">
                        <a:solidFill>
                          <a:srgbClr val="FF0000"/>
                        </a:solidFill>
                        <a:latin typeface="Century Gothic" panose="020B0502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s-MX" sz="1200" dirty="0" smtClean="0">
                          <a:solidFill>
                            <a:srgbClr val="FF0000"/>
                          </a:solidFill>
                          <a:latin typeface="Century Gothic" panose="020B0502020202020204" pitchFamily="34" charset="0"/>
                        </a:rPr>
                        <a:t>Reconoce características del sistema de escritura al utilizar recursos propios (</a:t>
                      </a:r>
                      <a:r>
                        <a:rPr lang="es-MX" sz="1200" kern="1200" dirty="0" smtClean="0">
                          <a:solidFill>
                            <a:srgbClr val="FF0000"/>
                          </a:solidFill>
                          <a:latin typeface="Century Gothic" panose="020B0502020202020204" pitchFamily="34" charset="0"/>
                          <a:ea typeface="+mn-ea"/>
                          <a:cs typeface="+mn-cs"/>
                        </a:rPr>
                        <a:t>marcas, grafías, letras) para expresar por escrito sus ideas.</a:t>
                      </a:r>
                    </a:p>
                    <a:p>
                      <a:endParaRPr lang="es-MX" sz="1200" dirty="0" smtClean="0">
                        <a:solidFill>
                          <a:srgbClr val="FF0000"/>
                        </a:solidFill>
                      </a:endParaRPr>
                    </a:p>
                  </a:txBody>
                  <a:tcPr/>
                </a:tc>
                <a:tc>
                  <a:txBody>
                    <a:bodyPr/>
                    <a:lstStyle/>
                    <a:p>
                      <a:pPr>
                        <a:buFont typeface="Wingdings" panose="05000000000000000000" pitchFamily="2" charset="2"/>
                        <a:buNone/>
                      </a:pPr>
                      <a:r>
                        <a:rPr lang="es-MX" sz="1200" b="1" dirty="0" smtClean="0">
                          <a:solidFill>
                            <a:schemeClr val="tx1"/>
                          </a:solidFill>
                          <a:latin typeface="Century Gothic" panose="020B0502020202020204" pitchFamily="34" charset="0"/>
                        </a:rPr>
                        <a:t>APRENDIZAJES ESPERADOS</a:t>
                      </a:r>
                      <a:r>
                        <a:rPr lang="es-MX" sz="1200" b="1" dirty="0" smtClean="0">
                          <a:solidFill>
                            <a:srgbClr val="FF0000"/>
                          </a:solidFill>
                          <a:latin typeface="Century Gothic" panose="020B0502020202020204" pitchFamily="34" charset="0"/>
                        </a:rPr>
                        <a:t>:</a:t>
                      </a:r>
                      <a:endParaRPr lang="es-MX" sz="1200" b="1" dirty="0" smtClean="0">
                        <a:solidFill>
                          <a:srgbClr val="FF0000"/>
                        </a:solidFill>
                        <a:latin typeface="Century Gothic" panose="020B0502020202020204" pitchFamily="34" charset="0"/>
                      </a:endParaRPr>
                    </a:p>
                    <a:p>
                      <a:pPr>
                        <a:buFont typeface="Wingdings" panose="05000000000000000000" pitchFamily="2" charset="2"/>
                        <a:buNone/>
                      </a:pPr>
                      <a:endParaRPr lang="es-MX" sz="1200" b="1" dirty="0" smtClean="0">
                        <a:solidFill>
                          <a:srgbClr val="FF0000"/>
                        </a:solidFill>
                        <a:latin typeface="Century Gothic" panose="020B0502020202020204" pitchFamily="34" charset="0"/>
                      </a:endParaRPr>
                    </a:p>
                    <a:p>
                      <a:r>
                        <a:rPr lang="es-MX" sz="1100" kern="1200" dirty="0" smtClean="0">
                          <a:solidFill>
                            <a:srgbClr val="FF0000"/>
                          </a:solidFill>
                          <a:latin typeface="Century Gothic" panose="020B0502020202020204" pitchFamily="34" charset="0"/>
                          <a:ea typeface="+mn-ea"/>
                          <a:cs typeface="+mn-cs"/>
                        </a:rPr>
                        <a:t>• Plantea preguntas que pueden responderse mediante actividades de indagación: ¿qué pasa cuando se deja</a:t>
                      </a:r>
                    </a:p>
                    <a:p>
                      <a:r>
                        <a:rPr lang="es-MX" sz="1100" kern="1200" dirty="0" smtClean="0">
                          <a:solidFill>
                            <a:srgbClr val="FF0000"/>
                          </a:solidFill>
                          <a:latin typeface="Century Gothic" panose="020B0502020202020204" pitchFamily="34" charset="0"/>
                          <a:ea typeface="+mn-ea"/>
                          <a:cs typeface="+mn-cs"/>
                        </a:rPr>
                        <a:t>una fruta en un lugar seco/caluroso/húmedo por varios días?, ¿cómo podemos hacer que de esta semilla</a:t>
                      </a:r>
                    </a:p>
                    <a:p>
                      <a:r>
                        <a:rPr lang="es-MX" sz="1100" kern="1200" dirty="0" smtClean="0">
                          <a:solidFill>
                            <a:srgbClr val="FF0000"/>
                          </a:solidFill>
                          <a:latin typeface="Century Gothic" panose="020B0502020202020204" pitchFamily="34" charset="0"/>
                          <a:ea typeface="+mn-ea"/>
                          <a:cs typeface="+mn-cs"/>
                        </a:rPr>
                        <a:t>de frijol salgan más frijoles?</a:t>
                      </a:r>
                    </a:p>
                    <a:p>
                      <a:r>
                        <a:rPr lang="es-MX" sz="1100" kern="1200" dirty="0" smtClean="0">
                          <a:solidFill>
                            <a:srgbClr val="FF0000"/>
                          </a:solidFill>
                          <a:latin typeface="Century Gothic" panose="020B0502020202020204" pitchFamily="34" charset="0"/>
                          <a:ea typeface="+mn-ea"/>
                          <a:cs typeface="+mn-cs"/>
                        </a:rPr>
                        <a:t>• Contrasta sus ideas iniciales con lo que observa durante un fenómeno natural o una situación de</a:t>
                      </a:r>
                    </a:p>
                    <a:p>
                      <a:r>
                        <a:rPr lang="es-MX" sz="1100" kern="1200" dirty="0" smtClean="0">
                          <a:solidFill>
                            <a:srgbClr val="FF0000"/>
                          </a:solidFill>
                          <a:latin typeface="Century Gothic" panose="020B0502020202020204" pitchFamily="34" charset="0"/>
                          <a:ea typeface="+mn-ea"/>
                          <a:cs typeface="+mn-cs"/>
                        </a:rPr>
                        <a:t>experimentación, y las modifica como consecuencia de esa experiencia.</a:t>
                      </a:r>
                    </a:p>
                    <a:p>
                      <a:pPr>
                        <a:buFont typeface="Wingdings" panose="05000000000000000000" pitchFamily="2" charset="2"/>
                        <a:buNone/>
                      </a:pPr>
                      <a:r>
                        <a:rPr lang="es-MX" sz="1200" b="1" dirty="0" smtClean="0">
                          <a:solidFill>
                            <a:srgbClr val="FF0000"/>
                          </a:solidFill>
                          <a:latin typeface="Century Gothic" panose="020B0502020202020204" pitchFamily="34" charset="0"/>
                        </a:rPr>
                        <a:t> </a:t>
                      </a:r>
                    </a:p>
                    <a:p>
                      <a:pPr>
                        <a:buFont typeface="Wingdings" panose="05000000000000000000" pitchFamily="2" charset="2"/>
                        <a:buNone/>
                      </a:pPr>
                      <a:endParaRPr lang="es-MX" sz="1200" b="1" dirty="0" smtClean="0">
                        <a:solidFill>
                          <a:srgbClr val="FF0000"/>
                        </a:solidFill>
                        <a:latin typeface="Century Gothic" panose="020B0502020202020204" pitchFamily="34" charset="0"/>
                      </a:endParaRPr>
                    </a:p>
                    <a:p>
                      <a:pPr>
                        <a:buFont typeface="Wingdings" panose="05000000000000000000" pitchFamily="2" charset="2"/>
                        <a:buNone/>
                      </a:pPr>
                      <a:r>
                        <a:rPr lang="es-MX" sz="1200" dirty="0" smtClean="0">
                          <a:solidFill>
                            <a:srgbClr val="FF0000"/>
                          </a:solidFill>
                          <a:latin typeface="Century Gothic" panose="020B0502020202020204" pitchFamily="34" charset="0"/>
                        </a:rPr>
                        <a:t>• Utiliza el conocimiento que tiene de su nombre y otras palabras para escribir algo que quiere expresar.</a:t>
                      </a:r>
                    </a:p>
                    <a:p>
                      <a:pPr>
                        <a:buFont typeface="Wingdings" panose="05000000000000000000" pitchFamily="2" charset="2"/>
                        <a:buNone/>
                      </a:pPr>
                      <a:r>
                        <a:rPr lang="es-MX" sz="1200" dirty="0" smtClean="0">
                          <a:solidFill>
                            <a:srgbClr val="FF0000"/>
                          </a:solidFill>
                          <a:latin typeface="Century Gothic" panose="020B0502020202020204" pitchFamily="34" charset="0"/>
                        </a:rPr>
                        <a:t>• Intercambia ideas acerca de la escritura de una palabra.</a:t>
                      </a:r>
                    </a:p>
                    <a:p>
                      <a:pPr>
                        <a:buFont typeface="Wingdings" panose="05000000000000000000" pitchFamily="2" charset="2"/>
                        <a:buNone/>
                      </a:pPr>
                      <a:r>
                        <a:rPr lang="es-MX" sz="1200" dirty="0" smtClean="0">
                          <a:solidFill>
                            <a:srgbClr val="FF0000"/>
                          </a:solidFill>
                          <a:latin typeface="Century Gothic" panose="020B0502020202020204" pitchFamily="34" charset="0"/>
                        </a:rPr>
                        <a:t>• Reconoce la relación que existe entre la letra inicial de su nombre y su sonido; paulatinamente establece relaciones similares con otros nombres y otras palabras al participar en juegos orales.</a:t>
                      </a:r>
                    </a:p>
                  </a:txBody>
                  <a:tcPr/>
                </a:tc>
              </a:tr>
            </a:tbl>
          </a:graphicData>
        </a:graphic>
      </p:graphicFrame>
      <p:cxnSp>
        <p:nvCxnSpPr>
          <p:cNvPr id="6" name="5 Conector recto"/>
          <p:cNvCxnSpPr/>
          <p:nvPr/>
        </p:nvCxnSpPr>
        <p:spPr>
          <a:xfrm>
            <a:off x="107504" y="476672"/>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2 Conector recto"/>
          <p:cNvCxnSpPr/>
          <p:nvPr/>
        </p:nvCxnSpPr>
        <p:spPr>
          <a:xfrm>
            <a:off x="107504" y="3717032"/>
            <a:ext cx="89644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405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75181"/>
            <a:ext cx="7560840" cy="386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95536" y="-27384"/>
            <a:ext cx="8380656" cy="3339376"/>
          </a:xfrm>
          <a:prstGeom prst="rect">
            <a:avLst/>
          </a:prstGeom>
          <a:noFill/>
        </p:spPr>
        <p:txBody>
          <a:bodyPr wrap="square" rtlCol="0">
            <a:spAutoFit/>
          </a:bodyPr>
          <a:lstStyle/>
          <a:p>
            <a:pPr algn="ctr"/>
            <a:r>
              <a:rPr lang="es-MX" sz="9600" b="1" dirty="0" smtClean="0">
                <a:effectLst>
                  <a:outerShdw blurRad="38100" dist="38100" dir="2700000" algn="tl">
                    <a:srgbClr val="000000">
                      <a:alpha val="43137"/>
                    </a:srgbClr>
                  </a:outerShdw>
                </a:effectLst>
                <a:latin typeface="cinnamon cake" pitchFamily="2" charset="0"/>
              </a:rPr>
              <a:t>Cronograma</a:t>
            </a:r>
            <a:r>
              <a:rPr lang="es-MX" sz="11500" b="1" dirty="0" smtClean="0">
                <a:effectLst>
                  <a:outerShdw blurRad="38100" dist="38100" dir="2700000" algn="tl">
                    <a:srgbClr val="000000">
                      <a:alpha val="43137"/>
                    </a:srgbClr>
                  </a:outerShdw>
                </a:effectLst>
                <a:latin typeface="cinnamon cake" pitchFamily="2" charset="0"/>
              </a:rPr>
              <a:t> </a:t>
            </a:r>
            <a:r>
              <a:rPr lang="es-MX" sz="9600" b="1" dirty="0" smtClean="0">
                <a:effectLst>
                  <a:outerShdw blurRad="38100" dist="38100" dir="2700000" algn="tl">
                    <a:srgbClr val="000000">
                      <a:alpha val="43137"/>
                    </a:srgbClr>
                  </a:outerShdw>
                </a:effectLst>
                <a:latin typeface="cinnamon cake" pitchFamily="2" charset="0"/>
              </a:rPr>
              <a:t>de actividades</a:t>
            </a:r>
            <a:endParaRPr lang="es-MX" sz="9600" b="1" dirty="0">
              <a:effectLst>
                <a:outerShdw blurRad="38100" dist="38100" dir="2700000" algn="tl">
                  <a:srgbClr val="000000">
                    <a:alpha val="43137"/>
                  </a:srgbClr>
                </a:outerShdw>
              </a:effectLst>
              <a:latin typeface="cinnamon cake" pitchFamily="2" charset="0"/>
            </a:endParaRPr>
          </a:p>
        </p:txBody>
      </p:sp>
      <p:cxnSp>
        <p:nvCxnSpPr>
          <p:cNvPr id="7" name="6 Conector recto"/>
          <p:cNvCxnSpPr/>
          <p:nvPr/>
        </p:nvCxnSpPr>
        <p:spPr>
          <a:xfrm flipH="1">
            <a:off x="257766" y="188640"/>
            <a:ext cx="8490698" cy="0"/>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185758" y="188640"/>
            <a:ext cx="0" cy="6408712"/>
          </a:xfrm>
          <a:prstGeom prst="line">
            <a:avLst/>
          </a:prstGeom>
          <a:ln w="57150">
            <a:prstDash val="lgDashDot"/>
          </a:ln>
        </p:spPr>
        <p:style>
          <a:lnRef idx="1">
            <a:schemeClr val="dk1"/>
          </a:lnRef>
          <a:fillRef idx="0">
            <a:schemeClr val="dk1"/>
          </a:fillRef>
          <a:effectRef idx="0">
            <a:schemeClr val="dk1"/>
          </a:effectRef>
          <a:fontRef idx="minor">
            <a:schemeClr val="tx1"/>
          </a:fontRef>
        </p:style>
      </p:cxnSp>
      <p:cxnSp>
        <p:nvCxnSpPr>
          <p:cNvPr id="10" name="9 Conector recto"/>
          <p:cNvCxnSpPr/>
          <p:nvPr/>
        </p:nvCxnSpPr>
        <p:spPr>
          <a:xfrm>
            <a:off x="8892480" y="188640"/>
            <a:ext cx="0" cy="6408712"/>
          </a:xfrm>
          <a:prstGeom prst="line">
            <a:avLst/>
          </a:prstGeom>
          <a:ln w="57150">
            <a:prstDash val="lgDash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095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Nota : la el cronograma es de las </a:t>
            </a:r>
            <a:r>
              <a:rPr lang="es-MX" dirty="0" err="1" smtClean="0"/>
              <a:t>activades</a:t>
            </a:r>
            <a:r>
              <a:rPr lang="es-MX" dirty="0" smtClean="0"/>
              <a:t> a trabajar con el grupo </a:t>
            </a:r>
            <a:r>
              <a:rPr lang="es-MX" dirty="0" err="1" smtClean="0"/>
              <a:t>dia</a:t>
            </a:r>
            <a:r>
              <a:rPr lang="es-MX" dirty="0" smtClean="0"/>
              <a:t> a </a:t>
            </a:r>
            <a:r>
              <a:rPr lang="es-MX" dirty="0" err="1" smtClean="0"/>
              <a:t>dia</a:t>
            </a:r>
            <a:r>
              <a:rPr lang="es-MX" dirty="0" smtClean="0"/>
              <a:t> , solo pones nombre de actividad y campo y horario de trabajo por actividad.</a:t>
            </a:r>
            <a:endParaRPr lang="es-MX" dirty="0"/>
          </a:p>
        </p:txBody>
      </p:sp>
    </p:spTree>
    <p:extLst>
      <p:ext uri="{BB962C8B-B14F-4D97-AF65-F5344CB8AC3E}">
        <p14:creationId xmlns:p14="http://schemas.microsoft.com/office/powerpoint/2010/main" val="1042492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3368</TotalTime>
  <Words>1276</Words>
  <Application>Microsoft Office PowerPoint</Application>
  <PresentationFormat>Presentación en pantalla (4:3)</PresentationFormat>
  <Paragraphs>585</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Nombre del proyecto: ( nombre de la situación de aprendizaje)  TIPO DE PROYECTO CIENTIFICO O SOCIAL</vt:lpstr>
      <vt:lpstr>PROYECTO</vt:lpstr>
      <vt:lpstr>NOMBRE DE LA SITUACION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Rodz</dc:creator>
  <cp:lastModifiedBy>Guevara</cp:lastModifiedBy>
  <cp:revision>82</cp:revision>
  <dcterms:created xsi:type="dcterms:W3CDTF">2014-09-27T23:47:53Z</dcterms:created>
  <dcterms:modified xsi:type="dcterms:W3CDTF">2014-11-12T17:52:35Z</dcterms:modified>
</cp:coreProperties>
</file>