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Indie Flower" charset="0"/>
      <p:regular r:id="rId20"/>
    </p:embeddedFont>
    <p:embeddedFont>
      <p:font typeface="Cherry Cream Soda" charset="0"/>
      <p:regular r:id="rId21"/>
    </p:embeddedFont>
    <p:embeddedFont>
      <p:font typeface="Syncopate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11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617740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94033" y="24032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Mentes Educadas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s" sz="2800">
                <a:solidFill>
                  <a:schemeClr val="dk2"/>
                </a:solidFill>
              </a:rPr>
              <a:t>Kieran Egan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53725" y="2447525"/>
            <a:ext cx="8520599" cy="160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buSzPct val="100000"/>
              <a:buChar char="●"/>
            </a:pPr>
            <a:r>
              <a:rPr lang="es" sz="1400"/>
              <a:t>Mariela Denis Gonzàlez 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buSzPct val="100000"/>
              <a:buChar char="●"/>
            </a:pPr>
            <a:r>
              <a:rPr lang="es" sz="1400"/>
              <a:t>Keren Gabriela Gonzàlez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buSzPct val="100000"/>
              <a:buChar char="●"/>
            </a:pPr>
            <a:r>
              <a:rPr lang="es" sz="1400"/>
              <a:t>Roxana Aracely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buSzPct val="100000"/>
              <a:buChar char="●"/>
            </a:pPr>
            <a:r>
              <a:rPr lang="es" sz="1400"/>
              <a:t>Karina Arìzbeth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A7D6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"/>
              <a:t>principales transiciones cognitivas basadas en la prehistoria homínida y en las nuevas maneras que fueran aflorando de representar la realidad.</a:t>
            </a:r>
          </a:p>
          <a:p>
            <a:pPr lvl="0" algn="just" rtl="0">
              <a:spcBef>
                <a:spcPts val="0"/>
              </a:spcBef>
              <a:buNone/>
            </a:pPr>
            <a:r>
              <a:rPr lang="es"/>
              <a:t>Destaca tres instrumentos generales:</a:t>
            </a:r>
          </a:p>
          <a:p>
            <a:pPr marL="457200" lvl="0" indent="-228600" algn="just" rtl="0">
              <a:spcBef>
                <a:spcPts val="0"/>
              </a:spcBef>
              <a:buChar char="●"/>
            </a:pPr>
            <a:r>
              <a:rPr lang="es"/>
              <a:t>La capacidad mimética del cuerpo</a:t>
            </a:r>
          </a:p>
          <a:p>
            <a:pPr marL="457200" lvl="0" indent="-228600" algn="just" rtl="0">
              <a:spcBef>
                <a:spcPts val="0"/>
              </a:spcBef>
              <a:buChar char="●"/>
            </a:pPr>
            <a:r>
              <a:rPr lang="es"/>
              <a:t>El lenguaje oral</a:t>
            </a:r>
          </a:p>
          <a:p>
            <a:pPr marL="457200" lvl="0" indent="-228600" algn="just">
              <a:spcBef>
                <a:spcPts val="0"/>
              </a:spcBef>
              <a:buChar char="●"/>
            </a:pPr>
            <a:r>
              <a:rPr lang="es"/>
              <a:t>Símbolos externos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9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Etapas del desarrollo cultural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s" dirty="0"/>
              <a:t>Mimética: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s" dirty="0"/>
              <a:t>Mítica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s" dirty="0"/>
              <a:t>Teórica</a:t>
            </a:r>
          </a:p>
          <a:p>
            <a:pPr lvl="0">
              <a:spcBef>
                <a:spcPts val="0"/>
              </a:spcBef>
              <a:buNone/>
            </a:pPr>
            <a:r>
              <a:rPr lang="es" dirty="0"/>
              <a:t>Las formas culturales y características mentales previas sobreviven hasta, bien por codificación evolutiva, a través de formas esenciales de transición cultural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487450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2400" dirty="0"/>
          </a:p>
          <a:p>
            <a:pPr lvl="0" algn="ctr" rtl="0">
              <a:spcBef>
                <a:spcPts val="0"/>
              </a:spcBef>
              <a:buNone/>
            </a:pPr>
            <a:endParaRPr sz="2400" b="1" dirty="0"/>
          </a:p>
          <a:p>
            <a:pPr lvl="0" algn="ctr">
              <a:spcBef>
                <a:spcPts val="0"/>
              </a:spcBef>
              <a:buNone/>
            </a:pPr>
            <a:r>
              <a:rPr lang="es" sz="2400" b="1"/>
              <a:t>Egan plantea la necesidad de valorar los diversos tipos de inteligencia y recuerda que las escuelas fueron creadas en el siglo XIX respondiendo a una sociedad industrial y  hoy en la sociedad post industrial se sigue con el mismo currículo.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" dirty="0">
                <a:latin typeface="+mj-lt"/>
                <a:ea typeface="Indie Flower"/>
                <a:cs typeface="Indie Flower"/>
                <a:sym typeface="Indie Flower"/>
              </a:rPr>
              <a:t>¿</a:t>
            </a:r>
            <a:r>
              <a:rPr lang="es" dirty="0" smtClean="0">
                <a:latin typeface="+mj-lt"/>
                <a:ea typeface="Indie Flower"/>
                <a:cs typeface="Indie Flower"/>
                <a:sym typeface="Indie Flower"/>
              </a:rPr>
              <a:t>Tipos </a:t>
            </a:r>
            <a:r>
              <a:rPr lang="es" dirty="0">
                <a:latin typeface="+mj-lt"/>
                <a:ea typeface="Indie Flower"/>
                <a:cs typeface="Indie Flower"/>
                <a:sym typeface="Indie Flower"/>
              </a:rPr>
              <a:t>de </a:t>
            </a:r>
            <a:r>
              <a:rPr lang="es" dirty="0" smtClean="0">
                <a:latin typeface="+mj-lt"/>
                <a:ea typeface="Indie Flower"/>
                <a:cs typeface="Indie Flower"/>
                <a:sym typeface="Indie Flower"/>
              </a:rPr>
              <a:t>comprensión?</a:t>
            </a:r>
          </a:p>
          <a:p>
            <a:pPr marL="457200" lvl="0" indent="-381000" algn="just">
              <a:buFont typeface="Indie Flower"/>
              <a:buChar char="❖"/>
            </a:pPr>
            <a:r>
              <a:rPr lang="es" sz="1200" dirty="0">
                <a:latin typeface="+mj-lt"/>
                <a:ea typeface="Indie Flower"/>
                <a:cs typeface="Indie Flower"/>
                <a:sym typeface="Indie Flower"/>
              </a:rPr>
              <a:t>Comprensión somática  (Pre-lingüística) </a:t>
            </a:r>
          </a:p>
          <a:p>
            <a:pPr marL="457200" lvl="0" indent="-381000" algn="just">
              <a:buFont typeface="Indie Flower"/>
              <a:buChar char="❖"/>
            </a:pPr>
            <a:r>
              <a:rPr lang="es" sz="1200" dirty="0">
                <a:latin typeface="+mj-lt"/>
                <a:ea typeface="Indie Flower"/>
                <a:cs typeface="Indie Flower"/>
                <a:sym typeface="Indie Flower"/>
              </a:rPr>
              <a:t>Comprensión mítica (lenguaje verbal)</a:t>
            </a:r>
          </a:p>
          <a:p>
            <a:pPr marL="457200" lvl="0" indent="-381000" algn="just">
              <a:buFont typeface="Indie Flower"/>
              <a:buChar char="❖"/>
            </a:pPr>
            <a:r>
              <a:rPr lang="es" sz="1200" dirty="0">
                <a:latin typeface="+mj-lt"/>
                <a:ea typeface="Indie Flower"/>
                <a:cs typeface="Indie Flower"/>
                <a:sym typeface="Indie Flower"/>
              </a:rPr>
              <a:t>Comprensión romántica (lenguaje escrito)</a:t>
            </a:r>
          </a:p>
          <a:p>
            <a:pPr marL="457200" lvl="0" indent="-381000" algn="just">
              <a:buFont typeface="Indie Flower"/>
              <a:buChar char="❖"/>
            </a:pPr>
            <a:r>
              <a:rPr lang="es" sz="1200" dirty="0" smtClean="0">
                <a:latin typeface="+mj-lt"/>
                <a:ea typeface="Indie Flower"/>
                <a:cs typeface="Indie Flower"/>
                <a:sym typeface="Indie Flower"/>
              </a:rPr>
              <a:t>Comprensión filosófica (uso teórico del lenguaje)</a:t>
            </a:r>
          </a:p>
          <a:p>
            <a:r>
              <a:rPr lang="es" dirty="0" smtClean="0">
                <a:latin typeface="+mj-lt"/>
                <a:sym typeface="Indie Flower"/>
              </a:rPr>
              <a:t>¿En que debe consistir la educación?</a:t>
            </a:r>
            <a:endParaRPr lang="es-MX" dirty="0" smtClean="0">
              <a:latin typeface="+mj-lt"/>
            </a:endParaRPr>
          </a:p>
          <a:p>
            <a:r>
              <a:rPr lang="es-MX" b="1" dirty="0" smtClean="0">
                <a:latin typeface="+mj-lt"/>
                <a:sym typeface="Indie Flower"/>
              </a:rPr>
              <a:t>R</a:t>
            </a:r>
            <a:r>
              <a:rPr lang="es-MX" dirty="0" smtClean="0">
                <a:latin typeface="+mj-lt"/>
                <a:sym typeface="Indie Flower"/>
              </a:rPr>
              <a:t>=En aprender a utilizar ciertos instrumentos intelectuales como el lenguaje o la alfabetización que dan forma a nuestra comprensión del mundo</a:t>
            </a:r>
            <a:endParaRPr lang="es" dirty="0" smtClean="0">
              <a:latin typeface="+mj-lt"/>
              <a:sym typeface="Indie Flow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890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¿Cuál comprensión refiere a la manera física y pre lingüística de un infante para conocer el mundo alrededor de el en ese periodo ?</a:t>
            </a:r>
          </a:p>
          <a:p>
            <a:r>
              <a:rPr lang="es-MX" dirty="0" smtClean="0"/>
              <a:t>R= Comprensión somática</a:t>
            </a:r>
          </a:p>
          <a:p>
            <a:r>
              <a:rPr lang="es-MX" dirty="0" smtClean="0"/>
              <a:t>¿Cuál comprensión es la fase de vida en donde ya no se encuentra mas el individuo limitado para comprender atreves de la experiencia física directa ?</a:t>
            </a:r>
          </a:p>
          <a:p>
            <a:r>
              <a:rPr lang="es-MX" dirty="0" smtClean="0"/>
              <a:t>R= Comprensión mítica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370798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Se comienza a gestar cuando se tiene conciencia de la independencia y la capacidad para separase de un mundo que parece gradual mente completa ¿a que comprensión nos referimos?</a:t>
            </a:r>
          </a:p>
          <a:p>
            <a:r>
              <a:rPr lang="es-MX" dirty="0" smtClean="0"/>
              <a:t>R=Comprensión romántica</a:t>
            </a:r>
          </a:p>
          <a:p>
            <a:r>
              <a:rPr lang="es-MX" dirty="0" smtClean="0"/>
              <a:t>En esta comprensión el individuo a centrar mas atención en otras cosas</a:t>
            </a:r>
          </a:p>
          <a:p>
            <a:r>
              <a:rPr lang="es-MX" dirty="0" smtClean="0"/>
              <a:t>R= Comprensión Fisiológica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00618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En esta comprensión la persona comienza apreciar que las teorías y el lenguaje en el que se apoya son demasiado limitados y simples para capturar todo aquello a lo que puede darle significado y que puede ser importante en el mundo</a:t>
            </a:r>
          </a:p>
          <a:p>
            <a:r>
              <a:rPr lang="es-MX" dirty="0" smtClean="0"/>
              <a:t>R=Comprensión irónica</a:t>
            </a:r>
          </a:p>
          <a:p>
            <a:r>
              <a:rPr lang="es-MX" dirty="0" smtClean="0"/>
              <a:t>¿Cuales son los tres instrumentos generales?</a:t>
            </a:r>
          </a:p>
          <a:p>
            <a:r>
              <a:rPr lang="es-MX" dirty="0" smtClean="0"/>
              <a:t>La capacidad mimética del cuerpo, lenguaje oral, símbolos externos. 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573581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Etapas del desarrollo cultural</a:t>
            </a:r>
          </a:p>
          <a:p>
            <a:pPr marL="457200" lvl="0" indent="-228600">
              <a:buChar char="●"/>
            </a:pPr>
            <a:r>
              <a:rPr lang="es" dirty="0"/>
              <a:t>Mimética: </a:t>
            </a:r>
          </a:p>
          <a:p>
            <a:pPr marL="457200" lvl="0" indent="-228600">
              <a:buChar char="●"/>
            </a:pPr>
            <a:r>
              <a:rPr lang="es" dirty="0"/>
              <a:t>Mítica</a:t>
            </a:r>
          </a:p>
          <a:p>
            <a:pPr marL="457200" lvl="0" indent="-228600">
              <a:buChar char="●"/>
            </a:pPr>
            <a:r>
              <a:rPr lang="es" dirty="0"/>
              <a:t>Teórica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25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 sz="2400"/>
              <a:t>Egan afirma que todos los males de la educación proceden de un equívoco heredado, es decir tres grandes ideas entre si.La educacion debe consistir en aprender a utilizar ciertos instrumentos intelectuales como el lenguaje o la alfabetizaciòn qué dan forma a nuestra compresiòn del mundo.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9238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 sz="3000"/>
              <a:t>Cada clase de comprensiòn construye una forma distinta de pensamiento, el propósito es permitir a cada estudiante desarrollarse lo màs completamente posible y preservar los cinco tipos de comprensión a lo largo de la vida.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512" y="123478"/>
            <a:ext cx="8520599" cy="430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es" sz="2000" dirty="0">
                <a:latin typeface="Indie Flower"/>
                <a:ea typeface="Indie Flower"/>
                <a:cs typeface="Indie Flower"/>
                <a:sym typeface="Indie Flower"/>
              </a:rPr>
              <a:t>Los cinco tipos de comprensión que proveen las bases de la educación imaginativa permiten a la gente comprender el mundo en diferentes formas.</a:t>
            </a:r>
          </a:p>
          <a:p>
            <a:pPr lvl="0" algn="just" rtl="0">
              <a:spcBef>
                <a:spcPts val="0"/>
              </a:spcBef>
              <a:buNone/>
            </a:pPr>
            <a:r>
              <a:rPr lang="es" sz="2000" dirty="0">
                <a:latin typeface="Indie Flower"/>
                <a:ea typeface="Indie Flower"/>
                <a:cs typeface="Indie Flower"/>
                <a:sym typeface="Indie Flower"/>
              </a:rPr>
              <a:t>Tipos de comprensión: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Font typeface="Indie Flower"/>
              <a:buChar char="❖"/>
            </a:pPr>
            <a:r>
              <a:rPr lang="es" sz="2000" dirty="0">
                <a:latin typeface="Indie Flower"/>
                <a:ea typeface="Indie Flower"/>
                <a:cs typeface="Indie Flower"/>
                <a:sym typeface="Indie Flower"/>
              </a:rPr>
              <a:t>Comprensión somática  (Pre-lingüística) 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Font typeface="Indie Flower"/>
              <a:buChar char="❖"/>
            </a:pPr>
            <a:r>
              <a:rPr lang="es" sz="2000" dirty="0">
                <a:latin typeface="Indie Flower"/>
                <a:ea typeface="Indie Flower"/>
                <a:cs typeface="Indie Flower"/>
                <a:sym typeface="Indie Flower"/>
              </a:rPr>
              <a:t>Comprensión mítica (lenguaje verbal)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Font typeface="Indie Flower"/>
              <a:buChar char="❖"/>
            </a:pPr>
            <a:r>
              <a:rPr lang="es" sz="2000" dirty="0">
                <a:latin typeface="Indie Flower"/>
                <a:ea typeface="Indie Flower"/>
                <a:cs typeface="Indie Flower"/>
                <a:sym typeface="Indie Flower"/>
              </a:rPr>
              <a:t>Comprensión romántica (lenguaje escrito)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Font typeface="Indie Flower"/>
              <a:buChar char="❖"/>
            </a:pPr>
            <a:r>
              <a:rPr lang="es" sz="2000" dirty="0">
                <a:latin typeface="Indie Flower"/>
                <a:ea typeface="Indie Flower"/>
                <a:cs typeface="Indie Flower"/>
                <a:sym typeface="Indie Flower"/>
              </a:rPr>
              <a:t>Comprensión filosófica (uso teórico del lenguaje)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Font typeface="Indie Flower"/>
              <a:buChar char="❖"/>
            </a:pPr>
            <a:r>
              <a:rPr lang="es" sz="2000" dirty="0">
                <a:latin typeface="Indie Flower"/>
                <a:ea typeface="Indie Flower"/>
                <a:cs typeface="Indie Flower"/>
                <a:sym typeface="Indie Flower"/>
              </a:rPr>
              <a:t>Comprensión irónica (uso reflexivo del lenguaje)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EBFF">
            <a:alpha val="82690"/>
          </a:srgb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s" sz="2400" b="1">
                <a:solidFill>
                  <a:srgbClr val="000000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Comprensión somática  (Pre-lingüística)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55325" y="1224800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 sz="1400">
                <a:solidFill>
                  <a:srgbClr val="000000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Refiere a la manera física y pre-lingüística de un infante para conocer el mundo alrededor de él en ese periodo. El niño le confiere sentido a sus experiencias a través de la información provista de sus sentidos de la vista, el oído, el tacto, el gusto y el olfato. Principalmente, mediante las emociones que va experimentando a través de cada uno de ellos. Experimenta el mundo y las sensaciones de balance, movimiento, tensión, dolor, entre otras por medio de la manera en que su cuerpo físicamente se relaciona con los objetos y personas con las que establece contacto.</a:t>
            </a:r>
          </a:p>
          <a:p>
            <a:pPr lvl="0">
              <a:spcBef>
                <a:spcPts val="0"/>
              </a:spcBef>
              <a:buNone/>
            </a:pPr>
            <a:r>
              <a:rPr lang="es" sz="1400">
                <a:solidFill>
                  <a:srgbClr val="000000"/>
                </a:solidFill>
                <a:latin typeface="Cherry Cream Soda"/>
                <a:ea typeface="Cherry Cream Soda"/>
                <a:cs typeface="Cherry Cream Soda"/>
                <a:sym typeface="Cherry Cream Soda"/>
              </a:rPr>
              <a:t>Los instrumentos intelectuales de esta comprensión no desaparecen cuando se desarrolla el lenguaje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s" sz="2400" b="1">
                <a:solidFill>
                  <a:schemeClr val="dk2"/>
                </a:solidFill>
              </a:rPr>
              <a:t>Comprensión Mítica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>
                <a:solidFill>
                  <a:srgbClr val="000000"/>
                </a:solidFill>
              </a:rPr>
              <a:t>Esta es la fase de vida, ya no se encuentra más el individuo limitado para comprender el mundo a través de la experiencia física directa.En su lugar puede ahora apoyarse en el lenguaje para discutir, representar  y comprender incluso cosas que no había experimentado personalmente.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0958">
            <a:alpha val="36150"/>
          </a:srgbClr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>
                <a:latin typeface="Cherry Cream Soda"/>
                <a:ea typeface="Cherry Cream Soda"/>
                <a:cs typeface="Cherry Cream Soda"/>
                <a:sym typeface="Cherry Cream Soda"/>
              </a:rPr>
              <a:t>Comprensión Romántica</a:t>
            </a:r>
            <a:r>
              <a:rPr lang="es"/>
              <a:t> 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>
                <a:solidFill>
                  <a:srgbClr val="000000"/>
                </a:solidFill>
              </a:rPr>
              <a:t>Se comienza a gestar cuando se tiene conciencia de la independencia y la capacidad para separarse de un mundo que parece gradualmente complejo. Se tiene la capacidad de relacionar rápidamente los extremos de la realidad, y se busca dar significación al mundo en términos humanos.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/>
              <a:t>Comprensión Fisiológica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>
                <a:solidFill>
                  <a:srgbClr val="000000"/>
                </a:solidFill>
              </a:rPr>
              <a:t>Comienza el individuo a centrar más atención entre otras cosas. Empieza a darse cuenta de que existen leyes y teorías que puedan estar relacionadas y ayudarlas a dar sentido a lo que inicialmente concebia como detalles y experiencias inconexas.En esta etapa de la vida se encuentran desarrollando la comprensión sistemática del mundo 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FBFF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 b="1">
                <a:latin typeface="Syncopate"/>
                <a:ea typeface="Syncopate"/>
                <a:cs typeface="Syncopate"/>
                <a:sym typeface="Syncopate"/>
              </a:rPr>
              <a:t>Comprensión irónica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5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es" sz="2400">
                <a:latin typeface="Indie Flower"/>
                <a:ea typeface="Indie Flower"/>
                <a:cs typeface="Indie Flower"/>
                <a:sym typeface="Indie Flower"/>
              </a:rPr>
              <a:t>la persona comienza apreciar que las teorías y que, incluso el lenguaje en el que se apoya, son demasiados limitados y simples para capturar todo aquello a lo que puede darle significado y que puede ser importante en el mundo. También reconoce  que la manera en que comprende el mundo depende de su particular historia particular historia personal y perspectiva cultural.</a:t>
            </a:r>
          </a:p>
          <a:p>
            <a:pPr lvl="0" algn="just">
              <a:spcBef>
                <a:spcPts val="0"/>
              </a:spcBef>
              <a:buNone/>
            </a:pPr>
            <a:r>
              <a:rPr lang="es" sz="2400">
                <a:latin typeface="Indie Flower"/>
                <a:ea typeface="Indie Flower"/>
                <a:cs typeface="Indie Flower"/>
                <a:sym typeface="Indie Flower"/>
              </a:rPr>
              <a:t>Se compone en gran parte de todos los otros tipos de comprensión.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871</Words>
  <Application>Microsoft Office PowerPoint</Application>
  <PresentationFormat>Presentación en pantalla (16:9)</PresentationFormat>
  <Paragraphs>64</Paragraphs>
  <Slides>17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Indie Flower</vt:lpstr>
      <vt:lpstr>Cherry Cream Soda</vt:lpstr>
      <vt:lpstr>Syncopate</vt:lpstr>
      <vt:lpstr>simple-light-2</vt:lpstr>
      <vt:lpstr>Mentes Educadas Kieran Egan</vt:lpstr>
      <vt:lpstr>Diapositiva 2</vt:lpstr>
      <vt:lpstr>Diapositiva 3</vt:lpstr>
      <vt:lpstr>Diapositiva 4</vt:lpstr>
      <vt:lpstr>Comprensión somática  (Pre-lingüística)</vt:lpstr>
      <vt:lpstr>Comprensión Mítica</vt:lpstr>
      <vt:lpstr>Comprensión Romántica </vt:lpstr>
      <vt:lpstr>Comprensión Fisiológica</vt:lpstr>
      <vt:lpstr>Comprensión irónica</vt:lpstr>
      <vt:lpstr>Diapositiva 10</vt:lpstr>
      <vt:lpstr>Etapas del desarrollo cultural</vt:lpstr>
      <vt:lpstr>Diapositiva 12</vt:lpstr>
      <vt:lpstr>Preguntas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Mentes Educadas Kieran Egan</dc:title>
  <dc:creator>BECAS</dc:creator>
  <cp:lastModifiedBy>Usuario</cp:lastModifiedBy>
  <cp:revision>2</cp:revision>
  <dcterms:modified xsi:type="dcterms:W3CDTF">2016-01-08T18:34:06Z</dcterms:modified>
</cp:coreProperties>
</file>