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D41A8-00B3-494E-9410-3988539F0376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CC6C-D375-48D9-A7E3-A477F92823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0671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D41A8-00B3-494E-9410-3988539F0376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CC6C-D375-48D9-A7E3-A477F92823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884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D41A8-00B3-494E-9410-3988539F0376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CC6C-D375-48D9-A7E3-A477F92823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52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D41A8-00B3-494E-9410-3988539F0376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CC6C-D375-48D9-A7E3-A477F92823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413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D41A8-00B3-494E-9410-3988539F0376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CC6C-D375-48D9-A7E3-A477F92823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904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D41A8-00B3-494E-9410-3988539F0376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CC6C-D375-48D9-A7E3-A477F92823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120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D41A8-00B3-494E-9410-3988539F0376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CC6C-D375-48D9-A7E3-A477F92823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9709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D41A8-00B3-494E-9410-3988539F0376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CC6C-D375-48D9-A7E3-A477F92823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1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D41A8-00B3-494E-9410-3988539F0376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CC6C-D375-48D9-A7E3-A477F92823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804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D41A8-00B3-494E-9410-3988539F0376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CC6C-D375-48D9-A7E3-A477F92823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351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D41A8-00B3-494E-9410-3988539F0376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CC6C-D375-48D9-A7E3-A477F92823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452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D41A8-00B3-494E-9410-3988539F0376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CC6C-D375-48D9-A7E3-A477F92823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17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8.depositphotos.com/1005925/963/v/450/depositphotos_9637434-Kids-backgrou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44" y="0"/>
            <a:ext cx="91485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0"/>
            <a:ext cx="7704856" cy="6237312"/>
          </a:xfrm>
        </p:spPr>
        <p:txBody>
          <a:bodyPr>
            <a:noAutofit/>
          </a:bodyPr>
          <a:lstStyle/>
          <a:p>
            <a:r>
              <a:rPr lang="es-MX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erlin Sans FB" pitchFamily="34" charset="0"/>
              </a:rPr>
              <a:t>Campo Formativo</a:t>
            </a:r>
          </a:p>
          <a:p>
            <a:r>
              <a:rPr lang="es-MX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erlin Sans FB" pitchFamily="34" charset="0"/>
              </a:rPr>
              <a:t>Lenguaje y Comunicación</a:t>
            </a:r>
          </a:p>
          <a:p>
            <a:r>
              <a:rPr lang="es-MX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erlin Sans FB" pitchFamily="34" charset="0"/>
              </a:rPr>
              <a:t>Aspecto: Lenguaje escrito</a:t>
            </a:r>
            <a:endParaRPr lang="es-MX" sz="3600" dirty="0">
              <a:solidFill>
                <a:schemeClr val="tx1">
                  <a:lumMod val="85000"/>
                  <a:lumOff val="15000"/>
                </a:schemeClr>
              </a:solidFill>
              <a:latin typeface="Berlin Sans FB" pitchFamily="34" charset="0"/>
            </a:endParaRPr>
          </a:p>
          <a:p>
            <a:r>
              <a:rPr lang="es-MX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erlin Sans FB" pitchFamily="34" charset="0"/>
              </a:rPr>
              <a:t>Competencia:</a:t>
            </a:r>
            <a:r>
              <a:rPr lang="es-E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Berlin Sans FB" pitchFamily="34" charset="0"/>
              </a:rPr>
              <a:t>Selecciona, interpreta y recrea cuentos, leyendas y poemas, y reconoce algunas de sus características.</a:t>
            </a:r>
          </a:p>
          <a:p>
            <a:r>
              <a:rPr lang="es-MX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erlin Sans FB" pitchFamily="34" charset="0"/>
              </a:rPr>
              <a:t>Aprendizaje Esperado:</a:t>
            </a:r>
            <a:r>
              <a:rPr lang="es-E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Berlin Sans FB" pitchFamily="34" charset="0"/>
              </a:rPr>
              <a:t>Reconoce la rima en un poema, moralejas en fábulas, fórmulas de inicio y cierre en cuentos, como recursos propios de textos literarios.</a:t>
            </a:r>
            <a:endParaRPr lang="es-ES" sz="36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Berlin Sans FB" pitchFamily="34" charset="0"/>
            </a:endParaRPr>
          </a:p>
          <a:p>
            <a:endParaRPr lang="es-ES" sz="3600" dirty="0">
              <a:solidFill>
                <a:schemeClr val="tx1">
                  <a:lumMod val="85000"/>
                  <a:lumOff val="15000"/>
                </a:schemeClr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202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static8.depositphotos.com/1005925/963/v/450/depositphotos_9637434-Kids-backgrou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44" y="0"/>
            <a:ext cx="91485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Actividad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4928" y="1268760"/>
            <a:ext cx="8229600" cy="4525963"/>
          </a:xfrm>
        </p:spPr>
        <p:txBody>
          <a:bodyPr>
            <a:noAutofit/>
          </a:bodyPr>
          <a:lstStyle/>
          <a:p>
            <a:r>
              <a:rPr lang="es-ES" sz="1600" dirty="0" err="1" smtClean="0">
                <a:latin typeface="Bauhaus 93" pitchFamily="82" charset="0"/>
              </a:rPr>
              <a:t>competencia:Selecciona</a:t>
            </a:r>
            <a:r>
              <a:rPr lang="es-ES" sz="1600" dirty="0">
                <a:latin typeface="Bauhaus 93" pitchFamily="82" charset="0"/>
              </a:rPr>
              <a:t>, interpreta y recrea cuentos, leyendas y poemas, y reconoce algunas de sus características.</a:t>
            </a:r>
          </a:p>
          <a:p>
            <a:endParaRPr lang="es-ES" sz="1600" dirty="0">
              <a:latin typeface="Bauhaus 93" pitchFamily="82" charset="0"/>
            </a:endParaRPr>
          </a:p>
          <a:p>
            <a:r>
              <a:rPr lang="es-ES" sz="1600" dirty="0">
                <a:latin typeface="Bauhaus 93" pitchFamily="82" charset="0"/>
              </a:rPr>
              <a:t>Aprendizajes esperado: Utiliza palabras adecuadas o expresiones en el texto con el propósito de producir ciertos efectos en el lector: miedo, </a:t>
            </a:r>
            <a:r>
              <a:rPr lang="es-ES" sz="1600" dirty="0" err="1">
                <a:latin typeface="Bauhaus 93" pitchFamily="82" charset="0"/>
              </a:rPr>
              <a:t>alegria</a:t>
            </a:r>
            <a:r>
              <a:rPr lang="es-ES" sz="1600" dirty="0">
                <a:latin typeface="Bauhaus 93" pitchFamily="82" charset="0"/>
              </a:rPr>
              <a:t>, tristeza. Asigna atributos a los personajes de su historia e identifica objetos que los caracterizan o les otorgan poderes o virtudes.</a:t>
            </a:r>
          </a:p>
          <a:p>
            <a:pPr marL="0" indent="0">
              <a:buNone/>
            </a:pPr>
            <a:endParaRPr lang="es-ES" sz="1600" dirty="0">
              <a:latin typeface="Bauhaus 93" pitchFamily="82" charset="0"/>
            </a:endParaRPr>
          </a:p>
          <a:p>
            <a:r>
              <a:rPr lang="es-ES" sz="1600" dirty="0">
                <a:latin typeface="Bauhaus 93" pitchFamily="82" charset="0"/>
              </a:rPr>
              <a:t>Materiales: Cartas con los nombres de los personajes y los objetos mágicos, dados.</a:t>
            </a:r>
          </a:p>
          <a:p>
            <a:pPr marL="0" indent="0">
              <a:buNone/>
            </a:pPr>
            <a:endParaRPr lang="es-ES" sz="1600" dirty="0">
              <a:latin typeface="Bauhaus 93" pitchFamily="82" charset="0"/>
            </a:endParaRPr>
          </a:p>
          <a:p>
            <a:r>
              <a:rPr lang="es-ES" sz="1600" dirty="0">
                <a:latin typeface="Bauhaus 93" pitchFamily="82" charset="0"/>
              </a:rPr>
              <a:t>Procedimiento:</a:t>
            </a:r>
          </a:p>
          <a:p>
            <a:r>
              <a:rPr lang="es-ES" sz="1600" dirty="0">
                <a:latin typeface="Bauhaus 93" pitchFamily="82" charset="0"/>
              </a:rPr>
              <a:t>Cada pareja de niños tiene un juego de dos cartas: en una está escrito el nombre de tres personajes (delante de cada nombre, un dibujo representando al personaje) y, en la otra el nombre de tres posibles objetos mágicos.</a:t>
            </a:r>
          </a:p>
          <a:p>
            <a:r>
              <a:rPr lang="es-ES" sz="1600" dirty="0">
                <a:latin typeface="Bauhaus 93" pitchFamily="82" charset="0"/>
              </a:rPr>
              <a:t>Los dos niños tirarán el dado, quien obtenga el número mayor escoge uno de los objetos mágicos y su compañero elegirá uno de los personajes.</a:t>
            </a:r>
          </a:p>
          <a:p>
            <a:r>
              <a:rPr lang="es-ES" sz="1600" dirty="0">
                <a:latin typeface="Bauhaus 93" pitchFamily="82" charset="0"/>
              </a:rPr>
              <a:t>Después  con estos elementos (personaje y objeto mágico), entre los dos inventarán un cuento.</a:t>
            </a:r>
          </a:p>
          <a:p>
            <a:r>
              <a:rPr lang="es-ES" sz="1600" dirty="0">
                <a:latin typeface="Bauhaus 93" pitchFamily="82" charset="0"/>
              </a:rPr>
              <a:t>Los cuentos serán </a:t>
            </a:r>
            <a:r>
              <a:rPr lang="es-ES" sz="1600" dirty="0" err="1">
                <a:latin typeface="Bauhaus 93" pitchFamily="82" charset="0"/>
              </a:rPr>
              <a:t>leidos</a:t>
            </a:r>
            <a:r>
              <a:rPr lang="es-ES" sz="1600" dirty="0">
                <a:latin typeface="Bauhaus 93" pitchFamily="82" charset="0"/>
              </a:rPr>
              <a:t> en el grupo; si se encuentra con tiempo y se considera oportuno, los demás equipos podrán proponer cambios a la historia de sus compañeros. </a:t>
            </a:r>
          </a:p>
          <a:p>
            <a:endParaRPr lang="es-ES" sz="1600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435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78</Words>
  <Application>Microsoft Office PowerPoint</Application>
  <PresentationFormat>Presentación en pantalla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Actividad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2015-09-04T18:24:05Z</dcterms:created>
  <dcterms:modified xsi:type="dcterms:W3CDTF">2015-09-04T18:58:38Z</dcterms:modified>
</cp:coreProperties>
</file>