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7E4638D-02D4-4868-8081-5340CA981F39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B4C1B2-0C9A-4745-A878-A989E5E8311E}" type="datetimeFigureOut">
              <a:rPr lang="es-ES" smtClean="0"/>
              <a:t>02/09/2015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201.159.101.62/sistem/bibdig/r.asp?e=-&amp;di=diccionariocompartido&amp;c=0&amp;p=-&amp;b=DESARROLLO%20F%CDSICO%20Y%20SALU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029374"/>
              </p:ext>
            </p:extLst>
          </p:nvPr>
        </p:nvGraphicFramePr>
        <p:xfrm>
          <a:off x="179512" y="-210656"/>
          <a:ext cx="8229600" cy="975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ES" sz="3600" b="1" u="none" cap="none" spc="0" dirty="0">
                        <a:ln w="31550" cmpd="sng">
                          <a:solidFill>
                            <a:srgbClr val="00B0F0"/>
                          </a:solidFill>
                          <a:prstDash val="solid"/>
                        </a:ln>
                        <a:solidFill>
                          <a:srgbClr val="FFFF00"/>
                        </a:solidFill>
                        <a:effectLst>
                          <a:outerShdw blurRad="41275" dist="12700" dir="120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2800" b="1" u="none" cap="none" spc="0" dirty="0" smtClean="0">
                          <a:ln w="31550" cmpd="sng">
                            <a:solidFill>
                              <a:srgbClr val="00B0F0"/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Geneva"/>
                          <a:hlinkClick r:id="rId2"/>
                        </a:rPr>
                        <a:t>Campo: </a:t>
                      </a:r>
                      <a:r>
                        <a:rPr lang="es-ES" sz="2800" b="1" u="none" cap="none" spc="0" dirty="0" smtClean="0">
                          <a:ln w="31550" cmpd="sng">
                            <a:solidFill>
                              <a:srgbClr val="00B0F0"/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/>
                          <a:latin typeface="Geneva"/>
                          <a:hlinkClick r:id="rId2"/>
                        </a:rPr>
                        <a:t>DESARROLLO</a:t>
                      </a:r>
                      <a:r>
                        <a:rPr lang="es-ES" sz="2800" b="1" u="none" cap="none" spc="0" dirty="0" smtClean="0">
                          <a:ln w="31550" cmpd="sng">
                            <a:solidFill>
                              <a:srgbClr val="00B0F0"/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Geneva"/>
                          <a:hlinkClick r:id="rId2"/>
                        </a:rPr>
                        <a:t> </a:t>
                      </a:r>
                      <a:r>
                        <a:rPr lang="es-ES" sz="2800" b="1" u="none" cap="none" spc="0" dirty="0">
                          <a:ln w="31550" cmpd="sng">
                            <a:solidFill>
                              <a:srgbClr val="00B0F0"/>
                            </a:solidFill>
                            <a:prstDash val="solid"/>
                          </a:ln>
                          <a:solidFill>
                            <a:srgbClr val="FFFF00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Geneva"/>
                          <a:hlinkClick r:id="rId2"/>
                        </a:rPr>
                        <a:t>FÍSICO Y SALUD</a:t>
                      </a:r>
                      <a:endParaRPr lang="es-ES" sz="2800" b="1" u="none" cap="none" spc="0" dirty="0">
                        <a:ln w="31550" cmpd="sng">
                          <a:solidFill>
                            <a:srgbClr val="00B0F0"/>
                          </a:solidFill>
                          <a:prstDash val="solid"/>
                        </a:ln>
                        <a:solidFill>
                          <a:srgbClr val="FFFF00"/>
                        </a:solidFill>
                        <a:effectLst>
                          <a:outerShdw blurRad="41275" dist="12700" dir="120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Genev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868189" y="758018"/>
            <a:ext cx="7250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Aspecto: COORDINACIÓN </a:t>
            </a:r>
            <a:r>
              <a:rPr lang="es-ES" sz="2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FUERZA Y EQUILIBRIO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1274390"/>
            <a:ext cx="85217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Competencia: Mantiene </a:t>
            </a:r>
            <a:r>
              <a:rPr lang="es-E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el control de movimientos que implican fuerza, velocidad y flexibilidad en juegos y actividades de ejercicio físico.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632224"/>
              </p:ext>
            </p:extLst>
          </p:nvPr>
        </p:nvGraphicFramePr>
        <p:xfrm>
          <a:off x="277079" y="2996952"/>
          <a:ext cx="7967541" cy="1296144"/>
        </p:xfrm>
        <a:graphic>
          <a:graphicData uri="http://schemas.openxmlformats.org/drawingml/2006/table">
            <a:tbl>
              <a:tblPr/>
              <a:tblGrid>
                <a:gridCol w="27197"/>
                <a:gridCol w="7940344"/>
              </a:tblGrid>
              <a:tr h="1296144">
                <a:tc>
                  <a:txBody>
                    <a:bodyPr/>
                    <a:lstStyle/>
                    <a:p>
                      <a:pPr algn="l"/>
                      <a:r>
                        <a:rPr lang="es-ES" dirty="0">
                          <a:solidFill>
                            <a:srgbClr val="00B050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s-MX" dirty="0" smtClean="0">
                          <a:solidFill>
                            <a:srgbClr val="00B050"/>
                          </a:solidFill>
                          <a:effectLst/>
                          <a:latin typeface="Century Gothic" pitchFamily="34" charset="0"/>
                        </a:rPr>
                        <a:t>Aprendizaje</a:t>
                      </a:r>
                      <a:r>
                        <a:rPr lang="es-MX" baseline="0" dirty="0" smtClean="0">
                          <a:solidFill>
                            <a:srgbClr val="00B050"/>
                          </a:solidFill>
                          <a:effectLst/>
                          <a:latin typeface="Century Gothic" pitchFamily="34" charset="0"/>
                        </a:rPr>
                        <a:t>s esperados:</a:t>
                      </a:r>
                      <a:endParaRPr lang="es-ES" dirty="0" smtClean="0">
                        <a:solidFill>
                          <a:srgbClr val="00B050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dirty="0" smtClean="0">
                          <a:solidFill>
                            <a:srgbClr val="00B050"/>
                          </a:solidFill>
                          <a:effectLst/>
                          <a:latin typeface="Century Gothic" pitchFamily="34" charset="0"/>
                        </a:rPr>
                        <a:t>Participa </a:t>
                      </a:r>
                      <a:r>
                        <a:rPr lang="es-ES" dirty="0">
                          <a:solidFill>
                            <a:srgbClr val="00B050"/>
                          </a:solidFill>
                          <a:effectLst/>
                          <a:latin typeface="Century Gothic" pitchFamily="34" charset="0"/>
                        </a:rPr>
                        <a:t>en juegos que implican habilidades básicas, como gatear, reptar, caminar, correr, saltar, lanzar, atrapar, golpear, trepar, patear en espacios amplios, al aire libre o en espacios cerrados.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156394" y="443711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>
                <a:solidFill>
                  <a:srgbClr val="00B050"/>
                </a:solidFill>
                <a:latin typeface="Century Gothic" pitchFamily="34" charset="0"/>
              </a:rPr>
              <a:t>Combina acciones que implican niveles más complejos de coordinación, como correr y lanzar; correr y saltar; correr y girar; correr-lanzar y cachar; en actividades que requieren seguir instrucciones, atender reglas y enfrentar desafíos.</a:t>
            </a:r>
          </a:p>
        </p:txBody>
      </p:sp>
    </p:spTree>
    <p:extLst>
      <p:ext uri="{BB962C8B-B14F-4D97-AF65-F5344CB8AC3E}">
        <p14:creationId xmlns:p14="http://schemas.microsoft.com/office/powerpoint/2010/main" val="1611022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</TotalTime>
  <Words>117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Adyacencia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2015-09-02T17:06:23Z</dcterms:created>
  <dcterms:modified xsi:type="dcterms:W3CDTF">2015-09-02T17:26:33Z</dcterms:modified>
</cp:coreProperties>
</file>