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62" r:id="rId2"/>
    <p:sldId id="256" r:id="rId3"/>
    <p:sldId id="257" r:id="rId4"/>
    <p:sldId id="258" r:id="rId5"/>
    <p:sldId id="261" r:id="rId6"/>
    <p:sldId id="260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176" y="-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E4F00B-9E17-4CBF-B911-B59B81C91EFE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DDCF7C-942D-4327-9390-C10F2D3C41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0886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DDCF7C-942D-4327-9390-C10F2D3C41F3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3287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6961-4196-4B83-92C7-FBC4B79F99BE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E9ED2-820C-499D-8DC4-DD997652AD3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2996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6961-4196-4B83-92C7-FBC4B79F99BE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E9ED2-820C-499D-8DC4-DD997652AD3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073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6961-4196-4B83-92C7-FBC4B79F99BE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E9ED2-820C-499D-8DC4-DD997652AD3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1383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6961-4196-4B83-92C7-FBC4B79F99BE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E9ED2-820C-499D-8DC4-DD997652AD3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2095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6961-4196-4B83-92C7-FBC4B79F99BE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E9ED2-820C-499D-8DC4-DD997652AD3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3912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6961-4196-4B83-92C7-FBC4B79F99BE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E9ED2-820C-499D-8DC4-DD997652AD3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3192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6961-4196-4B83-92C7-FBC4B79F99BE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E9ED2-820C-499D-8DC4-DD997652AD3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0688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6961-4196-4B83-92C7-FBC4B79F99BE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E9ED2-820C-499D-8DC4-DD997652AD3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8323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6961-4196-4B83-92C7-FBC4B79F99BE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E9ED2-820C-499D-8DC4-DD997652AD3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4293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6961-4196-4B83-92C7-FBC4B79F99BE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E9ED2-820C-499D-8DC4-DD997652AD3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4219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6961-4196-4B83-92C7-FBC4B79F99BE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E9ED2-820C-499D-8DC4-DD997652AD3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5628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56961-4196-4B83-92C7-FBC4B79F99BE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E9ED2-820C-499D-8DC4-DD997652AD3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8406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gif"/><Relationship Id="rId7" Type="http://schemas.microsoft.com/office/2007/relationships/hdphoto" Target="../media/hdphoto2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10" Type="http://schemas.openxmlformats.org/officeDocument/2006/relationships/image" Target="../media/image6.jpeg"/><Relationship Id="rId4" Type="http://schemas.openxmlformats.org/officeDocument/2006/relationships/image" Target="../media/image3.png"/><Relationship Id="rId9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ifanimados.com/Gifs-Letras-Animadas/Animaciones-Letras-Brillantes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12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11" Type="http://schemas.openxmlformats.org/officeDocument/2006/relationships/image" Target="../media/image8.jpeg"/><Relationship Id="rId5" Type="http://schemas.openxmlformats.org/officeDocument/2006/relationships/image" Target="../media/image3.png"/><Relationship Id="rId10" Type="http://schemas.microsoft.com/office/2007/relationships/hdphoto" Target="../media/hdphoto3.wdp"/><Relationship Id="rId4" Type="http://schemas.openxmlformats.org/officeDocument/2006/relationships/image" Target="../media/image6.jpe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.ytimg.com/vi/rP88OUww5wQ/maxresdefault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00" b="9412"/>
          <a:stretch/>
        </p:blipFill>
        <p:spPr bwMode="auto">
          <a:xfrm>
            <a:off x="-36512" y="0"/>
            <a:ext cx="921702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https://valeriaenep135.files.wordpress.com/2014/06/escuela-normal-de-educacic3b3n-preescolar-del-estado-de-coahuila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50" r="18586"/>
          <a:stretch>
            <a:fillRect/>
          </a:stretch>
        </p:blipFill>
        <p:spPr bwMode="auto">
          <a:xfrm>
            <a:off x="72008" y="260648"/>
            <a:ext cx="1043608" cy="1291981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  <a:innerShdw blurRad="63500" dist="50800" dir="81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115616" y="44624"/>
            <a:ext cx="82809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ST Accent" pitchFamily="82" charset="0"/>
              </a:rPr>
              <a:t>Escuela Normal de Educación Preescolar</a:t>
            </a:r>
            <a:endParaRPr lang="es-MX" sz="4000" dirty="0"/>
          </a:p>
          <a:p>
            <a:pPr algn="ctr"/>
            <a:r>
              <a:rPr lang="es-MX" sz="2000" dirty="0" smtClean="0">
                <a:latin typeface="ST Allstar" pitchFamily="82" charset="0"/>
              </a:rPr>
              <a:t>Presenta</a:t>
            </a:r>
          </a:p>
          <a:p>
            <a:pPr algn="ctr"/>
            <a:r>
              <a:rPr lang="es-MX" sz="2000" dirty="0" smtClean="0">
                <a:latin typeface="ST Allstar" pitchFamily="82" charset="0"/>
              </a:rPr>
              <a:t>2015-2016</a:t>
            </a:r>
            <a:endParaRPr lang="es-ES" sz="2000" dirty="0">
              <a:latin typeface="ST Allstar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399007" y="1614284"/>
            <a:ext cx="7997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 smtClean="0">
                <a:solidFill>
                  <a:srgbClr val="C00000"/>
                </a:solidFill>
                <a:latin typeface="ST Accent" pitchFamily="82" charset="0"/>
              </a:rPr>
              <a:t>Las Figuras Geométricas</a:t>
            </a:r>
            <a:endParaRPr lang="es-ES" sz="4000" dirty="0">
              <a:solidFill>
                <a:srgbClr val="C00000"/>
              </a:solidFill>
              <a:latin typeface="ST Accent" pitchFamily="82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C"/>
              </a:clrFrom>
              <a:clrTo>
                <a:srgbClr val="FEFEFC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8" y="5470429"/>
            <a:ext cx="1440160" cy="1045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descr="http://i.ytimg.com/vi/rP88OUww5wQ/maxresdefault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00" t="57372" r="36704" b="9412"/>
          <a:stretch/>
        </p:blipFill>
        <p:spPr bwMode="auto">
          <a:xfrm>
            <a:off x="17798" y="4343400"/>
            <a:ext cx="4392488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9979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45024" y="3815730"/>
            <a:ext cx="1386668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86" b="99914" l="0" r="9993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00808" y="2002507"/>
            <a:ext cx="1392260" cy="1011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7" descr="https://lh4.googleusercontent.com/-mNdJAWe7cGA/T15biTHVwYI/AAAAAAAAPng/lHwfp5le83I/s674/cuadrado%252Bcoloreado.jp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EFFFA"/>
              </a:clrFrom>
              <a:clrTo>
                <a:srgbClr val="FEFF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308424" y="4098402"/>
            <a:ext cx="1386668" cy="100811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2927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"/>
    </mc:Choice>
    <mc:Fallback>
      <p:transition spd="slow" advClick="0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08 -0.1294 C 0.04219 -0.17616 0.04201 -0.22847 0.0533 -0.27384 C 0.0559 -0.28403 0.05937 -0.30231 0.0658 -0.30995 C 0.0776 -0.32384 0.0908 -0.32662 0.1033 -0.33773 C 0.10607 -0.34329 0.10885 -0.34884 0.11163 -0.3544 C 0.11493 -0.36111 0.13055 -0.3713 0.13663 -0.37662 C 0.14114 -0.38056 0.14427 -0.38727 0.14913 -0.39051 C 0.15226 -0.39259 0.15607 -0.39213 0.15955 -0.39329 C 0.17482 -0.39838 0.18976 -0.40417 0.20538 -0.40718 C 0.21371 -0.41088 0.22205 -0.41181 0.23021 -0.41551 C 0.26423 -0.41458 0.29826 -0.41505 0.33246 -0.41273 C 0.35642 -0.41111 0.33941 -0.40856 0.3533 -0.40162 C 0.36406 -0.3963 0.37743 -0.39074 0.38871 -0.38773 C 0.3908 -0.38495 0.39253 -0.38148 0.39496 -0.3794 C 0.3967 -0.37778 0.39948 -0.37847 0.40121 -0.37662 C 0.40312 -0.37454 0.40347 -0.37037 0.40538 -0.36829 C 0.40712 -0.36643 0.40955 -0.3669 0.41163 -0.36551 C 0.41389 -0.36412 0.41562 -0.36134 0.41788 -0.35995 C 0.41979 -0.35856 0.42205 -0.35856 0.42413 -0.35718 C 0.42847 -0.35393 0.43663 -0.34606 0.43663 -0.34606 C 0.43785 -0.34051 0.43802 -0.33403 0.4408 -0.3294 C 0.44236 -0.32662 0.45816 -0.31713 0.46163 -0.31551 C 0.46545 -0.30046 0.47656 -0.28889 0.48038 -0.27384 C 0.48785 -0.24352 0.47587 -0.28958 0.48663 -0.25718 C 0.49809 -0.22292 0.48559 -0.25532 0.49288 -0.2294 C 0.49392 -0.22546 0.49583 -0.22199 0.49687 -0.21829 C 0.49791 -0.21551 0.49826 -0.21273 0.49913 -0.20995 C 0.50173 -0.18518 0.50521 -0.16343 0.51163 -0.14051 C 0.51736 -0.12037 0.51597 -0.10579 0.52621 -0.08773 C 0.52916 -0.07083 0.53229 -0.0544 0.53663 -0.03773 C 0.53785 -0.03218 0.53923 -0.02662 0.5408 -0.02106 C 0.54132 -0.01829 0.54288 -0.01273 0.54288 -0.01273 C 0.54427 0.00093 0.54687 0.01528 0.54687 0.02894 " pathEditMode="relative" ptsTypes="ffffffffffffffffffffffffffffffffA">
                                      <p:cBhvr>
                                        <p:cTn id="30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755576" y="1196752"/>
            <a:ext cx="77768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ambria" pitchFamily="18" charset="0"/>
              </a:rPr>
              <a:t>Campo: </a:t>
            </a:r>
            <a:r>
              <a:rPr lang="es-ES_tradnl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ambria" pitchFamily="18" charset="0"/>
              </a:rPr>
              <a:t>Pensamiento Matemático</a:t>
            </a:r>
          </a:p>
          <a:p>
            <a:pPr algn="ctr"/>
            <a:endParaRPr lang="es-ES_tradnl" sz="54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ambria" pitchFamily="18" charset="0"/>
            </a:endParaRPr>
          </a:p>
          <a:p>
            <a:pPr algn="ctr"/>
            <a:r>
              <a:rPr lang="es-ES_tradnl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ambria" pitchFamily="18" charset="0"/>
              </a:rPr>
              <a:t>Aspecto: </a:t>
            </a:r>
            <a:r>
              <a:rPr lang="es-ES_tradnl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ambria" pitchFamily="18" charset="0"/>
              </a:rPr>
              <a:t>Forma, Espacio y Medida</a:t>
            </a:r>
            <a:endParaRPr lang="es-ES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53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971600" y="1484784"/>
            <a:ext cx="7560839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00B0F0"/>
                </a:solidFill>
                <a:latin typeface="Cambria" pitchFamily="18" charset="0"/>
              </a:rPr>
              <a:t>Competencia</a:t>
            </a:r>
          </a:p>
          <a:p>
            <a:pPr algn="ctr"/>
            <a:r>
              <a:rPr lang="es-ES" sz="4400" dirty="0" smtClean="0">
                <a:solidFill>
                  <a:srgbClr val="002060"/>
                </a:solidFill>
                <a:latin typeface="Calibri Light" pitchFamily="34" charset="0"/>
              </a:rPr>
              <a:t>Construye </a:t>
            </a:r>
            <a:r>
              <a:rPr lang="es-ES" sz="4400" dirty="0">
                <a:solidFill>
                  <a:srgbClr val="002060"/>
                </a:solidFill>
                <a:latin typeface="Calibri Light" pitchFamily="34" charset="0"/>
              </a:rPr>
              <a:t>objetos y figuras geométricas tomando en cuenta sus características</a:t>
            </a:r>
            <a:r>
              <a:rPr lang="es-ES" sz="4400" dirty="0" smtClean="0">
                <a:solidFill>
                  <a:srgbClr val="002060"/>
                </a:solidFill>
                <a:latin typeface="Calibri Light" pitchFamily="34" charset="0"/>
              </a:rPr>
              <a:t>.</a:t>
            </a:r>
          </a:p>
          <a:p>
            <a:pPr marL="285750" indent="-285750">
              <a:buFontTx/>
              <a:buChar char="-"/>
            </a:pPr>
            <a:endParaRPr lang="es-ES_tradnl" dirty="0">
              <a:latin typeface="Calibri Light" pitchFamily="34" charset="0"/>
            </a:endParaRPr>
          </a:p>
          <a:p>
            <a:pPr algn="ctr"/>
            <a:endParaRPr lang="es-ES" b="1" dirty="0">
              <a:latin typeface="Cambria" pitchFamily="18" charset="0"/>
            </a:endParaRPr>
          </a:p>
        </p:txBody>
      </p:sp>
      <p:pic>
        <p:nvPicPr>
          <p:cNvPr id="1025" name="Picture 1" descr="http://201.159.101.62/sistem/bibdig/imagenes/BSH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4138" y="2119313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201.159.101.62/sistem/bibdig/imagenes/BSH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4138" y="2119313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http://201.159.101.62/sistem/bibdig/imagenes/BSH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4138" y="2119313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84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 descr="http://201.159.101.62/sistem/bibdig/imagenes/BSH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4138" y="2119313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201.159.101.62/sistem/bibdig/imagenes/BSH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4138" y="2119313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http://201.159.101.62/sistem/bibdig/imagenes/BSH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4138" y="2119313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043608" y="1268760"/>
            <a:ext cx="72008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s-ES" sz="5400" b="1" dirty="0" smtClean="0">
                <a:solidFill>
                  <a:srgbClr val="00B0F0"/>
                </a:solidFill>
                <a:latin typeface="Cambria" pitchFamily="18" charset="0"/>
              </a:rPr>
              <a:t>Aprendizaje Esperado</a:t>
            </a:r>
          </a:p>
          <a:p>
            <a:pPr algn="ctr" fontAlgn="ctr"/>
            <a:r>
              <a:rPr lang="es-ES" sz="4400" dirty="0" smtClean="0">
                <a:solidFill>
                  <a:srgbClr val="002060"/>
                </a:solidFill>
                <a:latin typeface="Calibri Light" pitchFamily="34" charset="0"/>
              </a:rPr>
              <a:t>Hace </a:t>
            </a:r>
            <a:r>
              <a:rPr lang="es-ES" sz="4400" dirty="0">
                <a:solidFill>
                  <a:srgbClr val="002060"/>
                </a:solidFill>
                <a:latin typeface="Calibri Light" pitchFamily="34" charset="0"/>
              </a:rPr>
              <a:t>referencia a diversas formas que observa en su entorno y dice en qué otros objetos se ven esas mismas formas</a:t>
            </a:r>
            <a:r>
              <a:rPr lang="es-ES" sz="4400" dirty="0" smtClean="0">
                <a:solidFill>
                  <a:srgbClr val="002060"/>
                </a:solidFill>
                <a:latin typeface="Calibri Light" pitchFamily="34" charset="0"/>
              </a:rPr>
              <a:t>.</a:t>
            </a:r>
            <a:endParaRPr lang="es-ES" sz="4400" dirty="0">
              <a:solidFill>
                <a:srgbClr val="002060"/>
              </a:solidFill>
              <a:latin typeface="Calibri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18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9512" y="3162301"/>
            <a:ext cx="100811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hlinkClick r:id="rId2"/>
              </a:rPr>
              <a:t>http://www.gifanimados.com/Gifs-Letras-Animadas/Animaciones-Letras-Brillantes</a:t>
            </a:r>
            <a:r>
              <a:rPr lang="es-ES" dirty="0" smtClean="0">
                <a:hlinkClick r:id="rId2"/>
              </a:rPr>
              <a:t>/</a:t>
            </a:r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6472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.ytimg.com/vi/rP88OUww5wQ/maxresdefault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00" b="9412"/>
          <a:stretch/>
        </p:blipFill>
        <p:spPr bwMode="auto">
          <a:xfrm>
            <a:off x="-36512" y="0"/>
            <a:ext cx="921702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Picture 7" descr="https://lh4.googleusercontent.com/-mNdJAWe7cGA/T15biTHVwYI/AAAAAAAAPng/lHwfp5le83I/s674/cuadrado%252Bcoloreado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FFA"/>
              </a:clrFrom>
              <a:clrTo>
                <a:srgbClr val="FEFF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712" y="3140968"/>
            <a:ext cx="1386668" cy="1008111"/>
          </a:xfrm>
          <a:prstGeom prst="rect">
            <a:avLst/>
          </a:prstGeom>
          <a:noFill/>
        </p:spPr>
      </p:pic>
      <p:sp>
        <p:nvSpPr>
          <p:cNvPr id="2" name="1 CuadroTexto"/>
          <p:cNvSpPr txBox="1"/>
          <p:nvPr/>
        </p:nvSpPr>
        <p:spPr>
          <a:xfrm>
            <a:off x="1547664" y="404664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err="1" smtClean="0"/>
              <a:t>Esuela</a:t>
            </a:r>
            <a:r>
              <a:rPr lang="es-MX" b="1" dirty="0" smtClean="0"/>
              <a:t> Norma de Educación </a:t>
            </a:r>
            <a:r>
              <a:rPr lang="es-MX" b="1" dirty="0" err="1" smtClean="0"/>
              <a:t>Preecolar</a:t>
            </a:r>
            <a:endParaRPr lang="es-MX" b="1" dirty="0" smtClean="0"/>
          </a:p>
          <a:p>
            <a:r>
              <a:rPr lang="es-MX" b="1" dirty="0" smtClean="0"/>
              <a:t>Presenta</a:t>
            </a:r>
            <a:endParaRPr lang="es-ES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EFC"/>
              </a:clrFrom>
              <a:clrTo>
                <a:srgbClr val="FEFEFC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3704" y="3311674"/>
            <a:ext cx="1440160" cy="1045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9979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365289"/>
            <a:ext cx="1386668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86" b="99914" l="0" r="9993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0768" y="3275259"/>
            <a:ext cx="1392260" cy="1011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 descr="E:\Computacion 5\A1.jpg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483"/>
          <a:stretch/>
        </p:blipFill>
        <p:spPr bwMode="auto">
          <a:xfrm>
            <a:off x="-45021" y="44624"/>
            <a:ext cx="9225533" cy="426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valeriaenep135.files.wordpress.com/2014/06/escuela-normal-de-educacic3b3n-preescolar-del-estado-de-coahuila.gi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50" r="18586"/>
          <a:stretch>
            <a:fillRect/>
          </a:stretch>
        </p:blipFill>
        <p:spPr bwMode="auto">
          <a:xfrm>
            <a:off x="72008" y="260648"/>
            <a:ext cx="1043608" cy="1291981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  <a:innerShdw blurRad="63500" dist="50800" dir="81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115616" y="44624"/>
            <a:ext cx="82809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ST Accent" pitchFamily="82" charset="0"/>
              </a:rPr>
              <a:t>Escuela Normal de Educación Preescolar</a:t>
            </a:r>
            <a:endParaRPr lang="es-MX" sz="4000" dirty="0"/>
          </a:p>
          <a:p>
            <a:pPr algn="ctr"/>
            <a:r>
              <a:rPr lang="es-MX" sz="2000" dirty="0" smtClean="0">
                <a:latin typeface="ST Allstar" pitchFamily="82" charset="0"/>
              </a:rPr>
              <a:t>Presenta</a:t>
            </a:r>
          </a:p>
          <a:p>
            <a:pPr algn="ctr"/>
            <a:r>
              <a:rPr lang="es-MX" sz="2000" dirty="0" smtClean="0">
                <a:latin typeface="ST Allstar" pitchFamily="82" charset="0"/>
              </a:rPr>
              <a:t>2015-2016</a:t>
            </a:r>
            <a:endParaRPr lang="es-ES" sz="2000" dirty="0">
              <a:latin typeface="ST Allstar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399007" y="1614284"/>
            <a:ext cx="7997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 smtClean="0">
                <a:solidFill>
                  <a:srgbClr val="C00000"/>
                </a:solidFill>
                <a:latin typeface="ST Accent" pitchFamily="82" charset="0"/>
              </a:rPr>
              <a:t>Las Figuras Geométricas</a:t>
            </a:r>
            <a:endParaRPr lang="es-ES" sz="4000" dirty="0">
              <a:solidFill>
                <a:srgbClr val="C00000"/>
              </a:solidFill>
              <a:latin typeface="ST Accent" pitchFamily="82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5555977" y="6427113"/>
            <a:ext cx="35880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dirty="0" err="1" smtClean="0">
                <a:solidFill>
                  <a:srgbClr val="C00000"/>
                </a:solidFill>
                <a:latin typeface="ST Accent" pitchFamily="82" charset="0"/>
              </a:rPr>
              <a:t>Yessica</a:t>
            </a:r>
            <a:r>
              <a:rPr lang="es-MX" sz="2200" dirty="0" smtClean="0">
                <a:solidFill>
                  <a:srgbClr val="C00000"/>
                </a:solidFill>
                <a:latin typeface="ST Accent" pitchFamily="82" charset="0"/>
              </a:rPr>
              <a:t> Ortega M.</a:t>
            </a:r>
            <a:endParaRPr lang="es-ES" sz="2200" dirty="0">
              <a:solidFill>
                <a:srgbClr val="C00000"/>
              </a:solidFill>
              <a:latin typeface="ST Accent" pitchFamily="82" charset="0"/>
            </a:endParaRPr>
          </a:p>
        </p:txBody>
      </p:sp>
      <p:pic>
        <p:nvPicPr>
          <p:cNvPr id="13" name="Picture 2" descr="http://i.ytimg.com/vi/rP88OUww5wQ/maxresdefault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00" t="57372" r="36704" b="9412"/>
          <a:stretch/>
        </p:blipFill>
        <p:spPr bwMode="auto">
          <a:xfrm>
            <a:off x="-36512" y="4319786"/>
            <a:ext cx="4392488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139360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59259E-6 C 0.00348 0.03217 -0.00086 -0.00787 0.00226 0.02245 C 0.00435 0.04375 0.00261 0.02453 0.00469 0.04166 C 0.00504 0.04444 0.00521 0.04838 0.00556 0.05115 C 0.00626 0.05787 0.0073 0.06389 0.00799 0.07037 C 0.00851 0.07361 0.00938 0.08148 0.00938 0.08171 C 0.00938 0.08449 0.00938 0.08796 0.00938 0.09097 C 0.00938 0.09282 0.00973 0.09375 0.00973 0.09583 C 0.01025 0.11458 0.01007 0.13518 0.01042 0.15463 C 0.01042 0.16458 0.01094 0.17338 0.01094 0.18379 " pathEditMode="relative" rAng="0" ptsTypes="fffffffffA">
                                      <p:cBhvr>
                                        <p:cTn id="30" dur="2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3" y="8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74 -0.00278 C 0.10243 -0.00486 0.10781 -0.00741 0.11337 -0.00833 C 0.125 -0.0081 0.13698 -0.00787 0.14879 -0.00648 C 0.1533 -0.00625 0.16094 0.00394 0.16441 0.00671 C 0.17743 0.01782 0.18958 0.02847 0.2033 0.03356 C 0.20729 0.03935 0.21163 0.04051 0.21649 0.04306 C 0.21892 0.04676 0.22118 0.05255 0.22396 0.0544 C 0.22674 0.05625 0.22951 0.05579 0.23212 0.05671 C 0.23559 0.05833 0.23715 0.06227 0.24063 0.06412 C 0.24323 0.06551 0.24792 0.06713 0.25 0.06782 C 0.25608 0.07685 0.26389 0.07708 0.27101 0.08125 C 0.27691 0.08542 0.26945 0.08102 0.27691 0.08727 C 0.27813 0.08796 0.27934 0.08843 0.28056 0.08912 C 0.28212 0.09028 0.28403 0.0912 0.28559 0.09282 C 0.2875 0.09444 0.28889 0.09745 0.29115 0.09861 C 0.2967 0.10255 0.30156 0.10301 0.30729 0.1044 C 0.31302 0.10926 0.3184 0.11528 0.32465 0.11759 C 0.32726 0.12176 0.32951 0.12847 0.33247 0.13102 C 0.33594 0.13449 0.33993 0.13356 0.34358 0.13519 C 0.34531 0.1375 0.34948 0.14259 0.34948 0.14329 " pathEditMode="relative" rAng="0" ptsTypes="fffffffffffffffffffA">
                                      <p:cBhvr>
                                        <p:cTn id="33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04" y="7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22222E-6 C -0.0283 0.00301 -0.05972 0.00139 -0.08715 0.01921 C -0.10122 0.03958 -0.08594 0.02037 -0.10208 0.03217 C -0.10625 0.03495 -0.1099 0.04074 -0.11389 0.04491 C -0.12309 0.05509 -0.12083 0.06504 -0.13212 0.0706 C -0.13941 0.07893 -0.1441 0.08634 -0.15208 0.09004 C -0.16406 0.11273 -0.14896 0.08541 -0.16563 0.10926 C -0.17118 0.11736 -0.17622 0.13194 -0.18229 0.13842 C -0.19184 0.14815 -0.20538 0.15463 -0.2158 0.15764 C -0.23924 0.17569 -0.2375 0.17639 -0.2625 0.18009 C -0.27743 0.19467 -0.27292 0.20463 -0.27743 0.23171 C -0.27569 0.25509 -0.27465 0.26366 -0.26441 0.27685 C -0.26215 0.28866 -0.26198 0.2993 -0.2559 0.30578 C -0.25295 0.30903 -0.24931 0.30995 -0.24583 0.31227 C -0.24045 0.31574 -0.22917 0.31852 -0.22917 0.31898 " pathEditMode="relative" rAng="0" ptsTypes="ffffffffffffffA">
                                      <p:cBhvr>
                                        <p:cTn id="3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72" y="159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9000"/>
                            </p:stCondLst>
                            <p:childTnLst>
                              <p:par>
                                <p:cTn id="3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7037E-6 C 0.01493 0.00602 0.02934 0.01505 0.04444 0.0213 C 0.05625 0.03357 0.07083 0.03959 0.08385 0.04653 C 0.09531 0.06459 0.0868 0.05371 0.10434 0.06459 C 0.11146 0.06875 0.11823 0.07408 0.125 0.07871 C 0.13611 0.08681 0.14948 0.08542 0.16111 0.08959 C 0.17604 0.10556 0.16215 0.09283 0.19201 0.10047 C 0.20191 0.10278 0.21146 0.11042 0.22118 0.11482 C 0.22725 0.11736 0.23646 0.12917 0.2401 0.13287 C 0.24305 0.13588 0.24687 0.13496 0.25034 0.13658 C 0.25781 0.13959 0.26389 0.14954 0.27083 0.15417 C 0.28507 0.16436 0.30087 0.16436 0.31562 0.16875 C 0.32066 0.17593 0.32135 0.17454 0.32396 0.18681 C 0.325 0.19005 0.32448 0.19468 0.32587 0.19746 C 0.32725 0.2 0.32934 0.19977 0.33107 0.20116 C 0.33507 0.22662 0.33489 0.25417 0.33784 0.28033 C 0.33889 0.28774 0.3401 0.29468 0.34132 0.30162 C 0.34201 0.30602 0.3467 0.3088 0.3467 0.30949 " pathEditMode="relative" rAng="0" ptsTypes="fffffffffffffffffA">
                                      <p:cBhvr>
                                        <p:cTn id="39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26" y="15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6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388</TotalTime>
  <Words>82</Words>
  <Application>Microsoft Office PowerPoint</Application>
  <PresentationFormat>Presentación en pantalla (4:3)</PresentationFormat>
  <Paragraphs>20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25</cp:revision>
  <dcterms:created xsi:type="dcterms:W3CDTF">2015-09-04T18:23:45Z</dcterms:created>
  <dcterms:modified xsi:type="dcterms:W3CDTF">2015-10-23T18:56:56Z</dcterms:modified>
</cp:coreProperties>
</file>