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926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91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67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15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05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80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77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82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11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64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72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18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5365-DCE5-40BB-84EC-01AC1DDA5D76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357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97071" cy="6897803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801" y="5777520"/>
            <a:ext cx="4843385" cy="3124088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061" y="6043322"/>
            <a:ext cx="3367523" cy="336234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76" y="-37496"/>
            <a:ext cx="9244246" cy="6897803"/>
          </a:xfrm>
          <a:prstGeom prst="rect">
            <a:avLst/>
          </a:prstGeom>
        </p:spPr>
      </p:pic>
      <p:pic>
        <p:nvPicPr>
          <p:cNvPr id="1026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24" y="188640"/>
            <a:ext cx="1339809" cy="164368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996294"/>
            <a:ext cx="2920171" cy="286401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4824" y="2881818"/>
            <a:ext cx="2294545" cy="3222486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49" y="1943637"/>
            <a:ext cx="3990503" cy="3484664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403" y="1099236"/>
            <a:ext cx="2815567" cy="3841932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350" y="3692405"/>
            <a:ext cx="2302522" cy="2943223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1788984" y="77999"/>
            <a:ext cx="503698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Escuela Normal </a:t>
            </a:r>
          </a:p>
          <a:p>
            <a:pPr algn="ctr"/>
            <a:r>
              <a:rPr lang="es-ES" sz="44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de Educación Escolar</a:t>
            </a:r>
            <a:endParaRPr lang="es-ES" sz="44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 rot="16200000">
            <a:off x="7132006" y="2310749"/>
            <a:ext cx="34100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Enero 2016</a:t>
            </a:r>
            <a:endParaRPr lang="es-E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070" y="6104304"/>
            <a:ext cx="6237458" cy="54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7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 L -0.00937 -0.94421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" y="-4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46711E-6 L 0.00052 -0.92592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4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6.42049E-6 C 0.00104 0.00046 0.0276 0.00853 0.03038 0.01153 C 0.05833 0.04154 0.01944 0.0203 0.05208 0.03484 C 0.06441 0.06692 0.05382 0.054 0.0783 0.06369 C 0.08698 0.06715 0.10434 0.07523 0.10434 0.07523 C 0.14218 0.07338 0.18003 0.07592 0.21736 0.06946 C 0.23993 0.06554 0.26146 0.02053 0.27378 -6.42049E-6 C 0.28802 -0.05655 0.26493 0.0233 0.29114 -0.02885 C 0.29444 -0.03555 0.29201 -0.04547 0.29548 -0.05193 C 0.29982 -0.05978 0.30746 -0.06301 0.31302 -0.06924 C 0.32656 -0.08447 0.33541 -0.10455 0.34774 -0.1214 C 0.35347 -0.11748 0.36007 -0.11517 0.3651 -0.10963 C 0.37673 -0.09671 0.38698 -0.06186 0.39548 -0.04616 C 0.39913 -0.03947 0.40468 -0.03509 0.40868 -0.02885 C 0.41649 -0.01662 0.42361 -0.00185 0.43038 0.01153 C 0.43229 0.02123 0.4401 0.06761 0.4434 0.07523 C 0.45139 0.09369 0.46823 0.10362 0.48246 0.10985 C 0.5085 0.10592 0.53541 0.10708 0.56076 0.09831 C 0.5651 0.09669 0.5618 0.08538 0.5651 0.081 C 0.5684 0.07661 0.57378 0.07685 0.57812 0.07523 C 0.62777 0.05723 0.63941 0.05792 0.69548 0.05792 " pathEditMode="relative" ptsTypes="ffffffffffffffffffffA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4.08493E-7 C -0.01875 -0.00392 -0.04011 0.00139 -0.05643 -0.01154 C -0.06546 -0.01869 -0.05591 -0.0457 -0.06529 -0.05193 C -0.07831 -0.06047 -0.09427 -0.048 -0.10868 -0.04616 C -0.13977 -0.01869 -0.12466 -0.02654 -0.15209 -0.01731 C -0.16425 -0.00669 -0.18282 0.01777 -0.19567 0.02308 C -0.20973 0.02885 -0.23907 0.03462 -0.23907 0.03462 C -0.24931 0.03277 -0.26181 0.03785 -0.26963 0.02885 C -0.27622 0.02123 -0.27032 0.00485 -0.27397 -0.00577 C -0.2764 -0.01315 -0.283 -0.01685 -0.28699 -0.02308 C -0.29029 -0.02839 -0.29272 -0.03462 -0.29567 -0.04039 C -0.3073 -0.03854 -0.31945 -0.03993 -0.33039 -0.03462 C -0.33612 -0.03185 -0.33803 -0.02123 -0.34341 -0.01731 C -0.3514 -0.01131 -0.36095 -0.00969 -0.36963 -0.00577 C -0.38091 -0.00069 -0.39272 0.00185 -0.40435 0.00577 C -0.41008 0.00762 -0.42171 0.01154 -0.42171 0.01154 C -0.45713 -0.00023 -0.45609 0.01454 -0.46077 -0.02308 C -0.46129 -0.02677 -0.46077 -0.03069 -0.46077 -0.03462 " pathEditMode="relative" ptsTypes="fffffffffffffffff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dirty="0" smtClean="0">
                <a:latin typeface="Berlin Sans FB Demi" pitchFamily="34" charset="0"/>
              </a:rPr>
              <a:t>Campo Formativo: Lenguaje y comunicación</a:t>
            </a:r>
          </a:p>
          <a:p>
            <a:pPr marL="0" indent="0" algn="ctr">
              <a:buNone/>
            </a:pPr>
            <a:r>
              <a:rPr lang="es-MX" sz="6600" dirty="0" smtClean="0">
                <a:latin typeface="Berlin Sans FB Demi" pitchFamily="34" charset="0"/>
              </a:rPr>
              <a:t>Aspecto: Lenguaje Oral</a:t>
            </a:r>
          </a:p>
          <a:p>
            <a:endParaRPr lang="es-ES" sz="5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-25706"/>
            <a:ext cx="8568952" cy="3382698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Berlin Sans FB" pitchFamily="34" charset="0"/>
              </a:rPr>
              <a:t>COMPETENCIA:</a:t>
            </a:r>
            <a:br>
              <a:rPr lang="es-ES" dirty="0" smtClean="0">
                <a:latin typeface="Berlin Sans FB" pitchFamily="34" charset="0"/>
              </a:rPr>
            </a:br>
            <a:r>
              <a:rPr lang="es-ES" dirty="0" smtClean="0">
                <a:latin typeface="Berlin Sans FB" pitchFamily="34" charset="0"/>
              </a:rPr>
              <a:t>Utiliza </a:t>
            </a:r>
            <a:r>
              <a:rPr lang="es-ES" dirty="0">
                <a:latin typeface="Berlin Sans FB" pitchFamily="34" charset="0"/>
              </a:rPr>
              <a:t>el lenguaje para regular su conducta en distintos tipos de interacción con los demás.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691680" y="3140968"/>
            <a:ext cx="5976664" cy="861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400" dirty="0" smtClean="0">
                <a:latin typeface="Berlin Sans FB" pitchFamily="34" charset="0"/>
              </a:rPr>
              <a:t>Aprendizaje Esperado</a:t>
            </a:r>
            <a:endParaRPr lang="es-ES" sz="5400" dirty="0">
              <a:latin typeface="Berlin Sans FB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0" y="3717032"/>
            <a:ext cx="9036496" cy="2262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 smtClean="0">
                <a:solidFill>
                  <a:schemeClr val="tx1"/>
                </a:solidFill>
                <a:latin typeface="Berlin Sans FB" pitchFamily="34" charset="0"/>
              </a:rPr>
              <a:t>Interpreta y ejecuta los pasos por seguir para realizar juegos, experimentos, armar juguetes, preparar alimentos, así como para organizar y realizar diversas actividades.</a:t>
            </a:r>
            <a:endParaRPr lang="es-ES" sz="4000" dirty="0">
              <a:solidFill>
                <a:schemeClr val="tx1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63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49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COMPETENCIA: Utiliza el lenguaje para regular su conducta en distintos tipos de interacción con los demás.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Adquiere conciencia de sus propias necesidades, puntos de vista y sentimientos, y desarrolla su sensibilidad hacia las necesidades, puntos de vista y sentimientos de otros.</dc:title>
  <dc:creator>CCPA</dc:creator>
  <cp:lastModifiedBy>CCPA</cp:lastModifiedBy>
  <cp:revision>21</cp:revision>
  <dcterms:created xsi:type="dcterms:W3CDTF">2015-08-31T16:55:37Z</dcterms:created>
  <dcterms:modified xsi:type="dcterms:W3CDTF">2015-10-15T14:18:59Z</dcterms:modified>
</cp:coreProperties>
</file>