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8" r:id="rId6"/>
    <p:sldId id="259" r:id="rId7"/>
    <p:sldId id="262" r:id="rId8"/>
    <p:sldId id="269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52" d="100"/>
          <a:sy n="52" d="100"/>
        </p:scale>
        <p:origin x="498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FFBE2AAA-2CC7-4F9C-A8C6-8B9F2A3E9EF0}" type="datetimeFigureOut">
              <a:rPr lang="es-ES" smtClean="0"/>
              <a:t>28/08/2015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950AD62A-9EE1-43E3-A7E5-D268F71DF3E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B37ADBA-1AC7-4CD6-8AFF-4E8087BA5487}" type="datetimeFigureOut">
              <a:t>28/08/2015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534C2EF-8A97-4DAF-B099-E567883644D6}" type="slidenum"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s-ES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924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s-ES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8153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s-ES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1132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s-ES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1626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s-ES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478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 latinLnBrk="0">
              <a:defRPr lang="es-ES" sz="4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1200"/>
              </a:spcBef>
              <a:buNone/>
              <a:defRPr lang="es-ES" sz="2400">
                <a:latin typeface="+mj-lt"/>
              </a:defRPr>
            </a:lvl1pPr>
            <a:lvl2pPr marL="457200" indent="0" algn="ctr" latinLnBrk="0">
              <a:buNone/>
              <a:defRPr lang="es-ES" sz="2000"/>
            </a:lvl2pPr>
            <a:lvl3pPr marL="914400" indent="0" algn="ctr" latinLnBrk="0">
              <a:buNone/>
              <a:defRPr lang="es-ES" sz="1800"/>
            </a:lvl3pPr>
            <a:lvl4pPr marL="1371600" indent="0" algn="ctr" latinLnBrk="0">
              <a:buNone/>
              <a:defRPr lang="es-ES" sz="1600"/>
            </a:lvl4pPr>
            <a:lvl5pPr marL="1828800" indent="0" algn="ctr" latinLnBrk="0">
              <a:buNone/>
              <a:defRPr lang="es-ES" sz="1600"/>
            </a:lvl5pPr>
            <a:lvl6pPr marL="2286000" indent="0" algn="ctr" latinLnBrk="0">
              <a:buNone/>
              <a:defRPr lang="es-ES" sz="1600"/>
            </a:lvl6pPr>
            <a:lvl7pPr marL="2743200" indent="0" algn="ctr" latinLnBrk="0">
              <a:buNone/>
              <a:defRPr lang="es-ES" sz="1600"/>
            </a:lvl7pPr>
            <a:lvl8pPr marL="3200400" indent="0" algn="ctr" latinLnBrk="0">
              <a:buNone/>
              <a:defRPr lang="es-ES" sz="1600"/>
            </a:lvl8pPr>
            <a:lvl9pPr marL="3657600" indent="0" algn="ctr" latinLnBrk="0">
              <a:buNone/>
              <a:defRPr lang="es-ES"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a libre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18" name="Forma libre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9" name="Marcador de posición de imagen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es-ES" sz="1800"/>
            </a:lvl1pPr>
            <a:lvl2pPr marL="0" indent="0" latinLnBrk="0">
              <a:spcBef>
                <a:spcPts val="1200"/>
              </a:spcBef>
              <a:buNone/>
              <a:defRPr lang="es-ES" sz="1800"/>
            </a:lvl2pPr>
            <a:lvl3pPr marL="0" indent="0" latinLnBrk="0">
              <a:spcBef>
                <a:spcPts val="1200"/>
              </a:spcBef>
              <a:buNone/>
              <a:defRPr lang="es-ES" sz="1800"/>
            </a:lvl3pPr>
            <a:lvl4pPr marL="0" indent="0" latinLnBrk="0">
              <a:spcBef>
                <a:spcPts val="1200"/>
              </a:spcBef>
              <a:buNone/>
              <a:defRPr lang="es-ES" sz="1800"/>
            </a:lvl4pPr>
            <a:lvl5pPr marL="0" indent="0" latinLnBrk="0">
              <a:spcBef>
                <a:spcPts val="1200"/>
              </a:spcBef>
              <a:buNone/>
              <a:defRPr lang="es-ES" sz="1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Marcador de posición de texto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es-ES" sz="1800"/>
            </a:lvl1pPr>
            <a:lvl2pPr marL="0" indent="0" latinLnBrk="0">
              <a:spcBef>
                <a:spcPts val="1200"/>
              </a:spcBef>
              <a:buNone/>
              <a:defRPr lang="es-ES" sz="1800"/>
            </a:lvl2pPr>
            <a:lvl3pPr marL="0" indent="0" latinLnBrk="0">
              <a:spcBef>
                <a:spcPts val="1200"/>
              </a:spcBef>
              <a:buNone/>
              <a:defRPr lang="es-ES" sz="1800"/>
            </a:lvl3pPr>
            <a:lvl4pPr marL="0" indent="0" latinLnBrk="0">
              <a:spcBef>
                <a:spcPts val="1200"/>
              </a:spcBef>
              <a:buNone/>
              <a:defRPr lang="es-ES" sz="1800"/>
            </a:lvl4pPr>
            <a:lvl5pPr marL="0" indent="0" latinLnBrk="0">
              <a:spcBef>
                <a:spcPts val="1200"/>
              </a:spcBef>
              <a:buNone/>
              <a:defRPr lang="es-ES" sz="1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a libre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18" name="Forma libre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9" name="Marcador de posición de imagen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600"/>
            </a:lvl1pPr>
            <a:lvl2pPr marL="0" indent="0" latinLnBrk="0">
              <a:spcBef>
                <a:spcPts val="1200"/>
              </a:spcBef>
              <a:buNone/>
              <a:defRPr lang="es-ES" sz="1800"/>
            </a:lvl2pPr>
            <a:lvl3pPr marL="0" indent="0" latinLnBrk="0">
              <a:spcBef>
                <a:spcPts val="1200"/>
              </a:spcBef>
              <a:buNone/>
              <a:defRPr lang="es-ES" sz="1800"/>
            </a:lvl3pPr>
            <a:lvl4pPr marL="0" indent="0" latinLnBrk="0">
              <a:spcBef>
                <a:spcPts val="1200"/>
              </a:spcBef>
              <a:buNone/>
              <a:defRPr lang="es-ES" sz="1800"/>
            </a:lvl4pPr>
            <a:lvl5pPr marL="0" indent="0" latinLnBrk="0">
              <a:spcBef>
                <a:spcPts val="1200"/>
              </a:spcBef>
              <a:buNone/>
              <a:defRPr lang="es-ES" sz="1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Forma libre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3" name="Marcador de posición de imagen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 latinLnBrk="0">
              <a:defRPr lang="es-ES" sz="2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nco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Forma libre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10" name="Forma libre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12" name="Forma libre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3" name="Marcador de posición de imagen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14" name="Forma libre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 dirty="0"/>
              <a:t>Haga clic en el icono para agregar una imagen</a:t>
            </a:r>
          </a:p>
        </p:txBody>
      </p:sp>
      <p:sp>
        <p:nvSpPr>
          <p:cNvPr id="20" name="Forma libre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21" name="Marcador de posición de imagen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 dirty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28/08/2015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28/08/2015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28/08/2015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 latinLnBrk="0">
              <a:defRPr lang="es-ES" sz="4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24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es-ES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28/08/2015</a:t>
            </a:fld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28/08/2015</a:t>
            </a:fld>
            <a:endParaRPr lang="es-ES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28/08/2015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28/08/2015</a:t>
            </a:fld>
            <a:endParaRPr lang="es-ES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es-ES"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2000"/>
            </a:lvl6pPr>
            <a:lvl7pPr latinLnBrk="0">
              <a:defRPr lang="es-ES" sz="2000"/>
            </a:lvl7pPr>
            <a:lvl8pPr latinLnBrk="0">
              <a:defRPr lang="es-ES" sz="2000"/>
            </a:lvl8pPr>
            <a:lvl9pPr latinLnBrk="0">
              <a:defRPr lang="es-ES"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28/08/2015</a:t>
            </a:fld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es-ES"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28/08/2015</a:t>
            </a:fld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 dirty="0"/>
          </a:p>
        </p:txBody>
      </p:sp>
      <p:sp>
        <p:nvSpPr>
          <p:cNvPr id="8" name="Forma libre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 dirty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pPr/>
              <a:t>28/08/2015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0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8427" y="611043"/>
            <a:ext cx="10612293" cy="1751013"/>
          </a:xfrm>
        </p:spPr>
        <p:txBody>
          <a:bodyPr>
            <a:normAutofit fontScale="90000"/>
          </a:bodyPr>
          <a:lstStyle/>
          <a:p>
            <a:r>
              <a:rPr lang="es-ES" sz="6600" b="1" dirty="0">
                <a:latin typeface="Century Gothic"/>
              </a:rPr>
              <a:t>El sujeto y su formación profesional como docente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4291" y="2880014"/>
            <a:ext cx="7086600" cy="9144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s-ES" sz="3200" dirty="0"/>
              <a:t>Profa. Blanca Marisa Dávila Salinas</a:t>
            </a:r>
          </a:p>
          <a:p>
            <a:r>
              <a:rPr lang="es-ES" sz="3200" dirty="0"/>
              <a:t>Ingrid Gissel Gonzalez Maldonado 1°A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Century Gothic"/>
              </a:rPr>
              <a:t>Características </a:t>
            </a:r>
            <a:r>
              <a:rPr lang="es-ES" b="1" dirty="0">
                <a:latin typeface="Century Gothic"/>
              </a:rPr>
              <a:t>y razones que me orientaron a la </a:t>
            </a:r>
            <a:r>
              <a:rPr lang="es-ES" b="1" dirty="0" smtClean="0">
                <a:latin typeface="Century Gothic"/>
              </a:rPr>
              <a:t>elección </a:t>
            </a:r>
            <a:r>
              <a:rPr lang="es-ES" b="1" dirty="0">
                <a:latin typeface="Century Gothic"/>
              </a:rPr>
              <a:t>profesional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4724400" cy="21945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2000" dirty="0" smtClean="0">
                <a:latin typeface="Century Gothic" panose="020B0502020202020204" pitchFamily="34" charset="0"/>
              </a:rPr>
              <a:t>El poder ejercer esta carrera es algo que he querido desde pequeña, porque es algo que mi mamá siempre me inculcaba porque veía en mi que </a:t>
            </a:r>
            <a:r>
              <a:rPr lang="es-ES" sz="2000" dirty="0" smtClean="0">
                <a:latin typeface="Century Gothic" panose="020B0502020202020204" pitchFamily="34" charset="0"/>
              </a:rPr>
              <a:t>tenía aptitudes, habilidades y el perfil idóneo para esta carrera, y al final fue </a:t>
            </a:r>
            <a:r>
              <a:rPr lang="es-ES" sz="2000" dirty="0" smtClean="0">
                <a:latin typeface="Century Gothic" panose="020B0502020202020204" pitchFamily="34" charset="0"/>
              </a:rPr>
              <a:t>algo que terminó llamándome mucho la atención y gustándome mucho </a:t>
            </a:r>
            <a:r>
              <a:rPr lang="es-ES" sz="2000" dirty="0" smtClean="0">
                <a:latin typeface="Century Gothic" panose="020B0502020202020204" pitchFamily="34" charset="0"/>
              </a:rPr>
              <a:t>más</a:t>
            </a:r>
            <a:r>
              <a:rPr lang="es-ES" sz="2000" dirty="0" smtClean="0">
                <a:latin typeface="Century Gothic" panose="020B0502020202020204" pitchFamily="34" charset="0"/>
              </a:rPr>
              <a:t>.</a:t>
            </a:r>
            <a:endParaRPr lang="es-ES" sz="2000" dirty="0">
              <a:latin typeface="Century Gothic" panose="020B0502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95400" y="2438400"/>
            <a:ext cx="464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2">
                    <a:lumMod val="75000"/>
                  </a:schemeClr>
                </a:solidFill>
              </a:rPr>
              <a:t>¿Por qué elegí ser maestra?</a:t>
            </a:r>
            <a:endParaRPr lang="es-MX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1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>
          <a:xfrm>
            <a:off x="5562600" y="1294039"/>
            <a:ext cx="3581400" cy="375031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Otra de las razones que me motivan y me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atraen a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esta carrera es la forma de ser de los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niños,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que pueden expresarse de una manera muy linda y especial y creo que es algo muy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hermoso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para alguien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porque también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ellos llegan a formar parte de tu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vida.</a:t>
            </a:r>
            <a:endParaRPr lang="es-ES" sz="2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6"/>
          </p:nvPr>
        </p:nvSpPr>
        <p:spPr>
          <a:xfrm>
            <a:off x="1066800" y="1294039"/>
            <a:ext cx="3566160" cy="37503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Creo que la primera razón por la que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elegí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ser maestra de preescolar, y la mas importante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fueron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los niños. Pienso que es algo muy bonito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poder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trabajar con ellos y ser parte de su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desarrollo; ver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el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cómo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van creciendo y aprendiendo poco a poco y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esforzándose.</a:t>
            </a:r>
            <a:endParaRPr lang="es-ES" sz="2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6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133600" y="381000"/>
            <a:ext cx="7696200" cy="327660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latin typeface="Century Gothic" panose="020B0502020202020204" pitchFamily="34" charset="0"/>
              </a:rPr>
              <a:t>Mis expectativas son ser una profesionista con actitud de servicio y el privilegio de convivir con pequeños seres humanos que apenas inician su formación educativa. Esta carrera también me permite desarrollarme y conocer más dentro de la educación, porque creo que un maestro nunca deja de aprender estando con sus alumnos, y siento que esto me permitirá crecer como persona preparándome y superándome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52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>
          <a:xfrm>
            <a:off x="5562600" y="1143001"/>
            <a:ext cx="3810000" cy="3810000"/>
          </a:xfrm>
        </p:spPr>
        <p:txBody>
          <a:bodyPr>
            <a:noAutofit/>
          </a:bodyPr>
          <a:lstStyle/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En ninguna empresa al verte correrán hacia ti para abrazarte, ninguna oficina será tu escape cuando vengas de casa con mil problemas y los dejes atrás al estar con tus alumnos. En ninguna fábrica recibirás tanto amor. Y en ningún trabajo habrá sueldo equivalente a tanto amor que recibirás año con año de 30 personitas, y sin duda no habrá mejor pago que topártelos en años convertidos en personas de bien.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6"/>
          </p:nvPr>
        </p:nvSpPr>
        <p:spPr>
          <a:xfrm>
            <a:off x="1066800" y="1371601"/>
            <a:ext cx="3566160" cy="3581400"/>
          </a:xfrm>
        </p:spPr>
        <p:txBody>
          <a:bodyPr>
            <a:normAutofit/>
          </a:bodyPr>
          <a:lstStyle/>
          <a:p>
            <a:pPr algn="just"/>
            <a:r>
              <a:rPr lang="es-MX" dirty="0">
                <a:latin typeface="Century Gothic" panose="020B0502020202020204" pitchFamily="34" charset="0"/>
              </a:rPr>
              <a:t>Pudo influir en mi el entorno familiar por el gusto del cuidado de los niños de mi </a:t>
            </a:r>
            <a:r>
              <a:rPr lang="es-MX" dirty="0" smtClean="0">
                <a:latin typeface="Century Gothic" panose="020B0502020202020204" pitchFamily="34" charset="0"/>
              </a:rPr>
              <a:t>familia. Y </a:t>
            </a:r>
            <a:r>
              <a:rPr lang="es-MX" dirty="0">
                <a:latin typeface="Century Gothic" panose="020B0502020202020204" pitchFamily="34" charset="0"/>
              </a:rPr>
              <a:t>espero </a:t>
            </a:r>
            <a:r>
              <a:rPr lang="es-MX" dirty="0" smtClean="0">
                <a:latin typeface="Century Gothic" panose="020B0502020202020204" pitchFamily="34" charset="0"/>
              </a:rPr>
              <a:t>poder </a:t>
            </a:r>
            <a:r>
              <a:rPr lang="es-MX" dirty="0">
                <a:latin typeface="Century Gothic" panose="020B0502020202020204" pitchFamily="34" charset="0"/>
              </a:rPr>
              <a:t>tener una verdadera vocación y sentirme feliz con lo que seré, poniendo mucho esfuerzo y dedicación a todo lo que haga</a:t>
            </a:r>
            <a:r>
              <a:rPr lang="es-MX" dirty="0" smtClean="0"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es-MX" dirty="0">
                <a:latin typeface="Century Gothic" panose="020B0502020202020204" pitchFamily="34" charset="0"/>
              </a:rPr>
              <a:t>Sé que habrá trabajos mejor pagados, pero nunca </a:t>
            </a:r>
            <a:r>
              <a:rPr lang="es-MX" dirty="0" smtClean="0">
                <a:latin typeface="Century Gothic" panose="020B0502020202020204" pitchFamily="34" charset="0"/>
              </a:rPr>
              <a:t>sentirás </a:t>
            </a:r>
            <a:r>
              <a:rPr lang="es-MX" dirty="0">
                <a:latin typeface="Century Gothic" panose="020B0502020202020204" pitchFamily="34" charset="0"/>
              </a:rPr>
              <a:t>esa satisfacción.</a:t>
            </a:r>
          </a:p>
          <a:p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609600" y="5979682"/>
            <a:ext cx="1135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Century Gothic" panose="020B0502020202020204" pitchFamily="34" charset="0"/>
              </a:rPr>
              <a:t>Y por eso elegí ser maestra…</a:t>
            </a:r>
            <a:endParaRPr lang="es-MX" sz="4000" dirty="0">
              <a:latin typeface="Century Gothic" panose="020B0502020202020204" pitchFamily="34" charset="0"/>
            </a:endParaRPr>
          </a:p>
        </p:txBody>
      </p:sp>
      <p:sp>
        <p:nvSpPr>
          <p:cNvPr id="8" name="Corazón 7"/>
          <p:cNvSpPr/>
          <p:nvPr/>
        </p:nvSpPr>
        <p:spPr>
          <a:xfrm>
            <a:off x="8001000" y="6014213"/>
            <a:ext cx="609600" cy="56045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80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Qeq-N95lUlI/VP3ZrB5x5uI/AAAAAAAAAHo/pQaeSoWA-Qk/s1600/frases-dia-del-maestr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8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73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ños amigo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408</Words>
  <Application>Microsoft Office PowerPoint</Application>
  <PresentationFormat>Panorámica</PresentationFormat>
  <Paragraphs>18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Niños amigos 16x9</vt:lpstr>
      <vt:lpstr>El sujeto y su formación profesional como docente</vt:lpstr>
      <vt:lpstr>Características y razones que me orientaron a la elección profesional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sujeto y su formación profesional como docente</dc:title>
  <dc:creator/>
  <cp:lastModifiedBy/>
  <cp:revision>2</cp:revision>
  <dcterms:created xsi:type="dcterms:W3CDTF">2013-07-31T14:55:39Z</dcterms:created>
  <dcterms:modified xsi:type="dcterms:W3CDTF">2015-08-29T00:57:16Z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