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63" r:id="rId5"/>
    <p:sldId id="259" r:id="rId6"/>
    <p:sldId id="260" r:id="rId7"/>
    <p:sldId id="261" r:id="rId8"/>
    <p:sldId id="264"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CD05E8-87B8-4ED9-A9DC-EA7D5B969E7C}" type="datetimeFigureOut">
              <a:rPr lang="es-MX" smtClean="0"/>
              <a:pPr/>
              <a:t>27/08/2015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8F8816-A856-4CE7-98CC-5FF51B904F21}"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BE8F8816-A856-4CE7-98CC-5FF51B904F21}" type="slidenum">
              <a:rPr lang="es-MX" smtClean="0"/>
              <a:pPr/>
              <a:t>1</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475F3473-B244-4A74-BD55-F4FD92C13DB2}" type="datetimeFigureOut">
              <a:rPr lang="es-MX" smtClean="0"/>
              <a:pPr/>
              <a:t>27/08/2015</a:t>
            </a:fld>
            <a:endParaRPr lang="es-MX"/>
          </a:p>
        </p:txBody>
      </p:sp>
      <p:sp>
        <p:nvSpPr>
          <p:cNvPr id="2" name="1 Marcador de pie de página"/>
          <p:cNvSpPr>
            <a:spLocks noGrp="1"/>
          </p:cNvSpPr>
          <p:nvPr>
            <p:ph type="ftr" sz="quarter" idx="11"/>
          </p:nvPr>
        </p:nvSpPr>
        <p:spPr/>
        <p:txBody>
          <a:bodyPr/>
          <a:lstStyle/>
          <a:p>
            <a:endParaRPr lang="es-MX"/>
          </a:p>
        </p:txBody>
      </p:sp>
      <p:sp>
        <p:nvSpPr>
          <p:cNvPr id="15" name="14 Marcador de número de diapositiva"/>
          <p:cNvSpPr>
            <a:spLocks noGrp="1"/>
          </p:cNvSpPr>
          <p:nvPr>
            <p:ph type="sldNum" sz="quarter" idx="12"/>
          </p:nvPr>
        </p:nvSpPr>
        <p:spPr>
          <a:xfrm>
            <a:off x="8229600" y="6473952"/>
            <a:ext cx="758952" cy="246888"/>
          </a:xfrm>
        </p:spPr>
        <p:txBody>
          <a:bodyPr/>
          <a:lstStyle/>
          <a:p>
            <a:fld id="{740BB062-2DFD-4A8E-BF6C-A8DF1BA997A5}"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75F3473-B244-4A74-BD55-F4FD92C13DB2}" type="datetimeFigureOut">
              <a:rPr lang="es-MX" smtClean="0"/>
              <a:pPr/>
              <a:t>27/08/2015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40BB062-2DFD-4A8E-BF6C-A8DF1BA997A5}"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75F3473-B244-4A74-BD55-F4FD92C13DB2}" type="datetimeFigureOut">
              <a:rPr lang="es-MX" smtClean="0"/>
              <a:pPr/>
              <a:t>27/08/2015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40BB062-2DFD-4A8E-BF6C-A8DF1BA997A5}"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475F3473-B244-4A74-BD55-F4FD92C13DB2}" type="datetimeFigureOut">
              <a:rPr lang="es-MX" smtClean="0"/>
              <a:pPr/>
              <a:t>27/08/2015</a:t>
            </a:fld>
            <a:endParaRPr lang="es-MX"/>
          </a:p>
        </p:txBody>
      </p:sp>
      <p:sp>
        <p:nvSpPr>
          <p:cNvPr id="19" name="18 Marcador de pie de página"/>
          <p:cNvSpPr>
            <a:spLocks noGrp="1"/>
          </p:cNvSpPr>
          <p:nvPr>
            <p:ph type="ftr" sz="quarter" idx="11"/>
          </p:nvPr>
        </p:nvSpPr>
        <p:spPr>
          <a:xfrm>
            <a:off x="3581400" y="76200"/>
            <a:ext cx="2895600" cy="288925"/>
          </a:xfrm>
        </p:spPr>
        <p:txBody>
          <a:bodyPr/>
          <a:lstStyle/>
          <a:p>
            <a:endParaRPr lang="es-MX"/>
          </a:p>
        </p:txBody>
      </p:sp>
      <p:sp>
        <p:nvSpPr>
          <p:cNvPr id="16" name="15 Marcador de número de diapositiva"/>
          <p:cNvSpPr>
            <a:spLocks noGrp="1"/>
          </p:cNvSpPr>
          <p:nvPr>
            <p:ph type="sldNum" sz="quarter" idx="12"/>
          </p:nvPr>
        </p:nvSpPr>
        <p:spPr>
          <a:xfrm>
            <a:off x="8229600" y="6473952"/>
            <a:ext cx="758952" cy="246888"/>
          </a:xfrm>
        </p:spPr>
        <p:txBody>
          <a:bodyPr/>
          <a:lstStyle/>
          <a:p>
            <a:fld id="{740BB062-2DFD-4A8E-BF6C-A8DF1BA997A5}"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475F3473-B244-4A74-BD55-F4FD92C13DB2}" type="datetimeFigureOut">
              <a:rPr lang="es-MX" smtClean="0"/>
              <a:pPr/>
              <a:t>27/08/2015</a:t>
            </a:fld>
            <a:endParaRPr lang="es-MX"/>
          </a:p>
        </p:txBody>
      </p:sp>
      <p:sp>
        <p:nvSpPr>
          <p:cNvPr id="11" name="10 Marcador de pie de página"/>
          <p:cNvSpPr>
            <a:spLocks noGrp="1"/>
          </p:cNvSpPr>
          <p:nvPr>
            <p:ph type="ftr" sz="quarter" idx="11"/>
          </p:nvPr>
        </p:nvSpPr>
        <p:spPr/>
        <p:txBody>
          <a:bodyPr/>
          <a:lstStyle/>
          <a:p>
            <a:endParaRPr lang="es-MX"/>
          </a:p>
        </p:txBody>
      </p:sp>
      <p:sp>
        <p:nvSpPr>
          <p:cNvPr id="16" name="15 Marcador de número de diapositiva"/>
          <p:cNvSpPr>
            <a:spLocks noGrp="1"/>
          </p:cNvSpPr>
          <p:nvPr>
            <p:ph type="sldNum" sz="quarter" idx="12"/>
          </p:nvPr>
        </p:nvSpPr>
        <p:spPr/>
        <p:txBody>
          <a:bodyPr/>
          <a:lstStyle/>
          <a:p>
            <a:fld id="{740BB062-2DFD-4A8E-BF6C-A8DF1BA997A5}" type="slidenum">
              <a:rPr lang="es-MX" smtClean="0"/>
              <a:pPr/>
              <a:t>‹Nº›</a:t>
            </a:fld>
            <a:endParaRPr lang="es-MX"/>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475F3473-B244-4A74-BD55-F4FD92C13DB2}" type="datetimeFigureOut">
              <a:rPr lang="es-MX" smtClean="0"/>
              <a:pPr/>
              <a:t>27/08/2015</a:t>
            </a:fld>
            <a:endParaRPr lang="es-MX"/>
          </a:p>
        </p:txBody>
      </p:sp>
      <p:sp>
        <p:nvSpPr>
          <p:cNvPr id="10" name="9 Marcador de pie de página"/>
          <p:cNvSpPr>
            <a:spLocks noGrp="1"/>
          </p:cNvSpPr>
          <p:nvPr>
            <p:ph type="ftr" sz="quarter" idx="11"/>
          </p:nvPr>
        </p:nvSpPr>
        <p:spPr/>
        <p:txBody>
          <a:bodyPr/>
          <a:lstStyle/>
          <a:p>
            <a:endParaRPr lang="es-MX"/>
          </a:p>
        </p:txBody>
      </p:sp>
      <p:sp>
        <p:nvSpPr>
          <p:cNvPr id="31" name="30 Marcador de número de diapositiva"/>
          <p:cNvSpPr>
            <a:spLocks noGrp="1"/>
          </p:cNvSpPr>
          <p:nvPr>
            <p:ph type="sldNum" sz="quarter" idx="12"/>
          </p:nvPr>
        </p:nvSpPr>
        <p:spPr/>
        <p:txBody>
          <a:bodyPr/>
          <a:lstStyle/>
          <a:p>
            <a:fld id="{740BB062-2DFD-4A8E-BF6C-A8DF1BA997A5}"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475F3473-B244-4A74-BD55-F4FD92C13DB2}" type="datetimeFigureOut">
              <a:rPr lang="es-MX" smtClean="0"/>
              <a:pPr/>
              <a:t>27/08/2015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a:xfrm>
            <a:off x="8229600" y="6477000"/>
            <a:ext cx="762000" cy="246888"/>
          </a:xfrm>
        </p:spPr>
        <p:txBody>
          <a:bodyPr/>
          <a:lstStyle/>
          <a:p>
            <a:fld id="{740BB062-2DFD-4A8E-BF6C-A8DF1BA997A5}" type="slidenum">
              <a:rPr lang="es-MX" smtClean="0"/>
              <a:pPr/>
              <a:t>‹Nº›</a:t>
            </a:fld>
            <a:endParaRPr lang="es-MX"/>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475F3473-B244-4A74-BD55-F4FD92C13DB2}" type="datetimeFigureOut">
              <a:rPr lang="es-MX" smtClean="0"/>
              <a:pPr/>
              <a:t>27/08/2015</a:t>
            </a:fld>
            <a:endParaRPr lang="es-MX"/>
          </a:p>
        </p:txBody>
      </p:sp>
      <p:sp>
        <p:nvSpPr>
          <p:cNvPr id="21" name="20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40BB062-2DFD-4A8E-BF6C-A8DF1BA997A5}"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475F3473-B244-4A74-BD55-F4FD92C13DB2}" type="datetimeFigureOut">
              <a:rPr lang="es-MX" smtClean="0"/>
              <a:pPr/>
              <a:t>27/08/2015</a:t>
            </a:fld>
            <a:endParaRPr lang="es-MX"/>
          </a:p>
        </p:txBody>
      </p:sp>
      <p:sp>
        <p:nvSpPr>
          <p:cNvPr id="24" name="23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40BB062-2DFD-4A8E-BF6C-A8DF1BA997A5}"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475F3473-B244-4A74-BD55-F4FD92C13DB2}" type="datetimeFigureOut">
              <a:rPr lang="es-MX" smtClean="0"/>
              <a:pPr/>
              <a:t>27/08/2015</a:t>
            </a:fld>
            <a:endParaRPr lang="es-MX"/>
          </a:p>
        </p:txBody>
      </p:sp>
      <p:sp>
        <p:nvSpPr>
          <p:cNvPr id="29" name="28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40BB062-2DFD-4A8E-BF6C-A8DF1BA997A5}"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475F3473-B244-4A74-BD55-F4FD92C13DB2}" type="datetimeFigureOut">
              <a:rPr lang="es-MX" smtClean="0"/>
              <a:pPr/>
              <a:t>27/08/2015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31" name="30 Marcador de número de diapositiva"/>
          <p:cNvSpPr>
            <a:spLocks noGrp="1"/>
          </p:cNvSpPr>
          <p:nvPr>
            <p:ph type="sldNum" sz="quarter" idx="12"/>
          </p:nvPr>
        </p:nvSpPr>
        <p:spPr/>
        <p:txBody>
          <a:bodyPr/>
          <a:lstStyle/>
          <a:p>
            <a:fld id="{740BB062-2DFD-4A8E-BF6C-A8DF1BA997A5}" type="slidenum">
              <a:rPr lang="es-MX" smtClean="0"/>
              <a:pPr/>
              <a:t>‹Nº›</a:t>
            </a:fld>
            <a:endParaRPr lang="es-MX"/>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75F3473-B244-4A74-BD55-F4FD92C13DB2}" type="datetimeFigureOut">
              <a:rPr lang="es-MX" smtClean="0"/>
              <a:pPr/>
              <a:t>27/08/2015</a:t>
            </a:fld>
            <a:endParaRPr lang="es-MX"/>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MX"/>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40BB062-2DFD-4A8E-BF6C-A8DF1BA997A5}" type="slidenum">
              <a:rPr lang="es-MX" smtClean="0"/>
              <a:pPr/>
              <a:t>‹Nº›</a:t>
            </a:fld>
            <a:endParaRPr lang="es-MX"/>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04864"/>
            <a:ext cx="8424936" cy="3096344"/>
          </a:xfrm>
        </p:spPr>
        <p:txBody>
          <a:bodyPr>
            <a:normAutofit/>
          </a:bodyPr>
          <a:lstStyle/>
          <a:p>
            <a:pPr algn="ctr"/>
            <a:r>
              <a:rPr lang="es-ES" sz="4400" dirty="0" smtClean="0">
                <a:latin typeface="Berlin Sans FB" pitchFamily="34" charset="0"/>
              </a:rPr>
              <a:t>Características y razones que me orientaron a la elección profesional.</a:t>
            </a:r>
            <a:endParaRPr lang="es-MX" sz="4400" dirty="0">
              <a:latin typeface="Berlin Sans FB"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latin typeface="Berlin Sans FB" pitchFamily="34" charset="0"/>
              </a:rPr>
              <a:t>¿Por qué elegiste ser maestro?</a:t>
            </a:r>
            <a:endParaRPr lang="es-MX" dirty="0">
              <a:latin typeface="Berlin Sans FB" pitchFamily="34" charset="0"/>
            </a:endParaRPr>
          </a:p>
        </p:txBody>
      </p:sp>
      <p:sp>
        <p:nvSpPr>
          <p:cNvPr id="3" name="2 Marcador de contenido"/>
          <p:cNvSpPr>
            <a:spLocks noGrp="1"/>
          </p:cNvSpPr>
          <p:nvPr>
            <p:ph sz="half" idx="1"/>
          </p:nvPr>
        </p:nvSpPr>
        <p:spPr>
          <a:xfrm>
            <a:off x="0" y="1124744"/>
            <a:ext cx="9144000" cy="3816424"/>
          </a:xfrm>
        </p:spPr>
        <p:txBody>
          <a:bodyPr>
            <a:noAutofit/>
          </a:bodyPr>
          <a:lstStyle/>
          <a:p>
            <a:pPr algn="just"/>
            <a:r>
              <a:rPr lang="es-ES" sz="2200" dirty="0" smtClean="0">
                <a:solidFill>
                  <a:schemeClr val="tx1"/>
                </a:solidFill>
                <a:latin typeface="Berlin Sans FB" pitchFamily="34" charset="0"/>
              </a:rPr>
              <a:t>La elección de mi carrera fue totalmente mía, mis padres siempre me expresaron su apoyo en cualquier carrera que yo eligiera. </a:t>
            </a:r>
          </a:p>
          <a:p>
            <a:pPr algn="just"/>
            <a:r>
              <a:rPr lang="es-ES" sz="2200" dirty="0" smtClean="0">
                <a:solidFill>
                  <a:schemeClr val="tx1"/>
                </a:solidFill>
                <a:latin typeface="Berlin Sans FB" pitchFamily="34" charset="0"/>
              </a:rPr>
              <a:t>Si hubo un poco de influencia por parte de mi familia, pues la mayoría de mis tíos y mis abuelos son maestros en distintas aéreas y niveles, pero el gusto por ser educadora es propio y en ningún momento fue forzado o impuesto.</a:t>
            </a:r>
          </a:p>
          <a:p>
            <a:pPr algn="just"/>
            <a:r>
              <a:rPr lang="es-ES" sz="2200" dirty="0" smtClean="0">
                <a:solidFill>
                  <a:schemeClr val="tx1"/>
                </a:solidFill>
                <a:latin typeface="Berlin Sans FB" pitchFamily="34" charset="0"/>
              </a:rPr>
              <a:t>Siempre me pareció que ser maestra era mi vocación, pues  me gusta mucho el ámbito de trabajo que vive un docente, que no es rutinario o aburrido, que cada día aprendes algo nuevo aun siendo tu el maestro y siento que es un trabajo que te permite disfrutar de tu vida personal.</a:t>
            </a:r>
            <a:endParaRPr lang="es-MX" sz="2200" dirty="0">
              <a:solidFill>
                <a:schemeClr val="tx1"/>
              </a:solidFill>
              <a:latin typeface="Berlin Sans FB" pitchFamily="34" charset="0"/>
            </a:endParaRPr>
          </a:p>
        </p:txBody>
      </p:sp>
      <p:pic>
        <p:nvPicPr>
          <p:cNvPr id="5" name="4 Marcador de contenido" descr="unnamed.gif"/>
          <p:cNvPicPr>
            <a:picLocks noGrp="1" noChangeAspect="1"/>
          </p:cNvPicPr>
          <p:nvPr>
            <p:ph sz="half" idx="2"/>
          </p:nvPr>
        </p:nvPicPr>
        <p:blipFill>
          <a:blip r:embed="rId2" cstate="print"/>
          <a:stretch>
            <a:fillRect/>
          </a:stretch>
        </p:blipFill>
        <p:spPr>
          <a:xfrm>
            <a:off x="0" y="4725145"/>
            <a:ext cx="9144000" cy="2132856"/>
          </a:xfrm>
          <a:effectLst>
            <a:softEdge rad="317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sz="2700" dirty="0" smtClean="0">
                <a:latin typeface="Berlin Sans FB" pitchFamily="34" charset="0"/>
              </a:rPr>
              <a:t>¿Cuáles son las razones, motivos, condiciones y expectativas que me condujeron a elegir a la docencia como una opción profesional?</a:t>
            </a:r>
            <a:endParaRPr lang="es-MX" dirty="0">
              <a:latin typeface="Berlin Sans FB" pitchFamily="34" charset="0"/>
            </a:endParaRPr>
          </a:p>
        </p:txBody>
      </p:sp>
      <p:sp>
        <p:nvSpPr>
          <p:cNvPr id="3" name="2 Marcador de contenido"/>
          <p:cNvSpPr>
            <a:spLocks noGrp="1"/>
          </p:cNvSpPr>
          <p:nvPr>
            <p:ph sz="half" idx="1"/>
          </p:nvPr>
        </p:nvSpPr>
        <p:spPr>
          <a:xfrm>
            <a:off x="0" y="1484784"/>
            <a:ext cx="4495800" cy="5127848"/>
          </a:xfrm>
        </p:spPr>
        <p:txBody>
          <a:bodyPr>
            <a:normAutofit lnSpcReduction="10000"/>
          </a:bodyPr>
          <a:lstStyle/>
          <a:p>
            <a:pPr algn="just"/>
            <a:r>
              <a:rPr lang="es-ES" sz="2400" dirty="0" smtClean="0">
                <a:solidFill>
                  <a:schemeClr val="tx1"/>
                </a:solidFill>
                <a:latin typeface="Berlin Sans FB" pitchFamily="34" charset="0"/>
              </a:rPr>
              <a:t>Yo elegí la docencia como una opción profesional  desde que cursaba la educación primaria, sin embargo no </a:t>
            </a:r>
            <a:r>
              <a:rPr lang="es-ES" sz="2400" dirty="0" smtClean="0">
                <a:solidFill>
                  <a:schemeClr val="tx1"/>
                </a:solidFill>
                <a:latin typeface="Berlin Sans FB" pitchFamily="34" charset="0"/>
              </a:rPr>
              <a:t>sabía </a:t>
            </a:r>
            <a:r>
              <a:rPr lang="es-ES" sz="2400" dirty="0" smtClean="0">
                <a:solidFill>
                  <a:schemeClr val="tx1"/>
                </a:solidFill>
                <a:latin typeface="Berlin Sans FB" pitchFamily="34" charset="0"/>
              </a:rPr>
              <a:t>si era la indicada para </a:t>
            </a:r>
            <a:r>
              <a:rPr lang="es-ES" sz="2400" dirty="0" smtClean="0">
                <a:solidFill>
                  <a:schemeClr val="tx1"/>
                </a:solidFill>
                <a:latin typeface="Berlin Sans FB" pitchFamily="34" charset="0"/>
              </a:rPr>
              <a:t>mí, </a:t>
            </a:r>
            <a:r>
              <a:rPr lang="es-ES" sz="2400" dirty="0" smtClean="0">
                <a:solidFill>
                  <a:schemeClr val="tx1"/>
                </a:solidFill>
                <a:latin typeface="Berlin Sans FB" pitchFamily="34" charset="0"/>
              </a:rPr>
              <a:t>me gustaba mucho pero yo </a:t>
            </a:r>
            <a:r>
              <a:rPr lang="es-ES" sz="2400" dirty="0" smtClean="0">
                <a:solidFill>
                  <a:schemeClr val="tx1"/>
                </a:solidFill>
                <a:latin typeface="Berlin Sans FB" pitchFamily="34" charset="0"/>
              </a:rPr>
              <a:t>sabía </a:t>
            </a:r>
            <a:r>
              <a:rPr lang="es-ES" sz="2400" dirty="0" smtClean="0">
                <a:solidFill>
                  <a:schemeClr val="tx1"/>
                </a:solidFill>
                <a:latin typeface="Berlin Sans FB" pitchFamily="34" charset="0"/>
              </a:rPr>
              <a:t>que eso no era suficiente para poder ser una buena maestra porque influyen mas cosas que solo el gusto por la carrera, también debes tener vocación, habilidades y capacidades para lograr un pleno aprendizaje en la carrera y poder ejercer bien tu profesión. </a:t>
            </a:r>
            <a:endParaRPr lang="es-MX" sz="2400" dirty="0">
              <a:solidFill>
                <a:schemeClr val="tx1"/>
              </a:solidFill>
              <a:latin typeface="Berlin Sans FB" pitchFamily="34" charset="0"/>
            </a:endParaRPr>
          </a:p>
        </p:txBody>
      </p:sp>
      <p:pic>
        <p:nvPicPr>
          <p:cNvPr id="4" name="3 Imagen" descr="unnamed (2).jpg"/>
          <p:cNvPicPr>
            <a:picLocks noChangeAspect="1"/>
          </p:cNvPicPr>
          <p:nvPr/>
        </p:nvPicPr>
        <p:blipFill>
          <a:blip r:embed="rId2" cstate="print"/>
          <a:stretch>
            <a:fillRect/>
          </a:stretch>
        </p:blipFill>
        <p:spPr>
          <a:xfrm>
            <a:off x="4499992" y="1700808"/>
            <a:ext cx="4416491" cy="4320480"/>
          </a:xfrm>
          <a:prstGeom prst="rect">
            <a:avLst/>
          </a:prstGeom>
          <a:effectLst>
            <a:softEdge rad="1270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0" y="1052736"/>
            <a:ext cx="4495800" cy="5487888"/>
          </a:xfrm>
        </p:spPr>
        <p:txBody>
          <a:bodyPr>
            <a:normAutofit/>
          </a:bodyPr>
          <a:lstStyle/>
          <a:p>
            <a:r>
              <a:rPr lang="es-ES" dirty="0" smtClean="0">
                <a:solidFill>
                  <a:schemeClr val="tx1"/>
                </a:solidFill>
                <a:latin typeface="Berlin Sans FB" pitchFamily="34" charset="0"/>
              </a:rPr>
              <a:t>Con el tiempo me fue gustando más ésta licenciatura, en secundaria me llamaba mucho la atención y  mis familiares me comenzaron a preguntar que estudiaría, ahí fue cuando tome la decisión de que </a:t>
            </a:r>
            <a:r>
              <a:rPr lang="es-ES" dirty="0" err="1" smtClean="0">
                <a:solidFill>
                  <a:schemeClr val="tx1"/>
                </a:solidFill>
                <a:latin typeface="Berlin Sans FB" pitchFamily="34" charset="0"/>
              </a:rPr>
              <a:t>ésto</a:t>
            </a:r>
            <a:r>
              <a:rPr lang="es-ES" dirty="0" smtClean="0">
                <a:solidFill>
                  <a:schemeClr val="tx1"/>
                </a:solidFill>
                <a:latin typeface="Berlin Sans FB" pitchFamily="34" charset="0"/>
              </a:rPr>
              <a:t> era lo que yo quería y de lo que me veía trabajando en un futuro.</a:t>
            </a:r>
            <a:endParaRPr lang="es-MX" dirty="0"/>
          </a:p>
        </p:txBody>
      </p:sp>
      <p:pic>
        <p:nvPicPr>
          <p:cNvPr id="5" name="4 Marcador de contenido" descr="unnamed (3).jpg"/>
          <p:cNvPicPr>
            <a:picLocks noGrp="1" noChangeAspect="1"/>
          </p:cNvPicPr>
          <p:nvPr>
            <p:ph sz="half" idx="2"/>
          </p:nvPr>
        </p:nvPicPr>
        <p:blipFill>
          <a:blip r:embed="rId2" cstate="print"/>
          <a:stretch>
            <a:fillRect/>
          </a:stretch>
        </p:blipFill>
        <p:spPr>
          <a:xfrm>
            <a:off x="4427984" y="1484784"/>
            <a:ext cx="4466525" cy="4608695"/>
          </a:xfrm>
          <a:ln>
            <a:noFill/>
          </a:ln>
          <a:effectLst>
            <a:outerShdw blurRad="127000" dist="38100" dir="2700000" algn="ctr">
              <a:srgbClr val="000000">
                <a:alpha val="45000"/>
              </a:srgbClr>
            </a:outerShdw>
          </a:effectLst>
          <a:scene3d>
            <a:camera prst="perspectiveLeft"/>
            <a:lightRig rig="threePt" dir="t"/>
          </a:scene3d>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unnamed.jpg"/>
          <p:cNvPicPr>
            <a:picLocks noChangeAspect="1"/>
          </p:cNvPicPr>
          <p:nvPr/>
        </p:nvPicPr>
        <p:blipFill>
          <a:blip r:embed="rId2" cstate="print">
            <a:duotone>
              <a:schemeClr val="accent5">
                <a:shade val="45000"/>
                <a:satMod val="135000"/>
              </a:schemeClr>
              <a:prstClr val="white"/>
            </a:duotone>
          </a:blip>
          <a:stretch>
            <a:fillRect/>
          </a:stretch>
        </p:blipFill>
        <p:spPr>
          <a:xfrm>
            <a:off x="0" y="0"/>
            <a:ext cx="9144000" cy="6858000"/>
          </a:xfrm>
          <a:prstGeom prst="rect">
            <a:avLst/>
          </a:prstGeom>
        </p:spPr>
      </p:pic>
      <p:sp>
        <p:nvSpPr>
          <p:cNvPr id="3" name="2 Marcador de contenido"/>
          <p:cNvSpPr>
            <a:spLocks noGrp="1"/>
          </p:cNvSpPr>
          <p:nvPr>
            <p:ph idx="1"/>
          </p:nvPr>
        </p:nvSpPr>
        <p:spPr>
          <a:xfrm>
            <a:off x="0" y="1052736"/>
            <a:ext cx="8991600" cy="5805264"/>
          </a:xfrm>
        </p:spPr>
        <p:txBody>
          <a:bodyPr>
            <a:normAutofit/>
          </a:bodyPr>
          <a:lstStyle/>
          <a:p>
            <a:pPr algn="just"/>
            <a:r>
              <a:rPr lang="es-ES" sz="2400" dirty="0" smtClean="0">
                <a:solidFill>
                  <a:schemeClr val="tx1"/>
                </a:solidFill>
                <a:latin typeface="Berlin Sans FB" pitchFamily="34" charset="0"/>
              </a:rPr>
              <a:t>Fue hasta que cursaba la preparatoria que </a:t>
            </a:r>
            <a:r>
              <a:rPr lang="es-ES" sz="2400" dirty="0" smtClean="0">
                <a:solidFill>
                  <a:schemeClr val="tx1"/>
                </a:solidFill>
                <a:latin typeface="Berlin Sans FB" pitchFamily="34" charset="0"/>
              </a:rPr>
              <a:t>tomé </a:t>
            </a:r>
            <a:r>
              <a:rPr lang="es-ES" sz="2400" dirty="0" smtClean="0">
                <a:solidFill>
                  <a:schemeClr val="tx1"/>
                </a:solidFill>
                <a:latin typeface="Berlin Sans FB" pitchFamily="34" charset="0"/>
              </a:rPr>
              <a:t>la tarea de saber si yo </a:t>
            </a:r>
            <a:r>
              <a:rPr lang="es-ES" sz="2400" dirty="0" smtClean="0">
                <a:solidFill>
                  <a:schemeClr val="tx1"/>
                </a:solidFill>
                <a:latin typeface="Berlin Sans FB" pitchFamily="34" charset="0"/>
              </a:rPr>
              <a:t>tenía </a:t>
            </a:r>
            <a:r>
              <a:rPr lang="es-ES" sz="2400" dirty="0" smtClean="0">
                <a:solidFill>
                  <a:schemeClr val="tx1"/>
                </a:solidFill>
                <a:latin typeface="Berlin Sans FB" pitchFamily="34" charset="0"/>
              </a:rPr>
              <a:t>las habilidades y si la carrera era la indicada para </a:t>
            </a:r>
            <a:r>
              <a:rPr lang="es-ES" sz="2400" dirty="0" smtClean="0">
                <a:solidFill>
                  <a:schemeClr val="tx1"/>
                </a:solidFill>
                <a:latin typeface="Berlin Sans FB" pitchFamily="34" charset="0"/>
              </a:rPr>
              <a:t>mí; para </a:t>
            </a:r>
            <a:r>
              <a:rPr lang="es-ES" sz="2400" dirty="0" err="1" smtClean="0">
                <a:solidFill>
                  <a:schemeClr val="tx1"/>
                </a:solidFill>
                <a:latin typeface="Berlin Sans FB" pitchFamily="34" charset="0"/>
              </a:rPr>
              <a:t>ésto</a:t>
            </a:r>
            <a:r>
              <a:rPr lang="es-ES" sz="2400" dirty="0" smtClean="0">
                <a:solidFill>
                  <a:schemeClr val="tx1"/>
                </a:solidFill>
                <a:latin typeface="Berlin Sans FB" pitchFamily="34" charset="0"/>
              </a:rPr>
              <a:t> </a:t>
            </a:r>
            <a:r>
              <a:rPr lang="es-ES" sz="2400" dirty="0" smtClean="0">
                <a:solidFill>
                  <a:schemeClr val="tx1"/>
                </a:solidFill>
                <a:latin typeface="Berlin Sans FB" pitchFamily="34" charset="0"/>
              </a:rPr>
              <a:t>tuve el apoyo de mi maestra de orientación vocacional quien me </a:t>
            </a:r>
            <a:r>
              <a:rPr lang="es-ES" sz="2400" dirty="0" smtClean="0">
                <a:solidFill>
                  <a:schemeClr val="tx1"/>
                </a:solidFill>
                <a:latin typeface="Berlin Sans FB" pitchFamily="34" charset="0"/>
              </a:rPr>
              <a:t>aplicó </a:t>
            </a:r>
            <a:r>
              <a:rPr lang="es-ES" sz="2400" dirty="0" smtClean="0">
                <a:solidFill>
                  <a:schemeClr val="tx1"/>
                </a:solidFill>
                <a:latin typeface="Berlin Sans FB" pitchFamily="34" charset="0"/>
              </a:rPr>
              <a:t>varios test y a través de investigaciones y diversas actividades  me dijo que yo cumplía con el perfil para ejercer una profesión en el área de humanidades y que por la forma en que me gustaba trabajar (con diversos materiales y con creatividad) seria una buena elección el que yo estudiara para ser educadora. Esta descripción que ella hizo de mi me </a:t>
            </a:r>
            <a:r>
              <a:rPr lang="es-ES" sz="2400" dirty="0" smtClean="0">
                <a:solidFill>
                  <a:schemeClr val="tx1"/>
                </a:solidFill>
                <a:latin typeface="Berlin Sans FB" pitchFamily="34" charset="0"/>
              </a:rPr>
              <a:t>motivó más </a:t>
            </a:r>
            <a:r>
              <a:rPr lang="es-ES" sz="2400" dirty="0" smtClean="0">
                <a:solidFill>
                  <a:schemeClr val="tx1"/>
                </a:solidFill>
                <a:latin typeface="Berlin Sans FB" pitchFamily="34" charset="0"/>
              </a:rPr>
              <a:t>a elegir mi profesión, y me sentía mas confiada de ingresar a la Escuela Normal de Educación Preescolar. </a:t>
            </a:r>
            <a:endParaRPr lang="es-MX" sz="2400" dirty="0">
              <a:solidFill>
                <a:schemeClr val="tx1"/>
              </a:solidFill>
              <a:latin typeface="Berlin Sans FB"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unnamed (1).jpg"/>
          <p:cNvPicPr>
            <a:picLocks noChangeAspect="1"/>
          </p:cNvPicPr>
          <p:nvPr/>
        </p:nvPicPr>
        <p:blipFill>
          <a:blip r:embed="rId2" cstate="print">
            <a:lum bright="37000" contrast="-64000"/>
          </a:blip>
          <a:stretch>
            <a:fillRect/>
          </a:stretch>
        </p:blipFill>
        <p:spPr>
          <a:xfrm>
            <a:off x="0" y="0"/>
            <a:ext cx="9149678" cy="6858000"/>
          </a:xfrm>
          <a:prstGeom prst="rect">
            <a:avLst/>
          </a:prstGeom>
        </p:spPr>
      </p:pic>
      <p:sp>
        <p:nvSpPr>
          <p:cNvPr id="3" name="2 Marcador de contenido"/>
          <p:cNvSpPr>
            <a:spLocks noGrp="1"/>
          </p:cNvSpPr>
          <p:nvPr>
            <p:ph idx="1"/>
          </p:nvPr>
        </p:nvSpPr>
        <p:spPr>
          <a:xfrm>
            <a:off x="0" y="1052736"/>
            <a:ext cx="8991600" cy="5805264"/>
          </a:xfrm>
        </p:spPr>
        <p:txBody>
          <a:bodyPr>
            <a:normAutofit/>
          </a:bodyPr>
          <a:lstStyle/>
          <a:p>
            <a:pPr algn="just"/>
            <a:r>
              <a:rPr lang="es-ES" sz="2400" dirty="0" smtClean="0">
                <a:solidFill>
                  <a:schemeClr val="tx1"/>
                </a:solidFill>
                <a:latin typeface="Berlin Sans FB" pitchFamily="34" charset="0"/>
              </a:rPr>
              <a:t>Mis expectativas acerca de estudiar esta licenciatura han cambiado con el tiempo, cuando estaba en primaria y que decidí que quería ser educadora yo creía que a lo largo de la carrera me la pasaría con juegos, canciones, dibujos y era lo que atraía mi atención pues creía que no era una carrera difícil o pesada. Después, en secundaria me di cuenta que iba mas allá de eso, me di cuenta que tenia que involucrar el estudio de los niños, su comportamiento, como tratarlos y como no tratarlos, etc. Ahí fue que me </a:t>
            </a:r>
            <a:r>
              <a:rPr lang="es-ES" sz="2400" dirty="0" smtClean="0">
                <a:solidFill>
                  <a:schemeClr val="tx1"/>
                </a:solidFill>
                <a:latin typeface="Berlin Sans FB" pitchFamily="34" charset="0"/>
              </a:rPr>
              <a:t>enamoré más </a:t>
            </a:r>
            <a:r>
              <a:rPr lang="es-ES" sz="2400" dirty="0" smtClean="0">
                <a:solidFill>
                  <a:schemeClr val="tx1"/>
                </a:solidFill>
                <a:latin typeface="Berlin Sans FB" pitchFamily="34" charset="0"/>
              </a:rPr>
              <a:t>de la carrera. Ya en preparatoria por investigaciones que realicé en la materia de orientación vocacional, supe que era todo un mundo de conocimientos que se requerían para ser una buena educadora, que no todo es a forma de juego y que detrás de actividades tan sencillas que se ven en los jardines de niños, hay todo un estudio detallado y todo tiene un fin especifico que es que el niño se desarrolle en todos los ámbitos que requiera.</a:t>
            </a:r>
          </a:p>
          <a:p>
            <a:endParaRPr lang="es-MX" sz="24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4800" y="0"/>
            <a:ext cx="8686800" cy="1484784"/>
          </a:xfrm>
        </p:spPr>
        <p:txBody>
          <a:bodyPr>
            <a:noAutofit/>
          </a:bodyPr>
          <a:lstStyle/>
          <a:p>
            <a:pPr algn="ctr"/>
            <a:r>
              <a:rPr lang="es-ES" sz="2000" dirty="0" smtClean="0">
                <a:latin typeface="Berlin Sans FB" pitchFamily="34" charset="0"/>
              </a:rPr>
              <a:t>¿de qué manera la condición de género, las circunstancias económicas, ideológicas, familiares, culturales, sociales, se convirtieron en el referente para tomar la decisión de ser maestro?</a:t>
            </a:r>
            <a:endParaRPr lang="es-MX" sz="2000" dirty="0">
              <a:latin typeface="Berlin Sans FB" pitchFamily="34" charset="0"/>
            </a:endParaRPr>
          </a:p>
        </p:txBody>
      </p:sp>
      <p:sp>
        <p:nvSpPr>
          <p:cNvPr id="3" name="2 Marcador de contenido"/>
          <p:cNvSpPr>
            <a:spLocks noGrp="1"/>
          </p:cNvSpPr>
          <p:nvPr>
            <p:ph idx="1"/>
          </p:nvPr>
        </p:nvSpPr>
        <p:spPr>
          <a:xfrm>
            <a:off x="304800" y="1554162"/>
            <a:ext cx="8686800" cy="5303838"/>
          </a:xfrm>
        </p:spPr>
        <p:txBody>
          <a:bodyPr>
            <a:normAutofit/>
          </a:bodyPr>
          <a:lstStyle/>
          <a:p>
            <a:pPr algn="just"/>
            <a:r>
              <a:rPr lang="es-ES" sz="2400" dirty="0" smtClean="0">
                <a:solidFill>
                  <a:schemeClr val="tx1"/>
                </a:solidFill>
                <a:latin typeface="Berlin Sans FB" pitchFamily="34" charset="0"/>
              </a:rPr>
              <a:t>La elección de mi carrera la tuve con libertad, nunca me vi presionada por ningún otra persona.</a:t>
            </a:r>
          </a:p>
          <a:p>
            <a:pPr algn="just"/>
            <a:r>
              <a:rPr lang="es-ES" sz="2400" dirty="0" smtClean="0">
                <a:solidFill>
                  <a:schemeClr val="tx1"/>
                </a:solidFill>
                <a:latin typeface="Berlin Sans FB" pitchFamily="34" charset="0"/>
              </a:rPr>
              <a:t>Muchos de mis familiares son maestros, pero eso solo influyó en mi decisión motivándome a estudiar para educadora.</a:t>
            </a:r>
          </a:p>
          <a:p>
            <a:pPr algn="just"/>
            <a:r>
              <a:rPr lang="es-ES" sz="2400" dirty="0" smtClean="0">
                <a:solidFill>
                  <a:schemeClr val="tx1"/>
                </a:solidFill>
                <a:latin typeface="Berlin Sans FB" pitchFamily="34" charset="0"/>
              </a:rPr>
              <a:t>Por lo que investigué y pregunté, me di cuenta de que la carrera es un algo costosa por los materiales que se requieren, pero cuando lo platiqué con mis padres, ellos me expresaron su apoyo incondicional para que yo estudiara mi licenciatura.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2"/>
          </p:nvPr>
        </p:nvSpPr>
        <p:spPr>
          <a:xfrm>
            <a:off x="0" y="0"/>
            <a:ext cx="6444208" cy="5445224"/>
          </a:xfrm>
        </p:spPr>
        <p:txBody>
          <a:bodyPr>
            <a:normAutofit/>
          </a:bodyPr>
          <a:lstStyle/>
          <a:p>
            <a:r>
              <a:rPr lang="es-ES" sz="2800" dirty="0" smtClean="0">
                <a:solidFill>
                  <a:schemeClr val="tx1"/>
                </a:solidFill>
                <a:latin typeface="Berlin Sans FB" pitchFamily="34" charset="0"/>
              </a:rPr>
              <a:t>En algún momento si me dio miedo tomar ésta decisión por todo lo que se comenzó a rumorar sobre la educación, que ya no habría plazas, que era mas difícil ingresar al sistema, etc. Pero a la vez pensé que era la carrera que amí me gustaba y de lo que me gustaría vivir, así que me arriesgué. </a:t>
            </a:r>
            <a:endParaRPr lang="es-MX" sz="2800" dirty="0" smtClean="0">
              <a:solidFill>
                <a:schemeClr val="tx1"/>
              </a:solidFill>
              <a:latin typeface="Berlin Sans FB" pitchFamily="34" charset="0"/>
            </a:endParaRPr>
          </a:p>
          <a:p>
            <a:endParaRPr lang="es-MX" sz="2800" dirty="0"/>
          </a:p>
        </p:txBody>
      </p:sp>
      <p:pic>
        <p:nvPicPr>
          <p:cNvPr id="8" name="7 Marcador de contenido" descr="unnamed.png"/>
          <p:cNvPicPr>
            <a:picLocks noGrp="1" noChangeAspect="1"/>
          </p:cNvPicPr>
          <p:nvPr>
            <p:ph sz="quarter" idx="4"/>
          </p:nvPr>
        </p:nvPicPr>
        <p:blipFill>
          <a:blip r:embed="rId2" cstate="print"/>
          <a:stretch>
            <a:fillRect/>
          </a:stretch>
        </p:blipFill>
        <p:spPr>
          <a:xfrm>
            <a:off x="3910162" y="2204864"/>
            <a:ext cx="5233838" cy="4653136"/>
          </a:xfr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112</TotalTime>
  <Words>798</Words>
  <Application>Microsoft Office PowerPoint</Application>
  <PresentationFormat>Presentación en pantalla (4:3)</PresentationFormat>
  <Paragraphs>16</Paragraphs>
  <Slides>8</Slides>
  <Notes>1</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Viajes</vt:lpstr>
      <vt:lpstr>Características y razones que me orientaron a la elección profesional.</vt:lpstr>
      <vt:lpstr>¿Por qué elegiste ser maestro?</vt:lpstr>
      <vt:lpstr>¿Cuáles son las razones, motivos, condiciones y expectativas que me condujeron a elegir a la docencia como una opción profesional?</vt:lpstr>
      <vt:lpstr>Diapositiva 4</vt:lpstr>
      <vt:lpstr>Diapositiva 5</vt:lpstr>
      <vt:lpstr>Diapositiva 6</vt:lpstr>
      <vt:lpstr>¿de qué manera la condición de género, las circunstancias económicas, ideológicas, familiares, culturales, sociales, se convirtieron en el referente para tomar la decisión de ser maestro?</vt:lpstr>
      <vt:lpstr>Diapositiva 8</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Características y razones que me orientaron a la elección profesional.</dc:title>
  <dc:creator>Your User Name</dc:creator>
  <cp:lastModifiedBy>Your User Name</cp:lastModifiedBy>
  <cp:revision>10</cp:revision>
  <dcterms:created xsi:type="dcterms:W3CDTF">2015-08-27T01:19:22Z</dcterms:created>
  <dcterms:modified xsi:type="dcterms:W3CDTF">2015-08-27T22:33:07Z</dcterms:modified>
</cp:coreProperties>
</file>