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8/28/2015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pPr algn="ctr"/>
            <a:r>
              <a:rPr lang="es-MX" sz="4000" b="1" dirty="0"/>
              <a:t>EL SUJETO Y SU FORMACIÓN PROFESIONAL COMO DOCENTE</a:t>
            </a:r>
            <a:r>
              <a:rPr lang="es-MX" sz="2200" b="1" dirty="0"/>
              <a:t/>
            </a:r>
            <a:br>
              <a:rPr lang="es-MX" sz="2200" b="1" dirty="0"/>
            </a:br>
            <a:r>
              <a:rPr lang="es-MX" b="1" dirty="0"/>
              <a:t/>
            </a:r>
            <a:br>
              <a:rPr lang="es-MX" b="1" dirty="0"/>
            </a:br>
            <a:endParaRPr lang="es-MX" dirty="0"/>
          </a:p>
        </p:txBody>
      </p:sp>
      <p:sp>
        <p:nvSpPr>
          <p:cNvPr id="3" name="Subtítulo 2"/>
          <p:cNvSpPr>
            <a:spLocks noGrp="1"/>
          </p:cNvSpPr>
          <p:nvPr>
            <p:ph type="subTitle" idx="1"/>
          </p:nvPr>
        </p:nvSpPr>
        <p:spPr/>
        <p:txBody>
          <a:bodyPr/>
          <a:lstStyle/>
          <a:p>
            <a:r>
              <a:rPr lang="es-MX" b="1" i="1" dirty="0"/>
              <a:t>Características y razones que me orientaron a la elección profesional.</a:t>
            </a:r>
          </a:p>
          <a:p>
            <a:endParaRPr lang="es-MX" dirty="0"/>
          </a:p>
        </p:txBody>
      </p:sp>
    </p:spTree>
    <p:extLst>
      <p:ext uri="{BB962C8B-B14F-4D97-AF65-F5344CB8AC3E}">
        <p14:creationId xmlns:p14="http://schemas.microsoft.com/office/powerpoint/2010/main" val="79289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9212" y="3845491"/>
            <a:ext cx="8915400" cy="566738"/>
          </a:xfrm>
        </p:spPr>
        <p:txBody>
          <a:bodyPr/>
          <a:lstStyle/>
          <a:p>
            <a:r>
              <a:rPr lang="es-MX" dirty="0"/>
              <a:t>¿Por qué elegiste ser </a:t>
            </a:r>
            <a:r>
              <a:rPr lang="es-MX" dirty="0" smtClean="0"/>
              <a:t>maestro?</a:t>
            </a:r>
            <a:endParaRPr lang="es-MX" dirty="0"/>
          </a:p>
        </p:txBody>
      </p:sp>
      <p:sp>
        <p:nvSpPr>
          <p:cNvPr id="4" name="Marcador de texto 3"/>
          <p:cNvSpPr>
            <a:spLocks noGrp="1"/>
          </p:cNvSpPr>
          <p:nvPr>
            <p:ph type="body" sz="half" idx="2"/>
          </p:nvPr>
        </p:nvSpPr>
        <p:spPr>
          <a:xfrm>
            <a:off x="2589213" y="4412229"/>
            <a:ext cx="8915400" cy="2445771"/>
          </a:xfrm>
        </p:spPr>
        <p:txBody>
          <a:bodyPr>
            <a:normAutofit/>
          </a:bodyPr>
          <a:lstStyle/>
          <a:p>
            <a:r>
              <a:rPr lang="es-MX" sz="1400" dirty="0" smtClean="0"/>
              <a:t>Elegí ser maestra y específicamente de niños porque para mi ese grado o más bien esos años que tienen de vida son muy importantes ya que eres de las primeras personas adultas desconocidas con el que tienen contacto y aparte te ven como su autoridad o su ejemplo a seguir, con los niños pequeños aprendes cosas nuevas, tienen cada ocurrencia y siento que eso me haría muy feliz, verlos crecer y poder ayudar a guiarlos, sentir todo con sinceridad e inocencia, demuestran lo que sienten.</a:t>
            </a:r>
          </a:p>
          <a:p>
            <a:r>
              <a:rPr lang="es-MX" sz="1400" dirty="0" smtClean="0"/>
              <a:t>Hay una frase que vi por internet y me gustó mucho que dice: “Me siento grande trabajando con pequeños”, y no lo dice en la forma prepotente lo dice en la forma en como te hacen sentir los niños, como una inspiración, como alguien tan impresionante aunque tu sepas que eres alguien tan normal como los otros.</a:t>
            </a:r>
            <a:endParaRPr lang="es-MX" sz="1400" dirty="0"/>
          </a:p>
        </p:txBody>
      </p:sp>
      <p:pic>
        <p:nvPicPr>
          <p:cNvPr id="1026" name="Picture 2" descr="http://i274.photobucket.com/albums/jj243/AlejaMack/Momentos%20de%20una%20jornada/Narracin.gif"/>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27359" b="27359"/>
          <a:stretch>
            <a:fillRect/>
          </a:stretch>
        </p:blipFill>
        <p:spPr bwMode="auto">
          <a:xfrm>
            <a:off x="2589212" y="1"/>
            <a:ext cx="8915400" cy="3845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112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l="4952" t="4226" r="3119" b="4934"/>
          <a:stretch/>
        </p:blipFill>
        <p:spPr>
          <a:xfrm>
            <a:off x="7340252" y="0"/>
            <a:ext cx="4851748" cy="3266148"/>
          </a:xfrm>
          <a:prstGeom prst="rect">
            <a:avLst/>
          </a:prstGeom>
        </p:spPr>
      </p:pic>
      <p:sp>
        <p:nvSpPr>
          <p:cNvPr id="8" name="CuadroTexto 7"/>
          <p:cNvSpPr txBox="1"/>
          <p:nvPr/>
        </p:nvSpPr>
        <p:spPr>
          <a:xfrm>
            <a:off x="1615858" y="162838"/>
            <a:ext cx="5536504" cy="1569660"/>
          </a:xfrm>
          <a:prstGeom prst="rect">
            <a:avLst/>
          </a:prstGeom>
          <a:noFill/>
        </p:spPr>
        <p:txBody>
          <a:bodyPr wrap="square" rtlCol="0">
            <a:spAutoFit/>
          </a:bodyPr>
          <a:lstStyle/>
          <a:p>
            <a:pPr algn="r"/>
            <a:r>
              <a:rPr lang="es-MX" sz="2400" dirty="0">
                <a:solidFill>
                  <a:schemeClr val="accent5">
                    <a:lumMod val="50000"/>
                  </a:schemeClr>
                </a:solidFill>
              </a:rPr>
              <a:t>¿</a:t>
            </a:r>
            <a:r>
              <a:rPr lang="es-MX" sz="2400" dirty="0"/>
              <a:t>Cuáles son las razones, motivos, condiciones y expectativas que me condujeron a elegir a la docencia como una opción profesional</a:t>
            </a:r>
            <a:r>
              <a:rPr lang="es-MX" sz="2400" dirty="0">
                <a:solidFill>
                  <a:schemeClr val="accent5">
                    <a:lumMod val="50000"/>
                  </a:schemeClr>
                </a:solidFill>
              </a:rPr>
              <a:t>? </a:t>
            </a:r>
          </a:p>
        </p:txBody>
      </p:sp>
      <p:sp>
        <p:nvSpPr>
          <p:cNvPr id="9" name="CuadroTexto 8"/>
          <p:cNvSpPr txBox="1"/>
          <p:nvPr/>
        </p:nvSpPr>
        <p:spPr>
          <a:xfrm>
            <a:off x="1903956" y="1916482"/>
            <a:ext cx="5248406" cy="4524315"/>
          </a:xfrm>
          <a:prstGeom prst="rect">
            <a:avLst/>
          </a:prstGeom>
          <a:noFill/>
        </p:spPr>
        <p:txBody>
          <a:bodyPr wrap="square" rtlCol="0">
            <a:spAutoFit/>
          </a:bodyPr>
          <a:lstStyle/>
          <a:p>
            <a:pPr marL="285750" indent="-285750">
              <a:buBlip>
                <a:blip r:embed="rId3"/>
              </a:buBlip>
            </a:pPr>
            <a:r>
              <a:rPr lang="es-MX" dirty="0" smtClean="0"/>
              <a:t>Me gusta enseñar, pero no de una manera estricta y poco práctica, me gustaría adentrarme en el aprendizaje de los niños a los que estoy “educando”. </a:t>
            </a:r>
          </a:p>
          <a:p>
            <a:pPr marL="285750" indent="-285750">
              <a:buBlip>
                <a:blip r:embed="rId3"/>
              </a:buBlip>
            </a:pPr>
            <a:r>
              <a:rPr lang="es-MX" dirty="0" smtClean="0"/>
              <a:t>Al adentrarse más en un ámbito de niños siento que se hace más esfuerzo ya que ayudas a los padres de familiar a formar al niño.</a:t>
            </a:r>
          </a:p>
          <a:p>
            <a:pPr marL="285750" indent="-285750">
              <a:buBlip>
                <a:blip r:embed="rId3"/>
              </a:buBlip>
            </a:pPr>
            <a:r>
              <a:rPr lang="es-MX" dirty="0" smtClean="0"/>
              <a:t>Soy curiosa y por el simple hecho de ser niños ya te cuentan todo sin preguntar, son experiencias que nunca van a acabar.</a:t>
            </a:r>
          </a:p>
          <a:p>
            <a:pPr marL="285750" indent="-285750">
              <a:buBlip>
                <a:blip r:embed="rId3"/>
              </a:buBlip>
            </a:pPr>
            <a:r>
              <a:rPr lang="es-MX" dirty="0" smtClean="0"/>
              <a:t>Soy de las personas a las que les gusta compartir lo que saben.</a:t>
            </a:r>
          </a:p>
          <a:p>
            <a:pPr marL="285750" indent="-285750">
              <a:buBlip>
                <a:blip r:embed="rId3"/>
              </a:buBlip>
            </a:pPr>
            <a:r>
              <a:rPr lang="es-MX" dirty="0" smtClean="0"/>
              <a:t>Y sinceramente pienso, creo y siento que esta es mi vocación.</a:t>
            </a:r>
          </a:p>
        </p:txBody>
      </p:sp>
    </p:spTree>
    <p:extLst>
      <p:ext uri="{BB962C8B-B14F-4D97-AF65-F5344CB8AC3E}">
        <p14:creationId xmlns:p14="http://schemas.microsoft.com/office/powerpoint/2010/main" val="172725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idx="1"/>
          </p:nvPr>
        </p:nvPicPr>
        <p:blipFill rotWithShape="1">
          <a:blip r:embed="rId2">
            <a:extLst>
              <a:ext uri="{28A0092B-C50C-407E-A947-70E740481C1C}">
                <a14:useLocalDpi xmlns:a14="http://schemas.microsoft.com/office/drawing/2010/main" val="0"/>
              </a:ext>
            </a:extLst>
          </a:blip>
          <a:srcRect r="32016"/>
          <a:stretch/>
        </p:blipFill>
        <p:spPr>
          <a:xfrm>
            <a:off x="6620245" y="446088"/>
            <a:ext cx="4765914" cy="4753015"/>
          </a:xfrm>
        </p:spPr>
      </p:pic>
      <p:sp>
        <p:nvSpPr>
          <p:cNvPr id="4" name="Marcador de texto 3"/>
          <p:cNvSpPr>
            <a:spLocks noGrp="1"/>
          </p:cNvSpPr>
          <p:nvPr>
            <p:ph type="body" sz="half" idx="2"/>
          </p:nvPr>
        </p:nvSpPr>
        <p:spPr>
          <a:xfrm>
            <a:off x="2589212" y="446088"/>
            <a:ext cx="3505199" cy="5414961"/>
          </a:xfrm>
        </p:spPr>
        <p:txBody>
          <a:bodyPr/>
          <a:lstStyle/>
          <a:p>
            <a:r>
              <a:rPr lang="es-MX" sz="1800" dirty="0" smtClean="0"/>
              <a:t>Sinceramente no tengo condiciones para ser docente, en realidad, sintiéndola como mi vocación simple y sencillamente no hay condiciones, no tiene nada que ver con dinero o lugar, me haría igual de feliz enseñar a un niño en un lugar rural o de pocos recursos que enseñar en una ciudad o un lugar altamente lleno de recursos. </a:t>
            </a:r>
            <a:endParaRPr lang="es-MX" sz="1800" dirty="0"/>
          </a:p>
          <a:p>
            <a:r>
              <a:rPr lang="es-MX" sz="1800" dirty="0" smtClean="0"/>
              <a:t>Creo que siendo mi vocación lo haría gratis.</a:t>
            </a:r>
          </a:p>
          <a:p>
            <a:endParaRPr lang="es-MX" dirty="0"/>
          </a:p>
        </p:txBody>
      </p:sp>
    </p:spTree>
    <p:extLst>
      <p:ext uri="{BB962C8B-B14F-4D97-AF65-F5344CB8AC3E}">
        <p14:creationId xmlns:p14="http://schemas.microsoft.com/office/powerpoint/2010/main" val="1815543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EXPECTATIVAS:</a:t>
            </a:r>
            <a:endParaRPr lang="es-MX" dirty="0"/>
          </a:p>
        </p:txBody>
      </p:sp>
      <p:sp>
        <p:nvSpPr>
          <p:cNvPr id="3" name="Marcador de texto 2"/>
          <p:cNvSpPr>
            <a:spLocks noGrp="1"/>
          </p:cNvSpPr>
          <p:nvPr>
            <p:ph type="body" idx="1"/>
          </p:nvPr>
        </p:nvSpPr>
        <p:spPr>
          <a:xfrm>
            <a:off x="2939373" y="1302706"/>
            <a:ext cx="3992732" cy="2254685"/>
          </a:xfrm>
        </p:spPr>
        <p:txBody>
          <a:bodyPr/>
          <a:lstStyle/>
          <a:p>
            <a:pPr marL="342900" indent="-342900">
              <a:buFont typeface="Century Gothic" panose="020B0502020202020204" pitchFamily="34" charset="0"/>
              <a:buChar char="☺"/>
            </a:pPr>
            <a:r>
              <a:rPr lang="es-MX" sz="1800" dirty="0" smtClean="0"/>
              <a:t>Provocar una enseñanza más clara, educativa y divertida para los niños.</a:t>
            </a:r>
          </a:p>
          <a:p>
            <a:pPr marL="342900" indent="-342900">
              <a:buFont typeface="Century Gothic" panose="020B0502020202020204" pitchFamily="34" charset="0"/>
              <a:buChar char="☺"/>
            </a:pPr>
            <a:r>
              <a:rPr lang="es-MX" sz="1800" dirty="0" smtClean="0"/>
              <a:t>Ser feliz en mi trabajo haciendo lo que me gusta.</a:t>
            </a:r>
          </a:p>
        </p:txBody>
      </p:sp>
      <p:pic>
        <p:nvPicPr>
          <p:cNvPr id="7" name="Marcador de contenido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451427" y="3682411"/>
            <a:ext cx="4343400" cy="2890774"/>
          </a:xfrm>
        </p:spPr>
      </p:pic>
      <p:sp>
        <p:nvSpPr>
          <p:cNvPr id="5" name="Marcador de texto 4"/>
          <p:cNvSpPr>
            <a:spLocks noGrp="1"/>
          </p:cNvSpPr>
          <p:nvPr>
            <p:ph type="body" sz="quarter" idx="3"/>
          </p:nvPr>
        </p:nvSpPr>
        <p:spPr>
          <a:xfrm>
            <a:off x="7505610" y="1453020"/>
            <a:ext cx="3999001" cy="4194284"/>
          </a:xfrm>
        </p:spPr>
        <p:txBody>
          <a:bodyPr/>
          <a:lstStyle/>
          <a:p>
            <a:pPr marL="342900" indent="-342900">
              <a:buFont typeface="Century Gothic" panose="020B0502020202020204" pitchFamily="34" charset="0"/>
              <a:buChar char="☻"/>
            </a:pPr>
            <a:r>
              <a:rPr lang="es-MX" sz="1800" dirty="0"/>
              <a:t>Impartir clase llena de numerosas </a:t>
            </a:r>
            <a:r>
              <a:rPr lang="es-MX" sz="1800" dirty="0" smtClean="0"/>
              <a:t>actividades en donde los niños puedan aprender de una manera divertida y sencilla.</a:t>
            </a:r>
          </a:p>
          <a:p>
            <a:pPr marL="342900" indent="-342900">
              <a:buFont typeface="Century Gothic" panose="020B0502020202020204" pitchFamily="34" charset="0"/>
              <a:buChar char="☻"/>
            </a:pPr>
            <a:r>
              <a:rPr lang="es-MX" sz="1800" dirty="0" smtClean="0"/>
              <a:t>Hacer relación propiamente educador-alumno y ganarme la confianza, el respeto y el cariño por parte de padres y alumnos.</a:t>
            </a:r>
          </a:p>
          <a:p>
            <a:pPr marL="342900" indent="-342900">
              <a:buFont typeface="Century Gothic" panose="020B0502020202020204" pitchFamily="34" charset="0"/>
              <a:buChar char="☻"/>
            </a:pPr>
            <a:r>
              <a:rPr lang="es-MX" sz="1800" dirty="0" smtClean="0"/>
              <a:t>Hacer que el niño cree sus </a:t>
            </a:r>
            <a:r>
              <a:rPr lang="es-MX" sz="1800" smtClean="0"/>
              <a:t>propias ideas.</a:t>
            </a:r>
            <a:endParaRPr lang="es-MX" sz="1800" dirty="0" smtClean="0"/>
          </a:p>
          <a:p>
            <a:endParaRPr lang="es-MX" sz="1800" dirty="0"/>
          </a:p>
        </p:txBody>
      </p:sp>
    </p:spTree>
    <p:extLst>
      <p:ext uri="{BB962C8B-B14F-4D97-AF65-F5344CB8AC3E}">
        <p14:creationId xmlns:p14="http://schemas.microsoft.com/office/powerpoint/2010/main" val="1673169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4" y="87682"/>
            <a:ext cx="8911687" cy="1817318"/>
          </a:xfrm>
        </p:spPr>
        <p:txBody>
          <a:bodyPr>
            <a:noAutofit/>
          </a:bodyPr>
          <a:lstStyle/>
          <a:p>
            <a:pPr algn="r"/>
            <a:r>
              <a:rPr lang="es-MX" sz="2000" dirty="0"/>
              <a:t>¿</a:t>
            </a:r>
            <a:r>
              <a:rPr lang="es-MX" sz="2400" dirty="0"/>
              <a:t>De qué manera la condición de género, las circunstancias económicas, ideológicas, familiares, culturales, sociales, se convirtieron en el referente para tomar la decisión de ser </a:t>
            </a:r>
            <a:r>
              <a:rPr lang="es-MX" sz="2400" dirty="0" smtClean="0"/>
              <a:t>maestro?</a:t>
            </a:r>
            <a:r>
              <a:rPr lang="es-MX" sz="2000" dirty="0"/>
              <a:t> </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4252" y="4096011"/>
            <a:ext cx="3501300" cy="2634728"/>
          </a:xfrm>
          <a:prstGeom prst="rect">
            <a:avLst/>
          </a:prstGeom>
        </p:spPr>
      </p:pic>
      <p:sp>
        <p:nvSpPr>
          <p:cNvPr id="4" name="CuadroTexto 3"/>
          <p:cNvSpPr txBox="1"/>
          <p:nvPr/>
        </p:nvSpPr>
        <p:spPr>
          <a:xfrm>
            <a:off x="3670126" y="2123342"/>
            <a:ext cx="8310474" cy="1754326"/>
          </a:xfrm>
          <a:prstGeom prst="rect">
            <a:avLst/>
          </a:prstGeom>
          <a:noFill/>
        </p:spPr>
        <p:txBody>
          <a:bodyPr wrap="square" rtlCol="0">
            <a:spAutoFit/>
          </a:bodyPr>
          <a:lstStyle/>
          <a:p>
            <a:r>
              <a:rPr lang="es-MX" dirty="0" smtClean="0"/>
              <a:t>En cuestión familiar pensando a futuro me gustaría un horario flexible, cómodo y eficiente, para tener tiempo para la familia. </a:t>
            </a:r>
          </a:p>
          <a:p>
            <a:r>
              <a:rPr lang="es-MX" dirty="0" smtClean="0"/>
              <a:t>Socialmente me gusta esta profesión y me gustaría hacerles entender a todos aquellos que no ejercen en esta que no solo es “limpiar mocos”, demostrarle a todos que no es una carrera sencilla, que es emotiva y que es tan relevante para la vida de ese niño. </a:t>
            </a:r>
            <a:endParaRPr lang="es-MX" dirty="0"/>
          </a:p>
        </p:txBody>
      </p:sp>
      <p:pic>
        <p:nvPicPr>
          <p:cNvPr id="1026" name="Picture 2" descr="https://adleon.files.wordpress.com/2008/10/salud-bucal-preescolar-actividades-de-apoy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259" y="4096010"/>
            <a:ext cx="3929340" cy="2761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502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89213" y="513568"/>
            <a:ext cx="8915400" cy="4649678"/>
          </a:xfrm>
        </p:spPr>
        <p:txBody>
          <a:bodyPr>
            <a:noAutofit/>
          </a:bodyPr>
          <a:lstStyle/>
          <a:p>
            <a:r>
              <a:rPr lang="es-MX" sz="3600" dirty="0" smtClean="0"/>
              <a:t>“La docencia es una profesión emocionalmente apasionante, profundamente ética e intelectualmente exigente, cuya complejidad solamente es vivida por quienes solemos poner el cuerpo y el alma en el aula”.</a:t>
            </a:r>
            <a:endParaRPr lang="es-MX" sz="3600" dirty="0"/>
          </a:p>
        </p:txBody>
      </p:sp>
      <p:sp>
        <p:nvSpPr>
          <p:cNvPr id="3" name="Marcador de texto 2"/>
          <p:cNvSpPr>
            <a:spLocks noGrp="1"/>
          </p:cNvSpPr>
          <p:nvPr>
            <p:ph type="body" sz="half" idx="2"/>
          </p:nvPr>
        </p:nvSpPr>
        <p:spPr/>
        <p:txBody>
          <a:bodyPr/>
          <a:lstStyle/>
          <a:p>
            <a:r>
              <a:rPr lang="es-MX" dirty="0" smtClean="0"/>
              <a:t>-</a:t>
            </a:r>
            <a:r>
              <a:rPr lang="es-MX" dirty="0" err="1" smtClean="0"/>
              <a:t>Fullan</a:t>
            </a:r>
            <a:r>
              <a:rPr lang="es-MX" dirty="0" smtClean="0"/>
              <a:t>, M.H.</a:t>
            </a:r>
            <a:endParaRPr lang="es-MX" dirty="0"/>
          </a:p>
        </p:txBody>
      </p:sp>
    </p:spTree>
    <p:extLst>
      <p:ext uri="{BB962C8B-B14F-4D97-AF65-F5344CB8AC3E}">
        <p14:creationId xmlns:p14="http://schemas.microsoft.com/office/powerpoint/2010/main" val="17271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142</TotalTime>
  <Words>605</Words>
  <Application>Microsoft Office PowerPoint</Application>
  <PresentationFormat>Panorámica</PresentationFormat>
  <Paragraphs>24</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EL SUJETO Y SU FORMACIÓN PROFESIONAL COMO DOCENTE  </vt:lpstr>
      <vt:lpstr>¿Por qué elegiste ser maestro?</vt:lpstr>
      <vt:lpstr>Presentación de PowerPoint</vt:lpstr>
      <vt:lpstr>Presentación de PowerPoint</vt:lpstr>
      <vt:lpstr>EXPECTATIVAS:</vt:lpstr>
      <vt:lpstr>¿De qué manera la condición de género, las circunstancias económicas, ideológicas, familiares, culturales, sociales, se convirtieron en el referente para tomar la decisión de ser maestro? </vt:lpstr>
      <vt:lpstr>“La docencia es una profesión emocionalmente apasionante, profundamente ética e intelectualmente exigente, cuya complejidad solamente es vivida por quienes solemos poner el cuerpo y el alma en el aula”.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SUJETO Y SU FORMACIÓN PROFESIONAL COMO DOCENTE</dc:title>
  <dc:creator>lariitaor</dc:creator>
  <cp:lastModifiedBy>lariitaor</cp:lastModifiedBy>
  <cp:revision>12</cp:revision>
  <dcterms:created xsi:type="dcterms:W3CDTF">2015-08-28T03:31:24Z</dcterms:created>
  <dcterms:modified xsi:type="dcterms:W3CDTF">2015-08-29T03:29:02Z</dcterms:modified>
</cp:coreProperties>
</file>