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58" r:id="rId5"/>
    <p:sldId id="263" r:id="rId6"/>
    <p:sldId id="259"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39" autoAdjust="0"/>
    <p:restoredTop sz="94660"/>
  </p:normalViewPr>
  <p:slideViewPr>
    <p:cSldViewPr>
      <p:cViewPr varScale="1">
        <p:scale>
          <a:sx n="68" d="100"/>
          <a:sy n="68" d="100"/>
        </p:scale>
        <p:origin x="-1446" y="3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29EBDC0-058B-4F82-AAD5-ED544036B5ED}"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69D9E30-F4CB-4F1E-B7D5-51AA5B152B0C}" type="datetimeFigureOut">
              <a:rPr lang="es-MX" smtClean="0"/>
              <a:t>28/08/2015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077200" y="6356350"/>
            <a:ext cx="609600" cy="365125"/>
          </a:xfrm>
        </p:spPr>
        <p:txBody>
          <a:bodyPr/>
          <a:lstStyle/>
          <a:p>
            <a:fld id="{E29EBDC0-058B-4F82-AAD5-ED544036B5ED}" type="slidenum">
              <a:rPr lang="es-MX" smtClean="0"/>
              <a:t>‹Nº›</a:t>
            </a:fld>
            <a:endParaRPr lang="es-MX"/>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9D9E30-F4CB-4F1E-B7D5-51AA5B152B0C}" type="datetimeFigureOut">
              <a:rPr lang="es-MX" smtClean="0"/>
              <a:t>28/08/2015</a:t>
            </a:fld>
            <a:endParaRPr lang="es-MX"/>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9EBDC0-058B-4F82-AAD5-ED544036B5ED}" type="slidenum">
              <a:rPr lang="es-MX" smtClean="0"/>
              <a:t>‹Nº›</a:t>
            </a:fld>
            <a:endParaRPr lang="es-MX"/>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thumbs.dreamstime.com/z/muchacha-preescolar-con-las-manos-pintadas-28306282.jpg"/>
          <p:cNvPicPr>
            <a:picLocks noChangeAspect="1" noChangeArrowheads="1"/>
          </p:cNvPicPr>
          <p:nvPr/>
        </p:nvPicPr>
        <p:blipFill>
          <a:blip r:embed="rId2"/>
          <a:srcRect/>
          <a:stretch>
            <a:fillRect/>
          </a:stretch>
        </p:blipFill>
        <p:spPr bwMode="auto">
          <a:xfrm>
            <a:off x="0" y="0"/>
            <a:ext cx="9144000" cy="8062908"/>
          </a:xfrm>
          <a:prstGeom prst="rect">
            <a:avLst/>
          </a:prstGeom>
          <a:noFill/>
        </p:spPr>
      </p:pic>
      <p:sp>
        <p:nvSpPr>
          <p:cNvPr id="2" name="1 Título"/>
          <p:cNvSpPr>
            <a:spLocks noGrp="1"/>
          </p:cNvSpPr>
          <p:nvPr>
            <p:ph type="ctrTitle"/>
          </p:nvPr>
        </p:nvSpPr>
        <p:spPr>
          <a:xfrm>
            <a:off x="533400" y="1371600"/>
            <a:ext cx="7851648" cy="3271846"/>
          </a:xfrm>
        </p:spPr>
        <p:txBody>
          <a:bodyPr>
            <a:normAutofit/>
          </a:bodyPr>
          <a:lstStyle/>
          <a:p>
            <a:pPr algn="ctr"/>
            <a:r>
              <a:rPr lang="es-MX" sz="9600" dirty="0" smtClean="0">
                <a:solidFill>
                  <a:schemeClr val="bg1"/>
                </a:solidFill>
                <a:latin typeface="Rage Italic" pitchFamily="66" charset="0"/>
                <a:cs typeface="MV Boli" pitchFamily="2" charset="0"/>
              </a:rPr>
              <a:t>¿Por qué decidí ser maestro?</a:t>
            </a:r>
            <a:endParaRPr lang="es-MX" sz="6600" dirty="0">
              <a:solidFill>
                <a:schemeClr val="bg1"/>
              </a:solidFill>
              <a:latin typeface="Rage Italic" pitchFamily="66" charset="0"/>
              <a:cs typeface="MV Boli" pitchFamily="2" charset="0"/>
            </a:endParaRPr>
          </a:p>
        </p:txBody>
      </p:sp>
      <p:sp>
        <p:nvSpPr>
          <p:cNvPr id="5" name="4 CuadroTexto"/>
          <p:cNvSpPr txBox="1"/>
          <p:nvPr/>
        </p:nvSpPr>
        <p:spPr>
          <a:xfrm>
            <a:off x="4714876" y="5643578"/>
            <a:ext cx="4857752" cy="1477328"/>
          </a:xfrm>
          <a:prstGeom prst="rect">
            <a:avLst/>
          </a:prstGeom>
          <a:noFill/>
        </p:spPr>
        <p:txBody>
          <a:bodyPr wrap="square" rtlCol="0">
            <a:spAutoFit/>
          </a:bodyPr>
          <a:lstStyle/>
          <a:p>
            <a:pPr algn="ctr">
              <a:buNone/>
            </a:pPr>
            <a:r>
              <a:rPr lang="es-MX" b="1" dirty="0" smtClean="0">
                <a:solidFill>
                  <a:schemeClr val="bg1"/>
                </a:solidFill>
              </a:rPr>
              <a:t>EL SUJETO Y SU FORMACIÓN PROFESIONAL COMO DOCENTE</a:t>
            </a:r>
          </a:p>
          <a:p>
            <a:pPr>
              <a:buNone/>
            </a:pPr>
            <a:endParaRPr lang="es-MX" dirty="0" smtClean="0">
              <a:solidFill>
                <a:schemeClr val="bg1"/>
              </a:solidFill>
            </a:endParaRPr>
          </a:p>
          <a:p>
            <a:pPr algn="ctr">
              <a:buNone/>
            </a:pPr>
            <a:r>
              <a:rPr lang="es-MX" dirty="0" smtClean="0">
                <a:solidFill>
                  <a:schemeClr val="bg1"/>
                </a:solidFill>
              </a:rPr>
              <a:t>Dulce </a:t>
            </a:r>
            <a:r>
              <a:rPr lang="es-MX" smtClean="0">
                <a:solidFill>
                  <a:schemeClr val="bg1"/>
                </a:solidFill>
              </a:rPr>
              <a:t>Mariana Fonseca </a:t>
            </a:r>
            <a:r>
              <a:rPr lang="es-MX" dirty="0" smtClean="0">
                <a:solidFill>
                  <a:schemeClr val="bg1"/>
                </a:solidFill>
              </a:rPr>
              <a:t>Contreras</a:t>
            </a:r>
          </a:p>
          <a:p>
            <a:endParaRPr lang="es-MX"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gifss.com/disney/Up/Carl.gif"/>
          <p:cNvPicPr>
            <a:picLocks noChangeAspect="1" noChangeArrowheads="1"/>
          </p:cNvPicPr>
          <p:nvPr/>
        </p:nvPicPr>
        <p:blipFill>
          <a:blip r:embed="rId2"/>
          <a:srcRect/>
          <a:stretch>
            <a:fillRect/>
          </a:stretch>
        </p:blipFill>
        <p:spPr bwMode="auto">
          <a:xfrm>
            <a:off x="0" y="2618419"/>
            <a:ext cx="5929322" cy="4239581"/>
          </a:xfrm>
          <a:prstGeom prst="rect">
            <a:avLst/>
          </a:prstGeom>
          <a:noFill/>
        </p:spPr>
      </p:pic>
      <p:sp>
        <p:nvSpPr>
          <p:cNvPr id="3" name="2 Marcador de contenido"/>
          <p:cNvSpPr>
            <a:spLocks noGrp="1"/>
          </p:cNvSpPr>
          <p:nvPr>
            <p:ph idx="1"/>
          </p:nvPr>
        </p:nvSpPr>
        <p:spPr>
          <a:xfrm>
            <a:off x="2714612" y="785794"/>
            <a:ext cx="6115064" cy="4000528"/>
          </a:xfrm>
        </p:spPr>
        <p:txBody>
          <a:bodyPr>
            <a:normAutofit/>
          </a:bodyPr>
          <a:lstStyle/>
          <a:p>
            <a:pPr algn="r">
              <a:buNone/>
            </a:pPr>
            <a:r>
              <a:rPr lang="es-MX" sz="3200" dirty="0">
                <a:latin typeface="Century Gothic" pitchFamily="34" charset="0"/>
                <a:cs typeface="MV Boli" pitchFamily="2" charset="0"/>
              </a:rPr>
              <a:t>M</a:t>
            </a:r>
            <a:r>
              <a:rPr lang="es-MX" sz="3200" dirty="0" smtClean="0">
                <a:latin typeface="Century Gothic" pitchFamily="34" charset="0"/>
                <a:cs typeface="MV Boli" pitchFamily="2" charset="0"/>
              </a:rPr>
              <a:t>i abuelo llegó a ser maestro y director en una comunidad rural, pero yo no tuve el placer de tratarlo porque murió cuando era chica</a:t>
            </a:r>
          </a:p>
        </p:txBody>
      </p:sp>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714356"/>
            <a:ext cx="4443354" cy="2571768"/>
          </a:xfrm>
        </p:spPr>
        <p:txBody>
          <a:bodyPr>
            <a:noAutofit/>
          </a:bodyPr>
          <a:lstStyle/>
          <a:p>
            <a:pPr>
              <a:buNone/>
            </a:pPr>
            <a:r>
              <a:rPr lang="es-MX" sz="2800" dirty="0" smtClean="0">
                <a:latin typeface="Century Gothic" pitchFamily="34" charset="0"/>
                <a:cs typeface="MV Boli" pitchFamily="2" charset="0"/>
              </a:rPr>
              <a:t>Mi padre siempre quiso seguir sus pasos, así que fui influenciada por </a:t>
            </a:r>
            <a:r>
              <a:rPr lang="es-MX" sz="2800" dirty="0" smtClean="0">
                <a:latin typeface="Century Gothic" pitchFamily="34" charset="0"/>
                <a:cs typeface="MV Boli" pitchFamily="2" charset="0"/>
              </a:rPr>
              <a:t>él </a:t>
            </a:r>
            <a:r>
              <a:rPr lang="es-MX" sz="2800" dirty="0" smtClean="0">
                <a:latin typeface="Century Gothic" pitchFamily="34" charset="0"/>
                <a:cs typeface="MV Boli" pitchFamily="2" charset="0"/>
              </a:rPr>
              <a:t>para con la profesión de docente de primaria </a:t>
            </a:r>
            <a:r>
              <a:rPr lang="es-MX" sz="2800" dirty="0" smtClean="0">
                <a:latin typeface="Century Gothic" pitchFamily="34" charset="0"/>
              </a:rPr>
              <a:t/>
            </a:r>
            <a:br>
              <a:rPr lang="es-MX" sz="2800" dirty="0" smtClean="0">
                <a:latin typeface="Century Gothic" pitchFamily="34" charset="0"/>
              </a:rPr>
            </a:br>
            <a:endParaRPr lang="es-MX" sz="2800" dirty="0" smtClean="0">
              <a:latin typeface="Century Gothic" pitchFamily="34" charset="0"/>
            </a:endParaRPr>
          </a:p>
        </p:txBody>
      </p:sp>
      <p:pic>
        <p:nvPicPr>
          <p:cNvPr id="20482" name="Picture 2" descr="http://www.euroinnova.edu.es/sites/default/files/contenidos/16/las_oposiciones_de_docentes_de_infantil_y_primaria_en_castilla_la_mancha_se_adelantan_al_22_de_junio.jpg"/>
          <p:cNvPicPr>
            <a:picLocks noChangeAspect="1" noChangeArrowheads="1"/>
          </p:cNvPicPr>
          <p:nvPr/>
        </p:nvPicPr>
        <p:blipFill>
          <a:blip r:embed="rId2"/>
          <a:srcRect/>
          <a:stretch>
            <a:fillRect/>
          </a:stretch>
        </p:blipFill>
        <p:spPr bwMode="auto">
          <a:xfrm>
            <a:off x="4429124" y="0"/>
            <a:ext cx="4714876" cy="3482809"/>
          </a:xfrm>
          <a:prstGeom prst="rect">
            <a:avLst/>
          </a:prstGeom>
          <a:noFill/>
        </p:spPr>
      </p:pic>
      <p:pic>
        <p:nvPicPr>
          <p:cNvPr id="20484" name="Picture 4" descr="http://www.conectad.es/wp-content/uploads/2015/02/redimensionar.jpg"/>
          <p:cNvPicPr>
            <a:picLocks noChangeAspect="1" noChangeArrowheads="1"/>
          </p:cNvPicPr>
          <p:nvPr/>
        </p:nvPicPr>
        <p:blipFill>
          <a:blip r:embed="rId3"/>
          <a:srcRect/>
          <a:stretch>
            <a:fillRect/>
          </a:stretch>
        </p:blipFill>
        <p:spPr bwMode="auto">
          <a:xfrm>
            <a:off x="0" y="3438525"/>
            <a:ext cx="4467225" cy="3419475"/>
          </a:xfrm>
          <a:prstGeom prst="rect">
            <a:avLst/>
          </a:prstGeom>
          <a:noFill/>
        </p:spPr>
      </p:pic>
      <p:sp>
        <p:nvSpPr>
          <p:cNvPr id="7" name="2 Marcador de contenido"/>
          <p:cNvSpPr txBox="1">
            <a:spLocks/>
          </p:cNvSpPr>
          <p:nvPr/>
        </p:nvSpPr>
        <p:spPr>
          <a:xfrm>
            <a:off x="4429124" y="4214818"/>
            <a:ext cx="4714876" cy="178595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3200" b="0" i="0" u="none" strike="noStrike" kern="1200" cap="none" spc="0" normalizeH="0" baseline="0" noProof="0" dirty="0" smtClean="0">
                <a:ln>
                  <a:noFill/>
                </a:ln>
                <a:solidFill>
                  <a:schemeClr val="tx1"/>
                </a:solidFill>
                <a:effectLst/>
                <a:uLnTx/>
                <a:uFillTx/>
                <a:latin typeface="Century Gothic" pitchFamily="34" charset="0"/>
                <a:cs typeface="MV Boli" pitchFamily="2" charset="0"/>
              </a:rPr>
              <a:t>Nunca tuve alguna objeción para con ello, pero con el paso del tiempo…</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html.rincondelvago.com/00085125_html_m4e2e73e7.jpg"/>
          <p:cNvPicPr>
            <a:picLocks noChangeAspect="1" noChangeArrowheads="1"/>
          </p:cNvPicPr>
          <p:nvPr/>
        </p:nvPicPr>
        <p:blipFill>
          <a:blip r:embed="rId2"/>
          <a:srcRect/>
          <a:stretch>
            <a:fillRect/>
          </a:stretch>
        </p:blipFill>
        <p:spPr bwMode="auto">
          <a:xfrm>
            <a:off x="5429255" y="0"/>
            <a:ext cx="3714745" cy="3000372"/>
          </a:xfrm>
          <a:prstGeom prst="rect">
            <a:avLst/>
          </a:prstGeom>
          <a:noFill/>
        </p:spPr>
      </p:pic>
      <p:sp>
        <p:nvSpPr>
          <p:cNvPr id="3" name="2 Marcador de contenido"/>
          <p:cNvSpPr>
            <a:spLocks noGrp="1"/>
          </p:cNvSpPr>
          <p:nvPr>
            <p:ph idx="1"/>
          </p:nvPr>
        </p:nvSpPr>
        <p:spPr>
          <a:xfrm>
            <a:off x="214282" y="785793"/>
            <a:ext cx="5214974" cy="3357587"/>
          </a:xfrm>
        </p:spPr>
        <p:txBody>
          <a:bodyPr>
            <a:normAutofit/>
          </a:bodyPr>
          <a:lstStyle/>
          <a:p>
            <a:pPr>
              <a:buNone/>
            </a:pPr>
            <a:r>
              <a:rPr lang="es-MX" dirty="0" smtClean="0">
                <a:latin typeface="MV Boli" pitchFamily="2" charset="0"/>
                <a:cs typeface="MV Boli" pitchFamily="2" charset="0"/>
              </a:rPr>
              <a:t>  </a:t>
            </a:r>
            <a:r>
              <a:rPr lang="es-MX" sz="1800" dirty="0" smtClean="0">
                <a:latin typeface="Century Gothic" pitchFamily="34" charset="0"/>
                <a:cs typeface="MV Boli" pitchFamily="2" charset="0"/>
              </a:rPr>
              <a:t>N</a:t>
            </a:r>
            <a:r>
              <a:rPr lang="es-MX" sz="1800" dirty="0" smtClean="0">
                <a:latin typeface="Century Gothic" pitchFamily="34" charset="0"/>
                <a:cs typeface="MV Boli" pitchFamily="2" charset="0"/>
              </a:rPr>
              <a:t>oté que mis expectativas de educación preescolar han estado relacionadas con parte de las cosas que más me gustan:</a:t>
            </a:r>
          </a:p>
          <a:p>
            <a:pPr>
              <a:buNone/>
            </a:pPr>
            <a:endParaRPr lang="es-MX" sz="1800" dirty="0" smtClean="0">
              <a:latin typeface="Century Gothic" pitchFamily="34" charset="0"/>
              <a:cs typeface="MV Boli" pitchFamily="2" charset="0"/>
            </a:endParaRPr>
          </a:p>
          <a:p>
            <a:pPr>
              <a:buNone/>
            </a:pPr>
            <a:r>
              <a:rPr lang="es-MX" sz="1800" dirty="0" smtClean="0">
                <a:latin typeface="Century Gothic" pitchFamily="34" charset="0"/>
                <a:cs typeface="MV Boli" pitchFamily="2" charset="0"/>
              </a:rPr>
              <a:t>- Convivencia con los niños</a:t>
            </a:r>
          </a:p>
          <a:p>
            <a:pPr>
              <a:buNone/>
            </a:pPr>
            <a:r>
              <a:rPr lang="es-MX" sz="1800" dirty="0" smtClean="0">
                <a:latin typeface="Century Gothic" pitchFamily="34" charset="0"/>
                <a:cs typeface="MV Boli" pitchFamily="2" charset="0"/>
              </a:rPr>
              <a:t>- Juegos</a:t>
            </a:r>
          </a:p>
          <a:p>
            <a:pPr>
              <a:buNone/>
            </a:pPr>
            <a:r>
              <a:rPr lang="es-MX" sz="1800" dirty="0" smtClean="0">
                <a:latin typeface="Century Gothic" pitchFamily="34" charset="0"/>
                <a:cs typeface="MV Boli" pitchFamily="2" charset="0"/>
              </a:rPr>
              <a:t>- Colores</a:t>
            </a:r>
          </a:p>
          <a:p>
            <a:pPr>
              <a:buNone/>
            </a:pPr>
            <a:r>
              <a:rPr lang="es-MX" sz="1800" dirty="0" smtClean="0">
                <a:latin typeface="Century Gothic" pitchFamily="34" charset="0"/>
                <a:cs typeface="MV Boli" pitchFamily="2" charset="0"/>
              </a:rPr>
              <a:t>- Altruismo</a:t>
            </a:r>
          </a:p>
          <a:p>
            <a:pPr>
              <a:buNone/>
            </a:pPr>
            <a:r>
              <a:rPr lang="es-MX" sz="1800" dirty="0" smtClean="0">
                <a:latin typeface="Century Gothic" pitchFamily="34" charset="0"/>
                <a:cs typeface="MV Boli" pitchFamily="2" charset="0"/>
              </a:rPr>
              <a:t>- Manualidades</a:t>
            </a:r>
          </a:p>
          <a:p>
            <a:pPr>
              <a:buNone/>
            </a:pPr>
            <a:r>
              <a:rPr lang="es-MX" sz="1800" dirty="0" smtClean="0">
                <a:latin typeface="Century Gothic" pitchFamily="34" charset="0"/>
                <a:cs typeface="MV Boli" pitchFamily="2" charset="0"/>
              </a:rPr>
              <a:t>- Actividades artísticas y literarias</a:t>
            </a:r>
            <a:endParaRPr lang="es-MX" sz="1800" dirty="0">
              <a:latin typeface="Century Gothic" pitchFamily="34" charset="0"/>
              <a:cs typeface="MV Boli" pitchFamily="2" charset="0"/>
            </a:endParaRPr>
          </a:p>
        </p:txBody>
      </p:sp>
      <p:pic>
        <p:nvPicPr>
          <p:cNvPr id="2052" name="Picture 4" descr="http://ingleskids.com/files/hands2-624x391.jpg"/>
          <p:cNvPicPr>
            <a:picLocks noChangeAspect="1" noChangeArrowheads="1"/>
          </p:cNvPicPr>
          <p:nvPr/>
        </p:nvPicPr>
        <p:blipFill>
          <a:blip r:embed="rId3"/>
          <a:srcRect/>
          <a:stretch>
            <a:fillRect/>
          </a:stretch>
        </p:blipFill>
        <p:spPr bwMode="auto">
          <a:xfrm>
            <a:off x="5429256" y="2928934"/>
            <a:ext cx="3714744" cy="3929066"/>
          </a:xfrm>
          <a:prstGeom prst="rect">
            <a:avLst/>
          </a:prstGeom>
          <a:noFill/>
        </p:spPr>
      </p:pic>
      <p:pic>
        <p:nvPicPr>
          <p:cNvPr id="2054" name="Picture 6" descr="http://static.ellahoy.es/ellahoy/fotogallery/625X0/176793/manualidades-para-ninos-flores-de-papel.jpg"/>
          <p:cNvPicPr>
            <a:picLocks noChangeAspect="1" noChangeArrowheads="1"/>
          </p:cNvPicPr>
          <p:nvPr/>
        </p:nvPicPr>
        <p:blipFill>
          <a:blip r:embed="rId4"/>
          <a:srcRect/>
          <a:stretch>
            <a:fillRect/>
          </a:stretch>
        </p:blipFill>
        <p:spPr bwMode="auto">
          <a:xfrm>
            <a:off x="0" y="4143381"/>
            <a:ext cx="5429256" cy="2714620"/>
          </a:xfrm>
          <a:prstGeom prst="rect">
            <a:avLst/>
          </a:prstGeom>
          <a:noFill/>
        </p:spPr>
      </p:pic>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http://k02.kn3.net/taringa/3/6/8/2/2/4/0/eltomy1234567/348.jpg?4238"/>
          <p:cNvPicPr>
            <a:picLocks noChangeAspect="1" noChangeArrowheads="1"/>
          </p:cNvPicPr>
          <p:nvPr/>
        </p:nvPicPr>
        <p:blipFill>
          <a:blip r:embed="rId2"/>
          <a:srcRect/>
          <a:stretch>
            <a:fillRect/>
          </a:stretch>
        </p:blipFill>
        <p:spPr bwMode="auto">
          <a:xfrm>
            <a:off x="0" y="1214446"/>
            <a:ext cx="5357818" cy="5357818"/>
          </a:xfrm>
          <a:prstGeom prst="rect">
            <a:avLst/>
          </a:prstGeom>
          <a:noFill/>
        </p:spPr>
      </p:pic>
      <p:sp>
        <p:nvSpPr>
          <p:cNvPr id="3" name="2 Marcador de contenido"/>
          <p:cNvSpPr>
            <a:spLocks noGrp="1"/>
          </p:cNvSpPr>
          <p:nvPr>
            <p:ph idx="1"/>
          </p:nvPr>
        </p:nvSpPr>
        <p:spPr>
          <a:xfrm>
            <a:off x="3929058" y="857232"/>
            <a:ext cx="4614866" cy="2257428"/>
          </a:xfrm>
        </p:spPr>
        <p:txBody>
          <a:bodyPr/>
          <a:lstStyle/>
          <a:p>
            <a:pPr>
              <a:buNone/>
            </a:pPr>
            <a:r>
              <a:rPr lang="es-MX" dirty="0" smtClean="0">
                <a:latin typeface="MV Boli" pitchFamily="2" charset="0"/>
                <a:cs typeface="MV Boli" pitchFamily="2" charset="0"/>
              </a:rPr>
              <a:t> </a:t>
            </a:r>
            <a:r>
              <a:rPr lang="es-MX" sz="3200" dirty="0" smtClean="0">
                <a:latin typeface="Century Gothic" pitchFamily="34" charset="0"/>
                <a:cs typeface="MV Boli" pitchFamily="2" charset="0"/>
              </a:rPr>
              <a:t>Así que me incliné hacia la educación de preescolar</a:t>
            </a:r>
          </a:p>
          <a:p>
            <a:pPr>
              <a:buNone/>
            </a:pPr>
            <a:endParaRPr lang="es-MX" sz="3200" dirty="0">
              <a:latin typeface="Century Gothic" pitchFamily="34" charset="0"/>
              <a:cs typeface="MV Boli" pitchFamily="2" charset="0"/>
            </a:endParaRPr>
          </a:p>
        </p:txBody>
      </p:sp>
      <p:pic>
        <p:nvPicPr>
          <p:cNvPr id="18438" name="Picture 6" descr="http://www.educacioninicial.com/ei/images/dibusecciones/1.GIF"/>
          <p:cNvPicPr>
            <a:picLocks noChangeAspect="1" noChangeArrowheads="1"/>
          </p:cNvPicPr>
          <p:nvPr/>
        </p:nvPicPr>
        <p:blipFill>
          <a:blip r:embed="rId3"/>
          <a:srcRect/>
          <a:stretch>
            <a:fillRect/>
          </a:stretch>
        </p:blipFill>
        <p:spPr bwMode="auto">
          <a:xfrm>
            <a:off x="6929454" y="2000240"/>
            <a:ext cx="1790700" cy="1428750"/>
          </a:xfrm>
          <a:prstGeom prst="rect">
            <a:avLst/>
          </a:prstGeom>
          <a:noFill/>
        </p:spPr>
      </p:pic>
      <p:pic>
        <p:nvPicPr>
          <p:cNvPr id="18440" name="Picture 8" descr="http://4.bp.blogspot.com/-_ox8ZngxqJU/UQSRcERxW1I/AAAAAAAADH4/q-0QZdILwbw/s1600/retraro.png"/>
          <p:cNvPicPr>
            <a:picLocks noChangeAspect="1" noChangeArrowheads="1"/>
          </p:cNvPicPr>
          <p:nvPr/>
        </p:nvPicPr>
        <p:blipFill>
          <a:blip r:embed="rId4"/>
          <a:srcRect/>
          <a:stretch>
            <a:fillRect/>
          </a:stretch>
        </p:blipFill>
        <p:spPr bwMode="auto">
          <a:xfrm>
            <a:off x="5786446" y="4143380"/>
            <a:ext cx="2857500" cy="2324101"/>
          </a:xfrm>
          <a:prstGeom prst="rect">
            <a:avLst/>
          </a:prstGeom>
          <a:noFill/>
        </p:spPr>
      </p:pic>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buNone/>
            </a:pPr>
            <a:r>
              <a:rPr lang="es-MX" sz="2400" dirty="0" smtClean="0">
                <a:latin typeface="Century Gothic" pitchFamily="34" charset="0"/>
              </a:rPr>
              <a:t>Creo que esta profesión tiene un gran sentido común, además de que la alegría se contagia, ha de ser sumamente hermoso sentir la satisfacción de sembrar el inicio aprendizaje, divulgar las mas linda de las herramientas que nos hace a todos emprendedores para siempre: </a:t>
            </a:r>
            <a:r>
              <a:rPr lang="es-MX" sz="2400" b="1" dirty="0" smtClean="0">
                <a:latin typeface="Century Gothic" pitchFamily="34" charset="0"/>
              </a:rPr>
              <a:t>la educación</a:t>
            </a:r>
            <a:r>
              <a:rPr lang="es-MX" sz="2400" dirty="0" smtClean="0">
                <a:latin typeface="Century Gothic" pitchFamily="34" charset="0"/>
              </a:rPr>
              <a:t>.</a:t>
            </a:r>
            <a:endParaRPr lang="es-MX" sz="2400" dirty="0">
              <a:latin typeface="Century Gothic" pitchFamily="34" charset="0"/>
            </a:endParaRPr>
          </a:p>
        </p:txBody>
      </p:sp>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171</TotalTime>
  <Words>182</Words>
  <Application>Microsoft Office PowerPoint</Application>
  <PresentationFormat>Presentación en pantalla (4:3)</PresentationFormat>
  <Paragraphs>17</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¿Por qué decidí ser maestro?</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 qué ser maestro?</dc:title>
  <dc:creator>Kar Aguilar</dc:creator>
  <cp:lastModifiedBy>Kar Aguilar</cp:lastModifiedBy>
  <cp:revision>20</cp:revision>
  <dcterms:created xsi:type="dcterms:W3CDTF">2015-08-28T18:47:53Z</dcterms:created>
  <dcterms:modified xsi:type="dcterms:W3CDTF">2015-08-28T21:38:57Z</dcterms:modified>
</cp:coreProperties>
</file>