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33CC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E528E-15B1-4594-9828-29D91F0FDE95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4783-A57C-439A-9AC4-0F7C53EF1D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7402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E528E-15B1-4594-9828-29D91F0FDE95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4783-A57C-439A-9AC4-0F7C53EF1D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8642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E528E-15B1-4594-9828-29D91F0FDE95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4783-A57C-439A-9AC4-0F7C53EF1D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78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E528E-15B1-4594-9828-29D91F0FDE95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4783-A57C-439A-9AC4-0F7C53EF1D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1263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E528E-15B1-4594-9828-29D91F0FDE95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4783-A57C-439A-9AC4-0F7C53EF1D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187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E528E-15B1-4594-9828-29D91F0FDE95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4783-A57C-439A-9AC4-0F7C53EF1D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2668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E528E-15B1-4594-9828-29D91F0FDE95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4783-A57C-439A-9AC4-0F7C53EF1D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6729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E528E-15B1-4594-9828-29D91F0FDE95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4783-A57C-439A-9AC4-0F7C53EF1D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349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E528E-15B1-4594-9828-29D91F0FDE95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4783-A57C-439A-9AC4-0F7C53EF1D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0279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E528E-15B1-4594-9828-29D91F0FDE95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4783-A57C-439A-9AC4-0F7C53EF1D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552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E528E-15B1-4594-9828-29D91F0FDE95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4783-A57C-439A-9AC4-0F7C53EF1D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9848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E528E-15B1-4594-9828-29D91F0FDE95}" type="datetimeFigureOut">
              <a:rPr lang="es-MX" smtClean="0"/>
              <a:t>25/09/2015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94783-A57C-439A-9AC4-0F7C53EF1D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5181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1043608" y="1484784"/>
            <a:ext cx="6912768" cy="359217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MX" sz="3200" b="1" dirty="0" smtClean="0"/>
              <a:t>ACUERDO número 717 por el que se emiten los lineamientos para formular los Programas de Gestión Escolar. </a:t>
            </a:r>
            <a:endParaRPr lang="es-MX" sz="3200" b="1" dirty="0"/>
          </a:p>
        </p:txBody>
      </p:sp>
    </p:spTree>
    <p:extLst>
      <p:ext uri="{BB962C8B-B14F-4D97-AF65-F5344CB8AC3E}">
        <p14:creationId xmlns:p14="http://schemas.microsoft.com/office/powerpoint/2010/main" val="3373001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563847" y="188640"/>
            <a:ext cx="8136904" cy="2677656"/>
          </a:xfrm>
          <a:prstGeom prst="rect">
            <a:avLst/>
          </a:prstGeom>
          <a:solidFill>
            <a:srgbClr val="FF00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s-MX" sz="2400" dirty="0">
                <a:solidFill>
                  <a:schemeClr val="tx1"/>
                </a:solidFill>
              </a:rPr>
              <a:t>E</a:t>
            </a:r>
            <a:r>
              <a:rPr lang="es-MX" sz="2400" dirty="0" smtClean="0">
                <a:solidFill>
                  <a:schemeClr val="tx1"/>
                </a:solidFill>
              </a:rPr>
              <a:t>l artículo 3o. de la Constitución Política de los Estados Mexicanos establece la obligación del Estado de garantizar la </a:t>
            </a:r>
            <a:r>
              <a:rPr lang="es-MX" sz="2400" u="sng" dirty="0" smtClean="0">
                <a:solidFill>
                  <a:schemeClr val="tx1"/>
                </a:solidFill>
              </a:rPr>
              <a:t>calidad en la educación </a:t>
            </a:r>
            <a:r>
              <a:rPr lang="es-MX" sz="2400" dirty="0" smtClean="0">
                <a:solidFill>
                  <a:schemeClr val="tx1"/>
                </a:solidFill>
              </a:rPr>
              <a:t>obligatoria de manera que los materiales y métodos educativos, la organización escolar, la infraestructura educativa y la idoneidad de los docentes y los directivos garanticen el máximo logro de aprendizaje de los educandos.</a:t>
            </a:r>
            <a:endParaRPr lang="es-MX" sz="2400" dirty="0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63847" y="3140968"/>
            <a:ext cx="8064896" cy="3477875"/>
          </a:xfrm>
          <a:prstGeom prst="rect">
            <a:avLst/>
          </a:prstGeom>
          <a:solidFill>
            <a:srgbClr val="7030A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s-MX" sz="2000" dirty="0">
                <a:solidFill>
                  <a:schemeClr val="tx1"/>
                </a:solidFill>
              </a:rPr>
              <a:t>E</a:t>
            </a:r>
            <a:r>
              <a:rPr lang="es-MX" sz="2000" dirty="0" smtClean="0">
                <a:solidFill>
                  <a:schemeClr val="tx1"/>
                </a:solidFill>
              </a:rPr>
              <a:t>l fortalecimiento de la autonomía de gestión de las escuelas contribuirá a alcanzar lo consignado en el Plan Nacional de Desarrollo 2013-2018 (PND) en su Meta Nacional “México con Educación de Calidad”, Objetivo 3.2. “</a:t>
            </a:r>
            <a:r>
              <a:rPr lang="es-MX" sz="2000" b="1" dirty="0" smtClean="0">
                <a:solidFill>
                  <a:schemeClr val="tx1"/>
                </a:solidFill>
              </a:rPr>
              <a:t>Garantizar la inclusión y la equidad en el Sistema Educativo”</a:t>
            </a:r>
            <a:r>
              <a:rPr lang="es-MX" sz="2000" dirty="0" smtClean="0">
                <a:solidFill>
                  <a:schemeClr val="tx1"/>
                </a:solidFill>
              </a:rPr>
              <a:t>, en los que se propone:</a:t>
            </a:r>
          </a:p>
          <a:p>
            <a:pPr algn="just"/>
            <a:r>
              <a:rPr lang="es-MX" sz="2000" dirty="0">
                <a:solidFill>
                  <a:schemeClr val="tx1"/>
                </a:solidFill>
              </a:rPr>
              <a:t>-</a:t>
            </a:r>
            <a:r>
              <a:rPr lang="es-MX" sz="2000" u="sng" dirty="0" smtClean="0">
                <a:solidFill>
                  <a:schemeClr val="tx1"/>
                </a:solidFill>
              </a:rPr>
              <a:t>la disminución del abandono escolar</a:t>
            </a:r>
          </a:p>
          <a:p>
            <a:pPr algn="just"/>
            <a:r>
              <a:rPr lang="es-MX" sz="2000" u="sng" dirty="0" smtClean="0">
                <a:solidFill>
                  <a:schemeClr val="tx1"/>
                </a:solidFill>
              </a:rPr>
              <a:t>-el impulso de la eficiencia terminal</a:t>
            </a:r>
          </a:p>
          <a:p>
            <a:pPr algn="just"/>
            <a:r>
              <a:rPr lang="es-MX" sz="2000" u="sng" dirty="0" smtClean="0">
                <a:solidFill>
                  <a:schemeClr val="tx1"/>
                </a:solidFill>
              </a:rPr>
              <a:t>-la inclusión y equidad en el sistema educativo</a:t>
            </a:r>
            <a:r>
              <a:rPr lang="es-MX" sz="2000" dirty="0" smtClean="0">
                <a:solidFill>
                  <a:schemeClr val="tx1"/>
                </a:solidFill>
              </a:rPr>
              <a:t>, (especialmente de los niños indígenas(, así como </a:t>
            </a:r>
          </a:p>
          <a:p>
            <a:pPr algn="just"/>
            <a:r>
              <a:rPr lang="es-MX" sz="2000" u="sng" dirty="0" smtClean="0">
                <a:solidFill>
                  <a:schemeClr val="tx1"/>
                </a:solidFill>
              </a:rPr>
              <a:t>-la ampliación de los apoyos a niños y jóvenes en situación de desventaja o vulnerabilidad.</a:t>
            </a:r>
            <a:endParaRPr lang="es-MX" sz="200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849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39552" y="188640"/>
            <a:ext cx="8136904" cy="163121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MX" sz="2000" b="1" dirty="0"/>
              <a:t>L</a:t>
            </a:r>
            <a:r>
              <a:rPr lang="es-MX" sz="2000" b="1" dirty="0" smtClean="0"/>
              <a:t>a autonomía de gestión escolar </a:t>
            </a:r>
            <a:r>
              <a:rPr lang="es-MX" sz="2000" dirty="0" smtClean="0"/>
              <a:t>debe entenderse como la capacidad de la escuela de educación básica para tomar decisiones orientadas a mejorar la calidad del servicio educativo que ofrece. Esto es, que la escuela centra su actividad en el </a:t>
            </a:r>
            <a:r>
              <a:rPr lang="es-MX" sz="2000" u="sng" dirty="0" smtClean="0"/>
              <a:t>logro de aprendizajes </a:t>
            </a:r>
            <a:r>
              <a:rPr lang="es-MX" sz="2000" dirty="0" smtClean="0"/>
              <a:t>de todos y cada uno de los estudiantes que atiende.</a:t>
            </a:r>
            <a:endParaRPr lang="es-MX" sz="2000" dirty="0"/>
          </a:p>
        </p:txBody>
      </p:sp>
      <p:sp>
        <p:nvSpPr>
          <p:cNvPr id="5" name="4 Rectángulo"/>
          <p:cNvSpPr/>
          <p:nvPr/>
        </p:nvSpPr>
        <p:spPr>
          <a:xfrm>
            <a:off x="4548622" y="2061210"/>
            <a:ext cx="4572000" cy="1631216"/>
          </a:xfrm>
          <a:prstGeom prst="rect">
            <a:avLst/>
          </a:prstGeom>
          <a:solidFill>
            <a:srgbClr val="92D050"/>
          </a:solidFill>
        </p:spPr>
        <p:txBody>
          <a:bodyPr>
            <a:spAutoFit/>
          </a:bodyPr>
          <a:lstStyle/>
          <a:p>
            <a:r>
              <a:rPr lang="es-MX" sz="2000" dirty="0"/>
              <a:t>G</a:t>
            </a:r>
            <a:r>
              <a:rPr lang="es-MX" sz="2000" dirty="0" smtClean="0"/>
              <a:t>enera las condiciones que den lugar a que todos y cada uno de sus alumnos haga efectivo el derecho a la educación, garantizado por el artículo 3o. Constitucional</a:t>
            </a:r>
            <a:endParaRPr lang="es-MX" sz="2000" dirty="0"/>
          </a:p>
        </p:txBody>
      </p:sp>
      <p:sp>
        <p:nvSpPr>
          <p:cNvPr id="6" name="5 Rectángulo"/>
          <p:cNvSpPr/>
          <p:nvPr/>
        </p:nvSpPr>
        <p:spPr>
          <a:xfrm>
            <a:off x="539552" y="3828113"/>
            <a:ext cx="4572000" cy="1323439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pPr algn="just"/>
            <a:r>
              <a:rPr lang="es-MX" sz="2000" dirty="0"/>
              <a:t>O</a:t>
            </a:r>
            <a:r>
              <a:rPr lang="es-MX" sz="2000" dirty="0" smtClean="0"/>
              <a:t>rientado a mejorar la calidad y equidad de la enseñanza a través de un mayor compromiso de los profesores y de la comunidad educativa,</a:t>
            </a:r>
            <a:endParaRPr lang="es-MX" sz="2000" dirty="0"/>
          </a:p>
        </p:txBody>
      </p:sp>
      <p:sp>
        <p:nvSpPr>
          <p:cNvPr id="7" name="6 Rectángulo"/>
          <p:cNvSpPr/>
          <p:nvPr/>
        </p:nvSpPr>
        <p:spPr>
          <a:xfrm>
            <a:off x="3909258" y="5301208"/>
            <a:ext cx="4572000" cy="1323439"/>
          </a:xfrm>
          <a:prstGeom prst="rect">
            <a:avLst/>
          </a:prstGeom>
          <a:solidFill>
            <a:srgbClr val="0099CC"/>
          </a:solidFill>
        </p:spPr>
        <p:txBody>
          <a:bodyPr>
            <a:spAutoFit/>
          </a:bodyPr>
          <a:lstStyle/>
          <a:p>
            <a:pPr algn="just"/>
            <a:r>
              <a:rPr lang="es-MX" sz="2000" dirty="0"/>
              <a:t>P</a:t>
            </a:r>
            <a:r>
              <a:rPr lang="es-MX" sz="2000" dirty="0" smtClean="0"/>
              <a:t>ara fortalecer su autonomía de gestión, requieren de la atención permanente de las autoridades educativas locales y municipales</a:t>
            </a:r>
            <a:endParaRPr lang="es-MX" sz="2000" dirty="0"/>
          </a:p>
        </p:txBody>
      </p:sp>
      <p:cxnSp>
        <p:nvCxnSpPr>
          <p:cNvPr id="9" name="8 Conector recto"/>
          <p:cNvCxnSpPr/>
          <p:nvPr/>
        </p:nvCxnSpPr>
        <p:spPr>
          <a:xfrm>
            <a:off x="7092280" y="1821379"/>
            <a:ext cx="0" cy="23983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4932040" y="3604947"/>
            <a:ext cx="0" cy="17495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5111552" y="5151552"/>
            <a:ext cx="0" cy="1496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6810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23528" y="220579"/>
            <a:ext cx="8568952" cy="1323439"/>
          </a:xfrm>
          <a:prstGeom prst="rect">
            <a:avLst/>
          </a:prstGeom>
          <a:solidFill>
            <a:srgbClr val="FF33CC"/>
          </a:solidFill>
        </p:spPr>
        <p:txBody>
          <a:bodyPr wrap="square">
            <a:spAutoFit/>
          </a:bodyPr>
          <a:lstStyle/>
          <a:p>
            <a:pPr algn="just"/>
            <a:r>
              <a:rPr lang="es-MX" sz="2000" dirty="0" smtClean="0"/>
              <a:t>Los programas y acciones generados por las autoridades educativas locales y municipales para el fortalecimiento de la autonomía de gestión de las escuelas deberán contribuir al desarrollo de las siguientes prioridades y condiciones educativas:</a:t>
            </a:r>
            <a:endParaRPr lang="es-MX" sz="2000" dirty="0"/>
          </a:p>
        </p:txBody>
      </p:sp>
      <p:sp>
        <p:nvSpPr>
          <p:cNvPr id="5" name="4 Rectángulo"/>
          <p:cNvSpPr/>
          <p:nvPr/>
        </p:nvSpPr>
        <p:spPr>
          <a:xfrm>
            <a:off x="503548" y="1988840"/>
            <a:ext cx="8208912" cy="452431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marL="342900" indent="-342900">
              <a:buAutoNum type="alphaLcParenR"/>
            </a:pPr>
            <a:r>
              <a:rPr lang="es-MX" sz="2400" dirty="0" smtClean="0"/>
              <a:t>Mejora de las competencias de lectura, escritura y matemáticas</a:t>
            </a:r>
          </a:p>
          <a:p>
            <a:pPr marL="342900" indent="-342900">
              <a:buAutoNum type="alphaLcParenR"/>
            </a:pPr>
            <a:r>
              <a:rPr lang="es-MX" sz="2400" dirty="0" smtClean="0"/>
              <a:t>Normalidad Mínima de Operación Escolar. (cuenten con los rasgos básicos)</a:t>
            </a:r>
          </a:p>
          <a:p>
            <a:pPr marL="342900" indent="-342900">
              <a:buAutoNum type="alphaLcParenR"/>
            </a:pPr>
            <a:r>
              <a:rPr lang="es-MX" sz="2400" dirty="0" smtClean="0"/>
              <a:t>Disminución del rezago y abandono escolar</a:t>
            </a:r>
          </a:p>
          <a:p>
            <a:pPr marL="342900" indent="-342900">
              <a:buAutoNum type="alphaLcParenR"/>
            </a:pPr>
            <a:r>
              <a:rPr lang="es-MX" sz="2400" dirty="0" smtClean="0"/>
              <a:t>Acceso, permanencia y egreso en la educación básica.</a:t>
            </a:r>
          </a:p>
          <a:p>
            <a:pPr marL="342900" indent="-342900">
              <a:buAutoNum type="alphaLcParenR"/>
            </a:pPr>
            <a:r>
              <a:rPr lang="es-MX" sz="2400" dirty="0" smtClean="0"/>
              <a:t>Desarrollo de una buena convivencia escolar.</a:t>
            </a:r>
          </a:p>
          <a:p>
            <a:pPr marL="342900" indent="-342900">
              <a:buAutoNum type="alphaLcParenR"/>
            </a:pPr>
            <a:r>
              <a:rPr lang="es-MX" sz="2400" dirty="0" smtClean="0"/>
              <a:t>Fortalecimiento de la participación social.</a:t>
            </a:r>
          </a:p>
          <a:p>
            <a:pPr marL="342900" indent="-342900">
              <a:buAutoNum type="alphaLcParenR"/>
            </a:pPr>
            <a:r>
              <a:rPr lang="es-MX" sz="2400" dirty="0" smtClean="0"/>
              <a:t>Fortalecimiento de la Supervisión Escolar</a:t>
            </a:r>
          </a:p>
          <a:p>
            <a:pPr marL="342900" indent="-342900">
              <a:buAutoNum type="alphaLcParenR"/>
            </a:pPr>
            <a:r>
              <a:rPr lang="es-MX" sz="2400" dirty="0" smtClean="0"/>
              <a:t>Fortalecimiento de los Consejos Técnicos Escolares y de Zona.</a:t>
            </a:r>
          </a:p>
          <a:p>
            <a:pPr marL="342900" indent="-342900">
              <a:buAutoNum type="alphaLcParenR"/>
            </a:pPr>
            <a:r>
              <a:rPr lang="es-MX" sz="2400" dirty="0" smtClean="0"/>
              <a:t>Descarga Administrativa</a:t>
            </a:r>
          </a:p>
          <a:p>
            <a:pPr marL="342900" indent="-342900">
              <a:buAutoNum type="alphaLcParenR"/>
            </a:pPr>
            <a:r>
              <a:rPr lang="es-MX" sz="2400" dirty="0" smtClean="0"/>
              <a:t>Fortalecimiento de la Evaluación.</a:t>
            </a:r>
            <a:endParaRPr lang="es-MX" sz="2400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4427984" y="1544018"/>
            <a:ext cx="0" cy="44482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6891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71221" y="404664"/>
            <a:ext cx="8568952" cy="2308324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just"/>
            <a:r>
              <a:rPr lang="es-MX" sz="2400" dirty="0" smtClean="0"/>
              <a:t>Los programas y acciones deberán garantizar que los miembros de la comunidad escolar tengan acceso a los resultados de las </a:t>
            </a:r>
            <a:r>
              <a:rPr lang="es-MX" sz="2400" u="sng" dirty="0" smtClean="0"/>
              <a:t>evaluaciones</a:t>
            </a:r>
            <a:r>
              <a:rPr lang="es-MX" sz="2400" dirty="0" smtClean="0"/>
              <a:t> externas que se desarrollen, y deberán desplegar acciones de asistencia técnica y brindar herramientas al Consejo Técnico Escolar para apoyar la comprensión y sistematización de los resultados de las evaluaciones.</a:t>
            </a:r>
            <a:endParaRPr lang="es-MX" sz="2400" dirty="0"/>
          </a:p>
        </p:txBody>
      </p:sp>
      <p:sp>
        <p:nvSpPr>
          <p:cNvPr id="3" name="2 Rectángulo"/>
          <p:cNvSpPr/>
          <p:nvPr/>
        </p:nvSpPr>
        <p:spPr>
          <a:xfrm>
            <a:off x="371221" y="2924944"/>
            <a:ext cx="8568952" cy="3785652"/>
          </a:xfrm>
          <a:prstGeom prst="rect">
            <a:avLst/>
          </a:prstGeom>
          <a:solidFill>
            <a:srgbClr val="FF0066"/>
          </a:solidFill>
        </p:spPr>
        <p:txBody>
          <a:bodyPr wrap="square">
            <a:spAutoFit/>
          </a:bodyPr>
          <a:lstStyle/>
          <a:p>
            <a:pPr algn="just"/>
            <a:r>
              <a:rPr lang="es-MX" sz="2400" dirty="0" smtClean="0"/>
              <a:t>Los programas y acciones para el fortalecimiento de la autonomía de gestión escolar promoverán que la </a:t>
            </a:r>
            <a:r>
              <a:rPr lang="es-MX" sz="2400" u="sng" dirty="0" smtClean="0"/>
              <a:t>Planeación Anual </a:t>
            </a:r>
            <a:r>
              <a:rPr lang="es-MX" sz="2400" dirty="0" smtClean="0"/>
              <a:t>de la escuela se constituya en un proceso profesional, participativo, corresponsable y colaborativo, que lleve, a los Consejos Técnicos Escolares, a tener un diagnóstico de su realidad educativa, sustentado en evidencias objetivas que le permita identificar necesidades, prioridades, trazar objetivos, metas </a:t>
            </a:r>
            <a:r>
              <a:rPr lang="es-MX" sz="2400" dirty="0" err="1" smtClean="0"/>
              <a:t>vertificables</a:t>
            </a:r>
            <a:r>
              <a:rPr lang="es-MX" sz="2400" dirty="0" smtClean="0"/>
              <a:t>, y estrategias para la mejora del servicio educativo. Este proceso se concreta en la elaboración, desarrollo, seguimiento y evaluación de la Ruta de Mejora.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1345670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573</Words>
  <Application>Microsoft Office PowerPoint</Application>
  <PresentationFormat>Presentación en pantalla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14</cp:revision>
  <dcterms:created xsi:type="dcterms:W3CDTF">2015-09-26T00:53:33Z</dcterms:created>
  <dcterms:modified xsi:type="dcterms:W3CDTF">2015-09-26T01:28:20Z</dcterms:modified>
</cp:coreProperties>
</file>