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notesMasterIdLst>
    <p:notesMasterId r:id="rId17"/>
  </p:notesMasterIdLst>
  <p:handoutMasterIdLst>
    <p:handoutMasterId r:id="rId18"/>
  </p:handoutMasterIdLst>
  <p:sldIdLst>
    <p:sldId id="259" r:id="rId2"/>
    <p:sldId id="263" r:id="rId3"/>
    <p:sldId id="264" r:id="rId4"/>
    <p:sldId id="261" r:id="rId5"/>
    <p:sldId id="265" r:id="rId6"/>
    <p:sldId id="266" r:id="rId7"/>
    <p:sldId id="258" r:id="rId8"/>
    <p:sldId id="270" r:id="rId9"/>
    <p:sldId id="271" r:id="rId10"/>
    <p:sldId id="272" r:id="rId11"/>
    <p:sldId id="274" r:id="rId12"/>
    <p:sldId id="276" r:id="rId13"/>
    <p:sldId id="262" r:id="rId14"/>
    <p:sldId id="279" r:id="rId15"/>
    <p:sldId id="280" r:id="rId16"/>
  </p:sldIdLst>
  <p:sldSz cx="9144000" cy="6858000" type="screen4x3"/>
  <p:notesSz cx="9309100" cy="7053263"/>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4" d="100"/>
          <a:sy n="54" d="100"/>
        </p:scale>
        <p:origin x="-1740" y="-3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4033943" cy="352663"/>
          </a:xfrm>
          <a:prstGeom prst="rect">
            <a:avLst/>
          </a:prstGeom>
        </p:spPr>
        <p:txBody>
          <a:bodyPr vert="horz" lIns="93497" tIns="46749" rIns="93497" bIns="46749" rtlCol="0"/>
          <a:lstStyle>
            <a:lvl1pPr algn="l">
              <a:defRPr sz="1200"/>
            </a:lvl1pPr>
          </a:lstStyle>
          <a:p>
            <a:endParaRPr lang="es-MX"/>
          </a:p>
        </p:txBody>
      </p:sp>
      <p:sp>
        <p:nvSpPr>
          <p:cNvPr id="3" name="2 Marcador de fecha"/>
          <p:cNvSpPr>
            <a:spLocks noGrp="1"/>
          </p:cNvSpPr>
          <p:nvPr>
            <p:ph type="dt" sz="quarter" idx="1"/>
          </p:nvPr>
        </p:nvSpPr>
        <p:spPr>
          <a:xfrm>
            <a:off x="5273003" y="0"/>
            <a:ext cx="4033943" cy="352663"/>
          </a:xfrm>
          <a:prstGeom prst="rect">
            <a:avLst/>
          </a:prstGeom>
        </p:spPr>
        <p:txBody>
          <a:bodyPr vert="horz" lIns="93497" tIns="46749" rIns="93497" bIns="46749" rtlCol="0"/>
          <a:lstStyle>
            <a:lvl1pPr algn="r">
              <a:defRPr sz="1200"/>
            </a:lvl1pPr>
          </a:lstStyle>
          <a:p>
            <a:fld id="{0C3C9AA2-EF27-4C58-BD4F-E5E828C88937}" type="datetimeFigureOut">
              <a:rPr lang="es-MX" smtClean="0"/>
              <a:t>18/10/2015</a:t>
            </a:fld>
            <a:endParaRPr lang="es-MX"/>
          </a:p>
        </p:txBody>
      </p:sp>
      <p:sp>
        <p:nvSpPr>
          <p:cNvPr id="4" name="3 Marcador de pie de página"/>
          <p:cNvSpPr>
            <a:spLocks noGrp="1"/>
          </p:cNvSpPr>
          <p:nvPr>
            <p:ph type="ftr" sz="quarter" idx="2"/>
          </p:nvPr>
        </p:nvSpPr>
        <p:spPr>
          <a:xfrm>
            <a:off x="0" y="6699376"/>
            <a:ext cx="4033943" cy="352663"/>
          </a:xfrm>
          <a:prstGeom prst="rect">
            <a:avLst/>
          </a:prstGeom>
        </p:spPr>
        <p:txBody>
          <a:bodyPr vert="horz" lIns="93497" tIns="46749" rIns="93497" bIns="46749"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5273003" y="6699376"/>
            <a:ext cx="4033943" cy="352663"/>
          </a:xfrm>
          <a:prstGeom prst="rect">
            <a:avLst/>
          </a:prstGeom>
        </p:spPr>
        <p:txBody>
          <a:bodyPr vert="horz" lIns="93497" tIns="46749" rIns="93497" bIns="46749" rtlCol="0" anchor="b"/>
          <a:lstStyle>
            <a:lvl1pPr algn="r">
              <a:defRPr sz="1200"/>
            </a:lvl1pPr>
          </a:lstStyle>
          <a:p>
            <a:fld id="{D47E4874-3CC5-428F-BA47-C79194B066EE}" type="slidenum">
              <a:rPr lang="es-MX" smtClean="0"/>
              <a:t>‹Nº›</a:t>
            </a:fld>
            <a:endParaRPr lang="es-MX"/>
          </a:p>
        </p:txBody>
      </p:sp>
    </p:spTree>
    <p:extLst>
      <p:ext uri="{BB962C8B-B14F-4D97-AF65-F5344CB8AC3E}">
        <p14:creationId xmlns:p14="http://schemas.microsoft.com/office/powerpoint/2010/main" val="27587604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1"/>
            <a:ext cx="4033943" cy="353888"/>
          </a:xfrm>
          <a:prstGeom prst="rect">
            <a:avLst/>
          </a:prstGeom>
        </p:spPr>
        <p:txBody>
          <a:bodyPr vert="horz" lIns="93497" tIns="46749" rIns="93497" bIns="46749" rtlCol="0"/>
          <a:lstStyle>
            <a:lvl1pPr algn="l">
              <a:defRPr sz="1200"/>
            </a:lvl1pPr>
          </a:lstStyle>
          <a:p>
            <a:endParaRPr lang="es-MX"/>
          </a:p>
        </p:txBody>
      </p:sp>
      <p:sp>
        <p:nvSpPr>
          <p:cNvPr id="3" name="Marcador de fecha 2"/>
          <p:cNvSpPr>
            <a:spLocks noGrp="1"/>
          </p:cNvSpPr>
          <p:nvPr>
            <p:ph type="dt" idx="1"/>
          </p:nvPr>
        </p:nvSpPr>
        <p:spPr>
          <a:xfrm>
            <a:off x="5273003" y="1"/>
            <a:ext cx="4033943" cy="353888"/>
          </a:xfrm>
          <a:prstGeom prst="rect">
            <a:avLst/>
          </a:prstGeom>
        </p:spPr>
        <p:txBody>
          <a:bodyPr vert="horz" lIns="93497" tIns="46749" rIns="93497" bIns="46749" rtlCol="0"/>
          <a:lstStyle>
            <a:lvl1pPr algn="r">
              <a:defRPr sz="1200"/>
            </a:lvl1pPr>
          </a:lstStyle>
          <a:p>
            <a:fld id="{79F6C62F-8550-4A96-9BB4-D2198C222894}" type="datetimeFigureOut">
              <a:rPr lang="es-MX" smtClean="0"/>
              <a:pPr/>
              <a:t>18/10/2015</a:t>
            </a:fld>
            <a:endParaRPr lang="es-MX"/>
          </a:p>
        </p:txBody>
      </p:sp>
      <p:sp>
        <p:nvSpPr>
          <p:cNvPr id="4" name="Marcador de imagen de diapositiva 3"/>
          <p:cNvSpPr>
            <a:spLocks noGrp="1" noRot="1" noChangeAspect="1"/>
          </p:cNvSpPr>
          <p:nvPr>
            <p:ph type="sldImg" idx="2"/>
          </p:nvPr>
        </p:nvSpPr>
        <p:spPr>
          <a:xfrm>
            <a:off x="3067050" y="881063"/>
            <a:ext cx="3175000" cy="2381250"/>
          </a:xfrm>
          <a:prstGeom prst="rect">
            <a:avLst/>
          </a:prstGeom>
          <a:noFill/>
          <a:ln w="12700">
            <a:solidFill>
              <a:prstClr val="black"/>
            </a:solidFill>
          </a:ln>
        </p:spPr>
        <p:txBody>
          <a:bodyPr vert="horz" lIns="93497" tIns="46749" rIns="93497" bIns="46749" rtlCol="0" anchor="ctr"/>
          <a:lstStyle/>
          <a:p>
            <a:endParaRPr lang="es-MX"/>
          </a:p>
        </p:txBody>
      </p:sp>
      <p:sp>
        <p:nvSpPr>
          <p:cNvPr id="5" name="Marcador de notas 4"/>
          <p:cNvSpPr>
            <a:spLocks noGrp="1"/>
          </p:cNvSpPr>
          <p:nvPr>
            <p:ph type="body" sz="quarter" idx="3"/>
          </p:nvPr>
        </p:nvSpPr>
        <p:spPr>
          <a:xfrm>
            <a:off x="930910" y="3394382"/>
            <a:ext cx="7447280" cy="2777223"/>
          </a:xfrm>
          <a:prstGeom prst="rect">
            <a:avLst/>
          </a:prstGeom>
        </p:spPr>
        <p:txBody>
          <a:bodyPr vert="horz" lIns="93497" tIns="46749" rIns="93497" bIns="46749"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6699376"/>
            <a:ext cx="4033943" cy="353887"/>
          </a:xfrm>
          <a:prstGeom prst="rect">
            <a:avLst/>
          </a:prstGeom>
        </p:spPr>
        <p:txBody>
          <a:bodyPr vert="horz" lIns="93497" tIns="46749" rIns="93497" bIns="46749"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5273003" y="6699376"/>
            <a:ext cx="4033943" cy="353887"/>
          </a:xfrm>
          <a:prstGeom prst="rect">
            <a:avLst/>
          </a:prstGeom>
        </p:spPr>
        <p:txBody>
          <a:bodyPr vert="horz" lIns="93497" tIns="46749" rIns="93497" bIns="46749" rtlCol="0" anchor="b"/>
          <a:lstStyle>
            <a:lvl1pPr algn="r">
              <a:defRPr sz="1200"/>
            </a:lvl1pPr>
          </a:lstStyle>
          <a:p>
            <a:fld id="{6999F053-19AA-440C-9DC8-F9EC25837289}" type="slidenum">
              <a:rPr lang="es-MX" smtClean="0"/>
              <a:pPr/>
              <a:t>‹Nº›</a:t>
            </a:fld>
            <a:endParaRPr lang="es-MX"/>
          </a:p>
        </p:txBody>
      </p:sp>
    </p:spTree>
    <p:extLst>
      <p:ext uri="{BB962C8B-B14F-4D97-AF65-F5344CB8AC3E}">
        <p14:creationId xmlns:p14="http://schemas.microsoft.com/office/powerpoint/2010/main" val="32770080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6999F053-19AA-440C-9DC8-F9EC25837289}" type="slidenum">
              <a:rPr lang="es-MX" smtClean="0"/>
              <a:pPr/>
              <a:t>2</a:t>
            </a:fld>
            <a:endParaRPr lang="es-MX"/>
          </a:p>
        </p:txBody>
      </p:sp>
    </p:spTree>
    <p:extLst>
      <p:ext uri="{BB962C8B-B14F-4D97-AF65-F5344CB8AC3E}">
        <p14:creationId xmlns:p14="http://schemas.microsoft.com/office/powerpoint/2010/main" val="2914412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6999F053-19AA-440C-9DC8-F9EC25837289}" type="slidenum">
              <a:rPr lang="es-MX" smtClean="0"/>
              <a:pPr/>
              <a:t>3</a:t>
            </a:fld>
            <a:endParaRPr lang="es-MX"/>
          </a:p>
        </p:txBody>
      </p:sp>
    </p:spTree>
    <p:extLst>
      <p:ext uri="{BB962C8B-B14F-4D97-AF65-F5344CB8AC3E}">
        <p14:creationId xmlns:p14="http://schemas.microsoft.com/office/powerpoint/2010/main" val="29144126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6999F053-19AA-440C-9DC8-F9EC25837289}" type="slidenum">
              <a:rPr lang="es-MX" smtClean="0"/>
              <a:pPr/>
              <a:t>4</a:t>
            </a:fld>
            <a:endParaRPr lang="es-MX"/>
          </a:p>
        </p:txBody>
      </p:sp>
    </p:spTree>
    <p:extLst>
      <p:ext uri="{BB962C8B-B14F-4D97-AF65-F5344CB8AC3E}">
        <p14:creationId xmlns:p14="http://schemas.microsoft.com/office/powerpoint/2010/main" val="29144126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6999F053-19AA-440C-9DC8-F9EC25837289}" type="slidenum">
              <a:rPr lang="es-MX" smtClean="0"/>
              <a:pPr/>
              <a:t>5</a:t>
            </a:fld>
            <a:endParaRPr lang="es-MX"/>
          </a:p>
        </p:txBody>
      </p:sp>
    </p:spTree>
    <p:extLst>
      <p:ext uri="{BB962C8B-B14F-4D97-AF65-F5344CB8AC3E}">
        <p14:creationId xmlns:p14="http://schemas.microsoft.com/office/powerpoint/2010/main" val="29144126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6999F053-19AA-440C-9DC8-F9EC25837289}" type="slidenum">
              <a:rPr lang="es-MX" smtClean="0"/>
              <a:pPr/>
              <a:t>6</a:t>
            </a:fld>
            <a:endParaRPr lang="es-MX"/>
          </a:p>
        </p:txBody>
      </p:sp>
    </p:spTree>
    <p:extLst>
      <p:ext uri="{BB962C8B-B14F-4D97-AF65-F5344CB8AC3E}">
        <p14:creationId xmlns:p14="http://schemas.microsoft.com/office/powerpoint/2010/main" val="29144126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8179FF0F-4C52-42DE-BE88-28AFA6F365C9}" type="datetimeFigureOut">
              <a:rPr lang="es-MX" smtClean="0"/>
              <a:pPr/>
              <a:t>18/10/2015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6F7A83C-F2EC-4340-A1A1-082C1A1DF0CB}"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8179FF0F-4C52-42DE-BE88-28AFA6F365C9}" type="datetimeFigureOut">
              <a:rPr lang="es-MX" smtClean="0"/>
              <a:pPr/>
              <a:t>18/10/2015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6F7A83C-F2EC-4340-A1A1-082C1A1DF0CB}"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8179FF0F-4C52-42DE-BE88-28AFA6F365C9}" type="datetimeFigureOut">
              <a:rPr lang="es-MX" smtClean="0"/>
              <a:pPr/>
              <a:t>18/10/2015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6F7A83C-F2EC-4340-A1A1-082C1A1DF0CB}"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8179FF0F-4C52-42DE-BE88-28AFA6F365C9}" type="datetimeFigureOut">
              <a:rPr lang="es-MX" smtClean="0"/>
              <a:pPr/>
              <a:t>18/10/2015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6F7A83C-F2EC-4340-A1A1-082C1A1DF0CB}"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179FF0F-4C52-42DE-BE88-28AFA6F365C9}" type="datetimeFigureOut">
              <a:rPr lang="es-MX" smtClean="0"/>
              <a:pPr/>
              <a:t>18/10/2015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6F7A83C-F2EC-4340-A1A1-082C1A1DF0CB}"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8179FF0F-4C52-42DE-BE88-28AFA6F365C9}" type="datetimeFigureOut">
              <a:rPr lang="es-MX" smtClean="0"/>
              <a:pPr/>
              <a:t>18/10/2015</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6F7A83C-F2EC-4340-A1A1-082C1A1DF0CB}"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Date Placeholder 6"/>
          <p:cNvSpPr>
            <a:spLocks noGrp="1"/>
          </p:cNvSpPr>
          <p:nvPr>
            <p:ph type="dt" sz="half" idx="10"/>
          </p:nvPr>
        </p:nvSpPr>
        <p:spPr/>
        <p:txBody>
          <a:bodyPr/>
          <a:lstStyle/>
          <a:p>
            <a:fld id="{8179FF0F-4C52-42DE-BE88-28AFA6F365C9}" type="datetimeFigureOut">
              <a:rPr lang="es-MX" smtClean="0"/>
              <a:pPr/>
              <a:t>18/10/2015</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36F7A83C-F2EC-4340-A1A1-082C1A1DF0CB}"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8179FF0F-4C52-42DE-BE88-28AFA6F365C9}" type="datetimeFigureOut">
              <a:rPr lang="es-MX" smtClean="0"/>
              <a:pPr/>
              <a:t>18/10/2015</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36F7A83C-F2EC-4340-A1A1-082C1A1DF0CB}"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79FF0F-4C52-42DE-BE88-28AFA6F365C9}" type="datetimeFigureOut">
              <a:rPr lang="es-MX" smtClean="0"/>
              <a:pPr/>
              <a:t>18/10/2015</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36F7A83C-F2EC-4340-A1A1-082C1A1DF0CB}"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8179FF0F-4C52-42DE-BE88-28AFA6F365C9}" type="datetimeFigureOut">
              <a:rPr lang="es-MX" smtClean="0"/>
              <a:pPr/>
              <a:t>18/10/2015</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6F7A83C-F2EC-4340-A1A1-082C1A1DF0CB}" type="slidenum">
              <a:rPr lang="es-MX" smtClean="0"/>
              <a:pPr/>
              <a:t>‹Nº›</a:t>
            </a:fld>
            <a:endParaRPr lang="es-MX"/>
          </a:p>
        </p:txBody>
      </p:sp>
      <p:sp>
        <p:nvSpPr>
          <p:cNvPr id="9" name="Content Placeholder 8"/>
          <p:cNvSpPr>
            <a:spLocks noGrp="1"/>
          </p:cNvSpPr>
          <p:nvPr>
            <p:ph sz="quarter" idx="13"/>
          </p:nvPr>
        </p:nvSpPr>
        <p:spPr>
          <a:xfrm>
            <a:off x="304800" y="381000"/>
            <a:ext cx="7772400" cy="494284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8" name="Date Placeholder 7"/>
          <p:cNvSpPr>
            <a:spLocks noGrp="1"/>
          </p:cNvSpPr>
          <p:nvPr>
            <p:ph type="dt" sz="half" idx="10"/>
          </p:nvPr>
        </p:nvSpPr>
        <p:spPr/>
        <p:txBody>
          <a:bodyPr/>
          <a:lstStyle/>
          <a:p>
            <a:fld id="{8179FF0F-4C52-42DE-BE88-28AFA6F365C9}" type="datetimeFigureOut">
              <a:rPr lang="es-MX" smtClean="0"/>
              <a:pPr/>
              <a:t>18/10/2015</a:t>
            </a:fld>
            <a:endParaRPr lang="es-MX"/>
          </a:p>
        </p:txBody>
      </p:sp>
      <p:sp>
        <p:nvSpPr>
          <p:cNvPr id="9" name="Slide Number Placeholder 8"/>
          <p:cNvSpPr>
            <a:spLocks noGrp="1"/>
          </p:cNvSpPr>
          <p:nvPr>
            <p:ph type="sldNum" sz="quarter" idx="11"/>
          </p:nvPr>
        </p:nvSpPr>
        <p:spPr/>
        <p:txBody>
          <a:bodyPr/>
          <a:lstStyle/>
          <a:p>
            <a:fld id="{36F7A83C-F2EC-4340-A1A1-082C1A1DF0CB}" type="slidenum">
              <a:rPr lang="es-MX" smtClean="0"/>
              <a:pPr/>
              <a:t>‹Nº›</a:t>
            </a:fld>
            <a:endParaRPr lang="es-MX"/>
          </a:p>
        </p:txBody>
      </p:sp>
      <p:sp>
        <p:nvSpPr>
          <p:cNvPr id="10" name="Footer Placeholder 9"/>
          <p:cNvSpPr>
            <a:spLocks noGrp="1"/>
          </p:cNvSpPr>
          <p:nvPr>
            <p:ph type="ftr" sz="quarter" idx="12"/>
          </p:nvPr>
        </p:nvSpPr>
        <p:spPr/>
        <p:txBody>
          <a:bodyPr/>
          <a:lstStyle/>
          <a:p>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36F7A83C-F2EC-4340-A1A1-082C1A1DF0CB}" type="slidenum">
              <a:rPr lang="es-MX" smtClean="0"/>
              <a:pPr/>
              <a:t>‹Nº›</a:t>
            </a:fld>
            <a:endParaRPr lang="es-MX"/>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s-MX"/>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8179FF0F-4C52-42DE-BE88-28AFA6F365C9}" type="datetimeFigureOut">
              <a:rPr lang="es-MX" smtClean="0"/>
              <a:pPr/>
              <a:t>18/10/2015</a:t>
            </a:fld>
            <a:endParaRPr lang="es-MX"/>
          </a:p>
        </p:txBody>
      </p:sp>
    </p:spTree>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467544" y="1052736"/>
            <a:ext cx="7632848" cy="4524315"/>
          </a:xfrm>
          <a:prstGeom prst="rect">
            <a:avLst/>
          </a:prstGeom>
          <a:noFill/>
        </p:spPr>
        <p:txBody>
          <a:bodyPr wrap="square" rtlCol="0">
            <a:spAutoFit/>
          </a:bodyPr>
          <a:lstStyle/>
          <a:p>
            <a:pPr algn="ctr"/>
            <a:r>
              <a:rPr lang="es-MX" sz="7200" dirty="0" smtClean="0">
                <a:latin typeface="DK Lemon Yellow Sun" pitchFamily="50" charset="0"/>
                <a:ea typeface="Gungsuh" panose="02030600000101010101" pitchFamily="18" charset="-127"/>
              </a:rPr>
              <a:t>Línea del tiempo acerca de la administración y a gestión en el sistema educativo mexicano.</a:t>
            </a:r>
            <a:endParaRPr lang="es-MX" sz="7200" dirty="0">
              <a:latin typeface="DK Lemon Yellow Sun" pitchFamily="50" charset="0"/>
              <a:ea typeface="Gungsuh" panose="02030600000101010101" pitchFamily="18" charset="-127"/>
            </a:endParaRPr>
          </a:p>
        </p:txBody>
      </p:sp>
    </p:spTree>
    <p:extLst>
      <p:ext uri="{BB962C8B-B14F-4D97-AF65-F5344CB8AC3E}">
        <p14:creationId xmlns:p14="http://schemas.microsoft.com/office/powerpoint/2010/main" val="16445364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5496" y="-85402"/>
            <a:ext cx="7620000" cy="1066130"/>
          </a:xfrm>
        </p:spPr>
        <p:txBody>
          <a:bodyPr>
            <a:normAutofit/>
          </a:bodyPr>
          <a:lstStyle/>
          <a:p>
            <a:r>
              <a:rPr lang="es-MX" sz="6000" b="1" dirty="0" smtClean="0">
                <a:solidFill>
                  <a:schemeClr val="tx1"/>
                </a:solidFill>
                <a:latin typeface="Century Gothic" panose="020B0502020202020204" pitchFamily="34" charset="0"/>
              </a:rPr>
              <a:t>1996</a:t>
            </a:r>
            <a:endParaRPr lang="es-MX" sz="6000" b="1" dirty="0">
              <a:solidFill>
                <a:schemeClr val="tx1"/>
              </a:solidFill>
              <a:latin typeface="Century Gothic" panose="020B0502020202020204" pitchFamily="34" charset="0"/>
            </a:endParaRPr>
          </a:p>
        </p:txBody>
      </p:sp>
      <p:sp>
        <p:nvSpPr>
          <p:cNvPr id="3" name="Marcador de contenido 2"/>
          <p:cNvSpPr>
            <a:spLocks noGrp="1"/>
          </p:cNvSpPr>
          <p:nvPr>
            <p:ph idx="1"/>
          </p:nvPr>
        </p:nvSpPr>
        <p:spPr>
          <a:xfrm>
            <a:off x="107504" y="764704"/>
            <a:ext cx="8208912" cy="1800200"/>
          </a:xfrm>
        </p:spPr>
        <p:txBody>
          <a:bodyPr>
            <a:normAutofit/>
          </a:bodyPr>
          <a:lstStyle/>
          <a:p>
            <a:pPr algn="just"/>
            <a:r>
              <a:rPr lang="es-MX" dirty="0">
                <a:latin typeface="Century Gothic" panose="020B0502020202020204" pitchFamily="34" charset="0"/>
              </a:rPr>
              <a:t>Tocó a </a:t>
            </a:r>
            <a:r>
              <a:rPr lang="es-MX" dirty="0" err="1">
                <a:latin typeface="Century Gothic" panose="020B0502020202020204" pitchFamily="34" charset="0"/>
              </a:rPr>
              <a:t>Sander</a:t>
            </a:r>
            <a:r>
              <a:rPr lang="es-MX" dirty="0">
                <a:latin typeface="Century Gothic" panose="020B0502020202020204" pitchFamily="34" charset="0"/>
              </a:rPr>
              <a:t> el hacer un planteamiento fundamentado que reclama el nacimiento del campo de la gestión educativa diferenciándolo del propio de la administración educativa</a:t>
            </a:r>
            <a:endParaRPr lang="es-MX" dirty="0">
              <a:solidFill>
                <a:schemeClr val="tx1"/>
              </a:solidFill>
              <a:latin typeface="Century Gothic" panose="020B0502020202020204" pitchFamily="34" charset="0"/>
            </a:endParaRPr>
          </a:p>
        </p:txBody>
      </p:sp>
      <p:sp>
        <p:nvSpPr>
          <p:cNvPr id="4" name="Título 1"/>
          <p:cNvSpPr txBox="1">
            <a:spLocks/>
          </p:cNvSpPr>
          <p:nvPr/>
        </p:nvSpPr>
        <p:spPr>
          <a:xfrm>
            <a:off x="120352" y="2141984"/>
            <a:ext cx="76200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s-MX" sz="6000" b="1" dirty="0" smtClean="0">
                <a:solidFill>
                  <a:schemeClr val="tx1"/>
                </a:solidFill>
                <a:latin typeface="Century Gothic" panose="020B0502020202020204" pitchFamily="34" charset="0"/>
              </a:rPr>
              <a:t>1997</a:t>
            </a:r>
            <a:endParaRPr lang="es-MX" sz="6000" b="1" dirty="0">
              <a:solidFill>
                <a:schemeClr val="tx1"/>
              </a:solidFill>
              <a:latin typeface="Century Gothic" panose="020B0502020202020204" pitchFamily="34" charset="0"/>
            </a:endParaRPr>
          </a:p>
        </p:txBody>
      </p:sp>
      <p:sp>
        <p:nvSpPr>
          <p:cNvPr id="5" name="Marcador de contenido 2"/>
          <p:cNvSpPr txBox="1">
            <a:spLocks/>
          </p:cNvSpPr>
          <p:nvPr/>
        </p:nvSpPr>
        <p:spPr>
          <a:xfrm>
            <a:off x="120352" y="3343002"/>
            <a:ext cx="8196064" cy="3888432"/>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algn="just"/>
            <a:r>
              <a:rPr lang="es-MX" dirty="0" err="1" smtClean="0">
                <a:latin typeface="Century Gothic" panose="020B0502020202020204" pitchFamily="34" charset="0"/>
              </a:rPr>
              <a:t>Maquiegui</a:t>
            </a:r>
            <a:r>
              <a:rPr lang="es-MX" dirty="0" smtClean="0">
                <a:latin typeface="Century Gothic" panose="020B0502020202020204" pitchFamily="34" charset="0"/>
              </a:rPr>
              <a:t> en esta misma línea, señala que la gestión de un centro escolar encuentra su importancia cuando se lleva a cabo entre todos, cuando existe un esfuerzo sostenido porque las acciones vayan precedidas de acuerdos entre las personas que a diario realizan el hecho educativo</a:t>
            </a:r>
          </a:p>
          <a:p>
            <a:pPr algn="just"/>
            <a:r>
              <a:rPr lang="es-MX" dirty="0" err="1" smtClean="0">
                <a:latin typeface="Century Gothic" panose="020B0502020202020204" pitchFamily="34" charset="0"/>
              </a:rPr>
              <a:t>Schiefelbein</a:t>
            </a:r>
            <a:r>
              <a:rPr lang="es-MX" dirty="0" smtClean="0">
                <a:latin typeface="Century Gothic" panose="020B0502020202020204" pitchFamily="34" charset="0"/>
              </a:rPr>
              <a:t> define a la gestión escolar como todo aquello que se realiza en la escuela y que logra que haya oportunidades de atención y de aprendizaje para todas las personas. </a:t>
            </a:r>
            <a:endParaRPr lang="es-MX" dirty="0">
              <a:latin typeface="Century Gothic" panose="020B0502020202020204" pitchFamily="34" charset="0"/>
            </a:endParaRPr>
          </a:p>
        </p:txBody>
      </p:sp>
    </p:spTree>
    <p:extLst>
      <p:ext uri="{BB962C8B-B14F-4D97-AF65-F5344CB8AC3E}">
        <p14:creationId xmlns:p14="http://schemas.microsoft.com/office/powerpoint/2010/main" val="30470146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6000" b="1" dirty="0" smtClean="0">
                <a:solidFill>
                  <a:schemeClr val="tx1"/>
                </a:solidFill>
                <a:latin typeface="Century Gothic" panose="020B0502020202020204" pitchFamily="34" charset="0"/>
              </a:rPr>
              <a:t>1998</a:t>
            </a:r>
            <a:endParaRPr lang="es-MX" sz="6000" b="1" dirty="0">
              <a:solidFill>
                <a:schemeClr val="tx1"/>
              </a:solidFill>
              <a:latin typeface="Century Gothic" panose="020B0502020202020204" pitchFamily="34" charset="0"/>
            </a:endParaRPr>
          </a:p>
        </p:txBody>
      </p:sp>
      <p:sp>
        <p:nvSpPr>
          <p:cNvPr id="3" name="Marcador de contenido 2"/>
          <p:cNvSpPr>
            <a:spLocks noGrp="1"/>
          </p:cNvSpPr>
          <p:nvPr>
            <p:ph idx="1"/>
          </p:nvPr>
        </p:nvSpPr>
        <p:spPr>
          <a:xfrm>
            <a:off x="755576" y="1340768"/>
            <a:ext cx="7632848" cy="1656184"/>
          </a:xfrm>
        </p:spPr>
        <p:txBody>
          <a:bodyPr>
            <a:normAutofit/>
          </a:bodyPr>
          <a:lstStyle/>
          <a:p>
            <a:pPr algn="just"/>
            <a:r>
              <a:rPr lang="es-MX" dirty="0">
                <a:latin typeface="Century Gothic" panose="020B0502020202020204" pitchFamily="34" charset="0"/>
              </a:rPr>
              <a:t>Para </a:t>
            </a:r>
            <a:r>
              <a:rPr lang="es-MX" dirty="0" err="1">
                <a:latin typeface="Century Gothic" panose="020B0502020202020204" pitchFamily="34" charset="0"/>
              </a:rPr>
              <a:t>Namo</a:t>
            </a:r>
            <a:r>
              <a:rPr lang="es-MX" dirty="0">
                <a:latin typeface="Century Gothic" panose="020B0502020202020204" pitchFamily="34" charset="0"/>
              </a:rPr>
              <a:t> de Mello y </a:t>
            </a:r>
            <a:r>
              <a:rPr lang="es-MX" dirty="0" err="1">
                <a:latin typeface="Century Gothic" panose="020B0502020202020204" pitchFamily="34" charset="0"/>
              </a:rPr>
              <a:t>Guadamuz</a:t>
            </a:r>
            <a:r>
              <a:rPr lang="es-MX" dirty="0">
                <a:latin typeface="Century Gothic" panose="020B0502020202020204" pitchFamily="34" charset="0"/>
              </a:rPr>
              <a:t> la gestión escolar se constituye por todas aquellas acciones en un entorno </a:t>
            </a:r>
            <a:r>
              <a:rPr lang="es-MX" dirty="0" err="1">
                <a:latin typeface="Century Gothic" panose="020B0502020202020204" pitchFamily="34" charset="0"/>
              </a:rPr>
              <a:t>muldimensional</a:t>
            </a:r>
            <a:r>
              <a:rPr lang="es-MX" dirty="0">
                <a:latin typeface="Century Gothic" panose="020B0502020202020204" pitchFamily="34" charset="0"/>
              </a:rPr>
              <a:t> cuyo centro es la escuela y que tienden a convertir a esta en una organización</a:t>
            </a:r>
          </a:p>
        </p:txBody>
      </p:sp>
      <p:sp>
        <p:nvSpPr>
          <p:cNvPr id="4" name="Título 1"/>
          <p:cNvSpPr txBox="1">
            <a:spLocks/>
          </p:cNvSpPr>
          <p:nvPr/>
        </p:nvSpPr>
        <p:spPr>
          <a:xfrm>
            <a:off x="602250" y="2728065"/>
            <a:ext cx="76200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s-MX" sz="6000" b="1" dirty="0" smtClean="0">
                <a:solidFill>
                  <a:schemeClr val="tx1"/>
                </a:solidFill>
                <a:latin typeface="Century Gothic" panose="020B0502020202020204" pitchFamily="34" charset="0"/>
              </a:rPr>
              <a:t>1999</a:t>
            </a:r>
            <a:endParaRPr lang="es-MX" sz="6000" b="1" dirty="0">
              <a:solidFill>
                <a:schemeClr val="tx1"/>
              </a:solidFill>
              <a:latin typeface="Century Gothic" panose="020B0502020202020204" pitchFamily="34" charset="0"/>
            </a:endParaRPr>
          </a:p>
        </p:txBody>
      </p:sp>
      <p:sp>
        <p:nvSpPr>
          <p:cNvPr id="5" name="Marcador de contenido 2"/>
          <p:cNvSpPr txBox="1">
            <a:spLocks/>
          </p:cNvSpPr>
          <p:nvPr/>
        </p:nvSpPr>
        <p:spPr>
          <a:xfrm>
            <a:off x="755576" y="3933056"/>
            <a:ext cx="7632848" cy="1944216"/>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algn="just"/>
            <a:r>
              <a:rPr lang="es-MX" dirty="0" smtClean="0">
                <a:latin typeface="Century Gothic" panose="020B0502020202020204" pitchFamily="34" charset="0"/>
              </a:rPr>
              <a:t>Fierro al referir a un tipo particular de gestión se aproxima a sus componentes refiriendo una amalgama integradora de la gestión que </a:t>
            </a:r>
            <a:r>
              <a:rPr lang="es-MX" dirty="0" err="1" smtClean="0">
                <a:latin typeface="Century Gothic" panose="020B0502020202020204" pitchFamily="34" charset="0"/>
              </a:rPr>
              <a:t>vá</a:t>
            </a:r>
            <a:r>
              <a:rPr lang="es-MX" dirty="0" smtClean="0">
                <a:latin typeface="Century Gothic" panose="020B0502020202020204" pitchFamily="34" charset="0"/>
              </a:rPr>
              <a:t> más allá de la vertiente administrativa al señalar</a:t>
            </a:r>
            <a:endParaRPr lang="es-MX" dirty="0">
              <a:latin typeface="Century Gothic" panose="020B0502020202020204" pitchFamily="34" charset="0"/>
            </a:endParaRPr>
          </a:p>
        </p:txBody>
      </p:sp>
    </p:spTree>
    <p:extLst>
      <p:ext uri="{BB962C8B-B14F-4D97-AF65-F5344CB8AC3E}">
        <p14:creationId xmlns:p14="http://schemas.microsoft.com/office/powerpoint/2010/main" val="102416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MX" sz="6000" b="1" dirty="0" smtClean="0">
                <a:solidFill>
                  <a:schemeClr val="tx1"/>
                </a:solidFill>
                <a:latin typeface="Century Gothic" panose="020B0502020202020204" pitchFamily="34" charset="0"/>
              </a:rPr>
              <a:t>2000</a:t>
            </a:r>
            <a:endParaRPr lang="es-MX" sz="6000" b="1" dirty="0">
              <a:solidFill>
                <a:schemeClr val="tx1"/>
              </a:solidFill>
              <a:latin typeface="Century Gothic" panose="020B0502020202020204" pitchFamily="34" charset="0"/>
            </a:endParaRPr>
          </a:p>
        </p:txBody>
      </p:sp>
      <p:sp>
        <p:nvSpPr>
          <p:cNvPr id="3" name="Marcador de contenido 2"/>
          <p:cNvSpPr>
            <a:spLocks noGrp="1"/>
          </p:cNvSpPr>
          <p:nvPr>
            <p:ph idx="1"/>
          </p:nvPr>
        </p:nvSpPr>
        <p:spPr>
          <a:xfrm>
            <a:off x="457200" y="1600200"/>
            <a:ext cx="7620000" cy="1540768"/>
          </a:xfrm>
        </p:spPr>
        <p:txBody>
          <a:bodyPr>
            <a:normAutofit/>
          </a:bodyPr>
          <a:lstStyle/>
          <a:p>
            <a:pPr algn="just"/>
            <a:r>
              <a:rPr lang="es-MX" dirty="0" err="1">
                <a:latin typeface="Century Gothic" panose="020B0502020202020204" pitchFamily="34" charset="0"/>
              </a:rPr>
              <a:t>Elmore</a:t>
            </a:r>
            <a:r>
              <a:rPr lang="es-MX" dirty="0">
                <a:latin typeface="Century Gothic" panose="020B0502020202020204" pitchFamily="34" charset="0"/>
              </a:rPr>
              <a:t> exige la asunción de un papel más profesional por parte del profesorado, quien asume funciones de liderazgo en sus respectivas áreas y ámbitos.</a:t>
            </a:r>
          </a:p>
        </p:txBody>
      </p:sp>
      <p:sp>
        <p:nvSpPr>
          <p:cNvPr id="4" name="Marcador de contenido 2"/>
          <p:cNvSpPr txBox="1">
            <a:spLocks/>
          </p:cNvSpPr>
          <p:nvPr/>
        </p:nvSpPr>
        <p:spPr>
          <a:xfrm>
            <a:off x="395536" y="3380928"/>
            <a:ext cx="7620000" cy="2496344"/>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algn="just"/>
            <a:r>
              <a:rPr lang="es-MX" dirty="0" smtClean="0">
                <a:latin typeface="Century Gothic" panose="020B0502020202020204" pitchFamily="34" charset="0"/>
              </a:rPr>
              <a:t>Sandoval quien realiza una importante aproximación conceptual al campo de la gestión escolar y pedagógica, cuando afirma: El concepto de gestión (derivado de la organización empresarial, cuyos contenidos centrales son la cooperación, el trabajo en equipo, la realización personal mediante la satisfacción profesional y la autonomía para tomar decisiones)</a:t>
            </a:r>
            <a:endParaRPr lang="es-MX" dirty="0">
              <a:latin typeface="Century Gothic" panose="020B0502020202020204" pitchFamily="34" charset="0"/>
            </a:endParaRPr>
          </a:p>
        </p:txBody>
      </p:sp>
    </p:spTree>
    <p:extLst>
      <p:ext uri="{BB962C8B-B14F-4D97-AF65-F5344CB8AC3E}">
        <p14:creationId xmlns:p14="http://schemas.microsoft.com/office/powerpoint/2010/main" val="35376646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6000" b="1" dirty="0" smtClean="0">
                <a:solidFill>
                  <a:schemeClr val="tx1"/>
                </a:solidFill>
                <a:latin typeface="Century Gothic" panose="020B0502020202020204" pitchFamily="34" charset="0"/>
              </a:rPr>
              <a:t>2001</a:t>
            </a:r>
            <a:endParaRPr lang="es-MX" sz="6000" b="1" dirty="0">
              <a:solidFill>
                <a:schemeClr val="tx1"/>
              </a:solidFill>
              <a:latin typeface="Century Gothic" panose="020B0502020202020204" pitchFamily="34" charset="0"/>
            </a:endParaRPr>
          </a:p>
        </p:txBody>
      </p:sp>
      <p:sp>
        <p:nvSpPr>
          <p:cNvPr id="3" name="Marcador de contenido 2"/>
          <p:cNvSpPr>
            <a:spLocks noGrp="1"/>
          </p:cNvSpPr>
          <p:nvPr>
            <p:ph idx="1"/>
          </p:nvPr>
        </p:nvSpPr>
        <p:spPr/>
        <p:txBody>
          <a:bodyPr>
            <a:normAutofit/>
          </a:bodyPr>
          <a:lstStyle/>
          <a:p>
            <a:pPr algn="just"/>
            <a:r>
              <a:rPr lang="es-MX" dirty="0" smtClean="0">
                <a:solidFill>
                  <a:schemeClr val="tx1"/>
                </a:solidFill>
                <a:latin typeface="Century Gothic" panose="020B0502020202020204" pitchFamily="34" charset="0"/>
              </a:rPr>
              <a:t>(2001-2006) El Plan Estratégico de Transformación Escolar (PETE)  se propuso instrumentar el Programa Escuelas de Calidad .</a:t>
            </a:r>
          </a:p>
          <a:p>
            <a:pPr algn="just"/>
            <a:r>
              <a:rPr lang="es-MX" dirty="0">
                <a:solidFill>
                  <a:schemeClr val="tx1"/>
                </a:solidFill>
                <a:latin typeface="Century Gothic" panose="020B0502020202020204" pitchFamily="34" charset="0"/>
              </a:rPr>
              <a:t>Para Topete, la gestión escolar es “Un proceso muy complejo que involucra diversos saberes, capacidades y competencias dentro de un código ético que establezcan la conducción acertada de la organización hacia el logro de su misión</a:t>
            </a:r>
            <a:r>
              <a:rPr lang="es-MX" dirty="0" smtClean="0">
                <a:solidFill>
                  <a:schemeClr val="tx1"/>
                </a:solidFill>
                <a:latin typeface="Century Gothic" panose="020B0502020202020204" pitchFamily="34" charset="0"/>
              </a:rPr>
              <a:t>”</a:t>
            </a:r>
            <a:endParaRPr lang="es-MX" dirty="0">
              <a:solidFill>
                <a:schemeClr val="tx1"/>
              </a:solidFill>
              <a:latin typeface="Century Gothic" panose="020B0502020202020204" pitchFamily="34" charset="0"/>
            </a:endParaRPr>
          </a:p>
        </p:txBody>
      </p:sp>
      <p:sp>
        <p:nvSpPr>
          <p:cNvPr id="4" name="Marcador de contenido 2"/>
          <p:cNvSpPr txBox="1">
            <a:spLocks/>
          </p:cNvSpPr>
          <p:nvPr/>
        </p:nvSpPr>
        <p:spPr>
          <a:xfrm>
            <a:off x="467544" y="4509120"/>
            <a:ext cx="7620000" cy="2016224"/>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r>
              <a:rPr lang="es-MX" smtClean="0">
                <a:latin typeface="Century Gothic" panose="020B0502020202020204" pitchFamily="34" charset="0"/>
              </a:rPr>
              <a:t>Para Topete, la gestión escolar es “Un proceso muy complejo que involucra diversos saberes, capacidades y competencias dentro de un código ético que establezcan la conducción acertada de la organización hacia el logro de su misión”</a:t>
            </a:r>
            <a:endParaRPr lang="es-MX" dirty="0">
              <a:latin typeface="Century Gothic" panose="020B0502020202020204" pitchFamily="34" charset="0"/>
            </a:endParaRPr>
          </a:p>
        </p:txBody>
      </p:sp>
    </p:spTree>
    <p:extLst>
      <p:ext uri="{BB962C8B-B14F-4D97-AF65-F5344CB8AC3E}">
        <p14:creationId xmlns:p14="http://schemas.microsoft.com/office/powerpoint/2010/main" val="41027438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6000" b="1" dirty="0" smtClean="0">
                <a:solidFill>
                  <a:schemeClr val="tx1"/>
                </a:solidFill>
                <a:latin typeface="Century Gothic" panose="020B0502020202020204" pitchFamily="34" charset="0"/>
              </a:rPr>
              <a:t>2001</a:t>
            </a:r>
            <a:endParaRPr lang="es-MX" sz="6000" b="1" dirty="0">
              <a:solidFill>
                <a:schemeClr val="tx1"/>
              </a:solidFill>
              <a:latin typeface="Century Gothic" panose="020B0502020202020204" pitchFamily="34" charset="0"/>
            </a:endParaRPr>
          </a:p>
        </p:txBody>
      </p:sp>
      <p:sp>
        <p:nvSpPr>
          <p:cNvPr id="6" name="Marcador de contenido 2"/>
          <p:cNvSpPr txBox="1">
            <a:spLocks/>
          </p:cNvSpPr>
          <p:nvPr/>
        </p:nvSpPr>
        <p:spPr>
          <a:xfrm>
            <a:off x="107504" y="1448780"/>
            <a:ext cx="8052048" cy="396044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algn="just"/>
            <a:r>
              <a:rPr lang="es-MX" dirty="0" smtClean="0">
                <a:latin typeface="Century Gothic" panose="020B0502020202020204" pitchFamily="34" charset="0"/>
              </a:rPr>
              <a:t>Elizondo et al destacan como aspectos centrales de la gestión escolar su carácter holístico, centrada en los sujetos que construyen a la escuela y por lo tanto procesual, socialmente incluyente, que considera a lo educativo como una totalidad</a:t>
            </a:r>
          </a:p>
          <a:p>
            <a:pPr algn="just"/>
            <a:r>
              <a:rPr lang="es-MX" dirty="0" smtClean="0">
                <a:latin typeface="Century Gothic" panose="020B0502020202020204" pitchFamily="34" charset="0"/>
              </a:rPr>
              <a:t>Topete y </a:t>
            </a:r>
            <a:r>
              <a:rPr lang="es-MX" dirty="0" err="1" smtClean="0">
                <a:latin typeface="Century Gothic" panose="020B0502020202020204" pitchFamily="34" charset="0"/>
              </a:rPr>
              <a:t>Cerecedo</a:t>
            </a:r>
            <a:r>
              <a:rPr lang="es-MX" dirty="0" smtClean="0">
                <a:latin typeface="Century Gothic" panose="020B0502020202020204" pitchFamily="34" charset="0"/>
              </a:rPr>
              <a:t> establecen que el buen desempeño de la gestión escolar está determinada en buena parte por el ejercicio del poder que se correlaciona directamente con la forma en que se toman las decisiones al interior del centro escolar</a:t>
            </a:r>
            <a:endParaRPr lang="es-MX" dirty="0">
              <a:latin typeface="Century Gothic" panose="020B0502020202020204" pitchFamily="34" charset="0"/>
            </a:endParaRPr>
          </a:p>
        </p:txBody>
      </p:sp>
    </p:spTree>
    <p:extLst>
      <p:ext uri="{BB962C8B-B14F-4D97-AF65-F5344CB8AC3E}">
        <p14:creationId xmlns:p14="http://schemas.microsoft.com/office/powerpoint/2010/main" val="3834346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2" y="44624"/>
            <a:ext cx="7620000" cy="1143000"/>
          </a:xfrm>
        </p:spPr>
        <p:txBody>
          <a:bodyPr>
            <a:normAutofit/>
          </a:bodyPr>
          <a:lstStyle/>
          <a:p>
            <a:r>
              <a:rPr lang="es-MX" sz="6000" b="1" dirty="0" smtClean="0">
                <a:solidFill>
                  <a:schemeClr val="tx1"/>
                </a:solidFill>
                <a:latin typeface="Century Gothic" panose="020B0502020202020204" pitchFamily="34" charset="0"/>
              </a:rPr>
              <a:t>2001</a:t>
            </a:r>
            <a:endParaRPr lang="es-MX" sz="6000" b="1" dirty="0">
              <a:solidFill>
                <a:schemeClr val="tx1"/>
              </a:solidFill>
              <a:latin typeface="Century Gothic" panose="020B0502020202020204" pitchFamily="34" charset="0"/>
            </a:endParaRPr>
          </a:p>
        </p:txBody>
      </p:sp>
      <p:sp>
        <p:nvSpPr>
          <p:cNvPr id="5" name="Marcador de contenido 2"/>
          <p:cNvSpPr txBox="1">
            <a:spLocks/>
          </p:cNvSpPr>
          <p:nvPr/>
        </p:nvSpPr>
        <p:spPr>
          <a:xfrm>
            <a:off x="251520" y="1028700"/>
            <a:ext cx="8064896" cy="24003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algn="just"/>
            <a:r>
              <a:rPr lang="es-MX" dirty="0" smtClean="0">
                <a:latin typeface="Century Gothic" panose="020B0502020202020204" pitchFamily="34" charset="0"/>
              </a:rPr>
              <a:t>Elizondo et al conceptualizan a la gestión escolar como aquello que surge de la interrelación entre sujetos y escuela y que define a los siguientes a los siguientes componentes: participación comprometida y responsable, liderazgo compartido, comunicación organizacional, espacio colegiado e identidad con el proyecto escolar que asimismo define a la escuela.</a:t>
            </a:r>
            <a:endParaRPr lang="es-MX" dirty="0">
              <a:latin typeface="Century Gothic" panose="020B0502020202020204" pitchFamily="34" charset="0"/>
            </a:endParaRPr>
          </a:p>
        </p:txBody>
      </p:sp>
      <p:sp>
        <p:nvSpPr>
          <p:cNvPr id="6" name="Título 1"/>
          <p:cNvSpPr txBox="1">
            <a:spLocks/>
          </p:cNvSpPr>
          <p:nvPr/>
        </p:nvSpPr>
        <p:spPr>
          <a:xfrm>
            <a:off x="251520" y="3717032"/>
            <a:ext cx="76200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s-MX" sz="6600" b="1" dirty="0" smtClean="0">
                <a:solidFill>
                  <a:schemeClr val="tx1"/>
                </a:solidFill>
                <a:latin typeface="Century Gothic" panose="020B0502020202020204" pitchFamily="34" charset="0"/>
              </a:rPr>
              <a:t>2002</a:t>
            </a:r>
            <a:endParaRPr lang="es-MX" sz="6600" b="1" dirty="0">
              <a:solidFill>
                <a:schemeClr val="tx1"/>
              </a:solidFill>
              <a:latin typeface="Century Gothic" panose="020B0502020202020204" pitchFamily="34" charset="0"/>
            </a:endParaRPr>
          </a:p>
        </p:txBody>
      </p:sp>
      <p:sp>
        <p:nvSpPr>
          <p:cNvPr id="7" name="Marcador de contenido 2"/>
          <p:cNvSpPr>
            <a:spLocks noGrp="1"/>
          </p:cNvSpPr>
          <p:nvPr>
            <p:ph idx="1"/>
          </p:nvPr>
        </p:nvSpPr>
        <p:spPr>
          <a:xfrm>
            <a:off x="395536" y="5085183"/>
            <a:ext cx="7776864" cy="1512169"/>
          </a:xfrm>
        </p:spPr>
        <p:txBody>
          <a:bodyPr>
            <a:noAutofit/>
          </a:bodyPr>
          <a:lstStyle/>
          <a:p>
            <a:pPr algn="just"/>
            <a:r>
              <a:rPr lang="es-MX" dirty="0">
                <a:latin typeface="Century Gothic" panose="020B0502020202020204" pitchFamily="34" charset="0"/>
              </a:rPr>
              <a:t>Murillo, y Muñoz mencionan que el proceso de cambio escolar es inevitablemente paradójico, caótico y no lineal. Liderar este proceso es, por tanto, una tarea extremadamente compleja.</a:t>
            </a:r>
          </a:p>
        </p:txBody>
      </p:sp>
    </p:spTree>
    <p:extLst>
      <p:ext uri="{BB962C8B-B14F-4D97-AF65-F5344CB8AC3E}">
        <p14:creationId xmlns:p14="http://schemas.microsoft.com/office/powerpoint/2010/main" val="31307208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6000" b="1" dirty="0" smtClean="0">
                <a:solidFill>
                  <a:schemeClr val="tx1"/>
                </a:solidFill>
                <a:latin typeface="Century Gothic" panose="020B0502020202020204" pitchFamily="34" charset="0"/>
                <a:cs typeface="Arial" panose="020B0604020202020204" pitchFamily="34" charset="0"/>
              </a:rPr>
              <a:t>1960</a:t>
            </a:r>
            <a:endParaRPr lang="es-MX" sz="6000" b="1" dirty="0">
              <a:solidFill>
                <a:schemeClr val="tx1"/>
              </a:solidFill>
              <a:latin typeface="Century Gothic" panose="020B0502020202020204" pitchFamily="34" charset="0"/>
              <a:cs typeface="Arial" panose="020B0604020202020204" pitchFamily="34" charset="0"/>
            </a:endParaRPr>
          </a:p>
        </p:txBody>
      </p:sp>
      <p:sp>
        <p:nvSpPr>
          <p:cNvPr id="3" name="Marcador de contenido 2"/>
          <p:cNvSpPr>
            <a:spLocks noGrp="1"/>
          </p:cNvSpPr>
          <p:nvPr>
            <p:ph idx="1"/>
          </p:nvPr>
        </p:nvSpPr>
        <p:spPr>
          <a:xfrm>
            <a:off x="457200" y="1268760"/>
            <a:ext cx="7620000" cy="2836912"/>
          </a:xfrm>
        </p:spPr>
        <p:txBody>
          <a:bodyPr>
            <a:normAutofit lnSpcReduction="10000"/>
          </a:bodyPr>
          <a:lstStyle/>
          <a:p>
            <a:pPr algn="just"/>
            <a:r>
              <a:rPr lang="es-MX" dirty="0" smtClean="0">
                <a:solidFill>
                  <a:schemeClr val="tx1"/>
                </a:solidFill>
                <a:latin typeface="Century Gothic" panose="020B0502020202020204" pitchFamily="34" charset="0"/>
                <a:cs typeface="Arial" panose="020B0604020202020204" pitchFamily="34" charset="0"/>
              </a:rPr>
              <a:t>(1960-1970) La planificación en la región estuvo dominada por la visión "normativa". Fue la época en la cual se iniciaron los planes nacionales de desarrollo y, en consecuencia, se diseñaron los planes nacionales de desarrollo educativo.</a:t>
            </a:r>
          </a:p>
          <a:p>
            <a:pPr algn="just"/>
            <a:r>
              <a:rPr lang="es-MX" dirty="0" smtClean="0">
                <a:solidFill>
                  <a:schemeClr val="tx1"/>
                </a:solidFill>
                <a:latin typeface="Century Gothic" panose="020B0502020202020204" pitchFamily="34" charset="0"/>
                <a:cs typeface="Arial" panose="020B0604020202020204" pitchFamily="34" charset="0"/>
              </a:rPr>
              <a:t>A fines de los años sesenta se constató que el futuro realizado no coincidía con el futuro previsto en la década anterior.</a:t>
            </a:r>
            <a:endParaRPr lang="es-MX" dirty="0">
              <a:solidFill>
                <a:schemeClr val="tx1"/>
              </a:solidFill>
              <a:latin typeface="Century Gothic" panose="020B0502020202020204" pitchFamily="34" charset="0"/>
              <a:cs typeface="Arial" panose="020B0604020202020204" pitchFamily="34" charset="0"/>
            </a:endParaRPr>
          </a:p>
        </p:txBody>
      </p:sp>
      <p:sp>
        <p:nvSpPr>
          <p:cNvPr id="4" name="Título 1"/>
          <p:cNvSpPr txBox="1">
            <a:spLocks/>
          </p:cNvSpPr>
          <p:nvPr/>
        </p:nvSpPr>
        <p:spPr>
          <a:xfrm>
            <a:off x="457200" y="3717032"/>
            <a:ext cx="76200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s-MX" sz="6000" b="1" smtClean="0">
                <a:latin typeface="Century Gothic" panose="020B0502020202020204" pitchFamily="34" charset="0"/>
                <a:cs typeface="Arial" panose="020B0604020202020204" pitchFamily="34" charset="0"/>
              </a:rPr>
              <a:t>1960 y 1970</a:t>
            </a:r>
            <a:endParaRPr lang="es-MX" sz="6000" dirty="0">
              <a:latin typeface="Century Gothic" panose="020B0502020202020204" pitchFamily="34" charset="0"/>
              <a:cs typeface="Arial" panose="020B0604020202020204" pitchFamily="34" charset="0"/>
            </a:endParaRPr>
          </a:p>
        </p:txBody>
      </p:sp>
      <p:sp>
        <p:nvSpPr>
          <p:cNvPr id="5" name="Marcador de contenido 2"/>
          <p:cNvSpPr txBox="1">
            <a:spLocks/>
          </p:cNvSpPr>
          <p:nvPr/>
        </p:nvSpPr>
        <p:spPr>
          <a:xfrm>
            <a:off x="457200" y="4797152"/>
            <a:ext cx="7620000" cy="1540768"/>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algn="just"/>
            <a:r>
              <a:rPr lang="es-MX" dirty="0" smtClean="0">
                <a:latin typeface="Century Gothic" panose="020B0502020202020204" pitchFamily="34" charset="0"/>
                <a:cs typeface="Arial" panose="020B0604020202020204" pitchFamily="34" charset="0"/>
              </a:rPr>
              <a:t>La investigación sobre el liderazgo aplicado al mundo educativo comienza a desarrollarse con fuerza y de forma más autónoma y bebe, inicialmente, de la investigación más general sobre liderazgo.</a:t>
            </a:r>
            <a:endParaRPr lang="es-MX" dirty="0">
              <a:latin typeface="Century Gothic" panose="020B0502020202020204" pitchFamily="34" charset="0"/>
              <a:cs typeface="Arial" panose="020B0604020202020204" pitchFamily="34" charset="0"/>
            </a:endParaRPr>
          </a:p>
        </p:txBody>
      </p:sp>
    </p:spTree>
    <p:extLst>
      <p:ext uri="{BB962C8B-B14F-4D97-AF65-F5344CB8AC3E}">
        <p14:creationId xmlns:p14="http://schemas.microsoft.com/office/powerpoint/2010/main" val="34690871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6000" b="1" dirty="0" smtClean="0">
                <a:solidFill>
                  <a:schemeClr val="tx1"/>
                </a:solidFill>
                <a:latin typeface="Century Gothic" panose="020B0502020202020204" pitchFamily="34" charset="0"/>
              </a:rPr>
              <a:t>1970</a:t>
            </a:r>
            <a:endParaRPr lang="es-MX" sz="6000" b="1" dirty="0">
              <a:solidFill>
                <a:schemeClr val="tx1"/>
              </a:solidFill>
              <a:latin typeface="Century Gothic" panose="020B0502020202020204" pitchFamily="34" charset="0"/>
            </a:endParaRPr>
          </a:p>
        </p:txBody>
      </p:sp>
      <p:sp>
        <p:nvSpPr>
          <p:cNvPr id="3" name="Marcador de contenido 2"/>
          <p:cNvSpPr>
            <a:spLocks noGrp="1"/>
          </p:cNvSpPr>
          <p:nvPr>
            <p:ph idx="1"/>
          </p:nvPr>
        </p:nvSpPr>
        <p:spPr/>
        <p:txBody>
          <a:bodyPr/>
          <a:lstStyle/>
          <a:p>
            <a:pPr algn="just"/>
            <a:r>
              <a:rPr lang="es-MX" dirty="0" smtClean="0">
                <a:solidFill>
                  <a:schemeClr val="tx1"/>
                </a:solidFill>
                <a:latin typeface="Century Gothic" panose="020B0502020202020204" pitchFamily="34" charset="0"/>
              </a:rPr>
              <a:t>La crisis cristalizada por el aumento del precio del petróleo en 1973 marcó un quiebre en las técnicas de la previsión clásica expresada en la visión normativa.</a:t>
            </a:r>
          </a:p>
          <a:p>
            <a:pPr algn="just"/>
            <a:r>
              <a:rPr lang="es-MX" dirty="0" smtClean="0">
                <a:solidFill>
                  <a:schemeClr val="tx1"/>
                </a:solidFill>
                <a:latin typeface="Century Gothic" panose="020B0502020202020204" pitchFamily="34" charset="0"/>
              </a:rPr>
              <a:t>Se intentaron reformas profundas y masivas las que, notablemente, representaban futuros alternativos.</a:t>
            </a:r>
            <a:endParaRPr lang="es-MX" dirty="0">
              <a:solidFill>
                <a:schemeClr val="tx1"/>
              </a:solidFill>
              <a:latin typeface="Century Gothic" panose="020B0502020202020204" pitchFamily="34" charset="0"/>
            </a:endParaRPr>
          </a:p>
        </p:txBody>
      </p:sp>
      <p:sp>
        <p:nvSpPr>
          <p:cNvPr id="4" name="Título 1"/>
          <p:cNvSpPr txBox="1">
            <a:spLocks/>
          </p:cNvSpPr>
          <p:nvPr/>
        </p:nvSpPr>
        <p:spPr>
          <a:xfrm>
            <a:off x="552400" y="3798168"/>
            <a:ext cx="76200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s-MX" sz="6000" b="1" dirty="0" smtClean="0">
                <a:latin typeface="Century Gothic" panose="020B0502020202020204" pitchFamily="34" charset="0"/>
              </a:rPr>
              <a:t>1971</a:t>
            </a:r>
            <a:endParaRPr lang="es-MX" sz="6000" dirty="0">
              <a:latin typeface="Century Gothic" panose="020B0502020202020204" pitchFamily="34" charset="0"/>
            </a:endParaRPr>
          </a:p>
        </p:txBody>
      </p:sp>
      <p:sp>
        <p:nvSpPr>
          <p:cNvPr id="5" name="Marcador de contenido 2"/>
          <p:cNvSpPr txBox="1">
            <a:spLocks/>
          </p:cNvSpPr>
          <p:nvPr/>
        </p:nvSpPr>
        <p:spPr>
          <a:xfrm>
            <a:off x="539552" y="5042594"/>
            <a:ext cx="7620000" cy="1122710"/>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algn="just"/>
            <a:r>
              <a:rPr lang="es-MX" dirty="0" err="1" smtClean="0">
                <a:latin typeface="Century Gothic" panose="020B0502020202020204" pitchFamily="34" charset="0"/>
              </a:rPr>
              <a:t>House</a:t>
            </a:r>
            <a:r>
              <a:rPr lang="es-MX" dirty="0" smtClean="0">
                <a:latin typeface="Century Gothic" panose="020B0502020202020204" pitchFamily="34" charset="0"/>
              </a:rPr>
              <a:t> propone una teoría que explica la eficacia el líder en la interacción de su comportamiento y las características del entorno.</a:t>
            </a:r>
            <a:endParaRPr lang="es-MX" dirty="0">
              <a:latin typeface="Century Gothic" panose="020B0502020202020204" pitchFamily="34" charset="0"/>
            </a:endParaRPr>
          </a:p>
        </p:txBody>
      </p:sp>
    </p:spTree>
    <p:extLst>
      <p:ext uri="{BB962C8B-B14F-4D97-AF65-F5344CB8AC3E}">
        <p14:creationId xmlns:p14="http://schemas.microsoft.com/office/powerpoint/2010/main" val="34690871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6000" b="1" dirty="0" smtClean="0">
                <a:solidFill>
                  <a:schemeClr val="tx1"/>
                </a:solidFill>
                <a:latin typeface="Century Gothic" panose="020B0502020202020204" pitchFamily="34" charset="0"/>
              </a:rPr>
              <a:t>1975</a:t>
            </a:r>
            <a:endParaRPr lang="es-MX" sz="6000" b="1" dirty="0">
              <a:solidFill>
                <a:schemeClr val="tx1"/>
              </a:solidFill>
              <a:latin typeface="Century Gothic" panose="020B0502020202020204" pitchFamily="34" charset="0"/>
            </a:endParaRPr>
          </a:p>
        </p:txBody>
      </p:sp>
      <p:sp>
        <p:nvSpPr>
          <p:cNvPr id="3" name="Marcador de contenido 2"/>
          <p:cNvSpPr>
            <a:spLocks noGrp="1"/>
          </p:cNvSpPr>
          <p:nvPr>
            <p:ph idx="1"/>
          </p:nvPr>
        </p:nvSpPr>
        <p:spPr/>
        <p:txBody>
          <a:bodyPr/>
          <a:lstStyle/>
          <a:p>
            <a:pPr algn="just"/>
            <a:r>
              <a:rPr lang="es-MX" dirty="0" smtClean="0">
                <a:solidFill>
                  <a:schemeClr val="tx1"/>
                </a:solidFill>
                <a:latin typeface="Century Gothic" panose="020B0502020202020204" pitchFamily="34" charset="0"/>
              </a:rPr>
              <a:t>Los programas de formación profesional de directivos para los sistemas educativos y los centros escolares se iniciaron en Instituto Politécnico Nacional (IPN) .</a:t>
            </a:r>
            <a:endParaRPr lang="es-MX" dirty="0">
              <a:solidFill>
                <a:schemeClr val="tx1"/>
              </a:solidFill>
              <a:latin typeface="Century Gothic" panose="020B0502020202020204" pitchFamily="34" charset="0"/>
            </a:endParaRPr>
          </a:p>
        </p:txBody>
      </p:sp>
      <p:sp>
        <p:nvSpPr>
          <p:cNvPr id="4" name="Título 1"/>
          <p:cNvSpPr txBox="1">
            <a:spLocks/>
          </p:cNvSpPr>
          <p:nvPr/>
        </p:nvSpPr>
        <p:spPr>
          <a:xfrm>
            <a:off x="457200" y="2934072"/>
            <a:ext cx="76200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s-MX" sz="6000" b="1" smtClean="0">
                <a:latin typeface="Century Gothic" panose="020B0502020202020204" pitchFamily="34" charset="0"/>
              </a:rPr>
              <a:t>1977</a:t>
            </a:r>
            <a:endParaRPr lang="es-MX" sz="6000" dirty="0">
              <a:latin typeface="Century Gothic" panose="020B0502020202020204" pitchFamily="34" charset="0"/>
            </a:endParaRPr>
          </a:p>
        </p:txBody>
      </p:sp>
      <p:sp>
        <p:nvSpPr>
          <p:cNvPr id="5" name="Marcador de contenido 2"/>
          <p:cNvSpPr txBox="1">
            <a:spLocks/>
          </p:cNvSpPr>
          <p:nvPr/>
        </p:nvSpPr>
        <p:spPr>
          <a:xfrm>
            <a:off x="457200" y="4048472"/>
            <a:ext cx="7620000" cy="1540768"/>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algn="just"/>
            <a:r>
              <a:rPr lang="es-MX" dirty="0" err="1" smtClean="0">
                <a:latin typeface="Century Gothic" panose="020B0502020202020204" pitchFamily="34" charset="0"/>
              </a:rPr>
              <a:t>Hersey</a:t>
            </a:r>
            <a:r>
              <a:rPr lang="es-MX" dirty="0" smtClean="0">
                <a:latin typeface="Century Gothic" panose="020B0502020202020204" pitchFamily="34" charset="0"/>
              </a:rPr>
              <a:t> y </a:t>
            </a:r>
            <a:r>
              <a:rPr lang="es-MX" dirty="0" err="1" smtClean="0">
                <a:latin typeface="Century Gothic" panose="020B0502020202020204" pitchFamily="34" charset="0"/>
              </a:rPr>
              <a:t>Blanchard</a:t>
            </a:r>
            <a:r>
              <a:rPr lang="es-MX" dirty="0" smtClean="0">
                <a:latin typeface="Century Gothic" panose="020B0502020202020204" pitchFamily="34" charset="0"/>
              </a:rPr>
              <a:t>, defienden que la variable fundamental para que el liderazgo sea eficaz es, junto con el estilo directivo, la disposición de los seguidores, disposición que denominan madurez.</a:t>
            </a:r>
            <a:endParaRPr lang="es-MX" dirty="0">
              <a:latin typeface="Century Gothic" panose="020B0502020202020204" pitchFamily="34" charset="0"/>
            </a:endParaRPr>
          </a:p>
        </p:txBody>
      </p:sp>
    </p:spTree>
    <p:extLst>
      <p:ext uri="{BB962C8B-B14F-4D97-AF65-F5344CB8AC3E}">
        <p14:creationId xmlns:p14="http://schemas.microsoft.com/office/powerpoint/2010/main" val="34690871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6000" b="1" dirty="0" smtClean="0">
                <a:solidFill>
                  <a:schemeClr val="tx1"/>
                </a:solidFill>
                <a:latin typeface="Century Gothic" panose="020B0502020202020204" pitchFamily="34" charset="0"/>
              </a:rPr>
              <a:t>1980</a:t>
            </a:r>
            <a:endParaRPr lang="es-MX" sz="6000" b="1" dirty="0">
              <a:solidFill>
                <a:schemeClr val="tx1"/>
              </a:solidFill>
              <a:latin typeface="Century Gothic" panose="020B0502020202020204" pitchFamily="34" charset="0"/>
            </a:endParaRPr>
          </a:p>
        </p:txBody>
      </p:sp>
      <p:sp>
        <p:nvSpPr>
          <p:cNvPr id="3" name="Marcador de contenido 2"/>
          <p:cNvSpPr>
            <a:spLocks noGrp="1"/>
          </p:cNvSpPr>
          <p:nvPr>
            <p:ph idx="1"/>
          </p:nvPr>
        </p:nvSpPr>
        <p:spPr>
          <a:xfrm>
            <a:off x="457200" y="1196752"/>
            <a:ext cx="7620000" cy="4800600"/>
          </a:xfrm>
        </p:spPr>
        <p:txBody>
          <a:bodyPr/>
          <a:lstStyle/>
          <a:p>
            <a:pPr algn="just"/>
            <a:r>
              <a:rPr lang="es-MX" dirty="0" smtClean="0">
                <a:solidFill>
                  <a:schemeClr val="tx1"/>
                </a:solidFill>
                <a:latin typeface="Century Gothic" panose="020B0502020202020204" pitchFamily="34" charset="0"/>
              </a:rPr>
              <a:t>Se acentúa una tendencia que vincula las consideraciones económicas a la planificación y la gestión, consideraciones que estaban ausentes en la década de los sesenta.</a:t>
            </a:r>
          </a:p>
          <a:p>
            <a:pPr algn="just"/>
            <a:endParaRPr lang="es-MX" dirty="0">
              <a:solidFill>
                <a:schemeClr val="tx1"/>
              </a:solidFill>
              <a:latin typeface="Century Gothic" panose="020B0502020202020204" pitchFamily="34" charset="0"/>
            </a:endParaRPr>
          </a:p>
        </p:txBody>
      </p:sp>
      <p:sp>
        <p:nvSpPr>
          <p:cNvPr id="4" name="Título 1"/>
          <p:cNvSpPr txBox="1">
            <a:spLocks/>
          </p:cNvSpPr>
          <p:nvPr/>
        </p:nvSpPr>
        <p:spPr>
          <a:xfrm>
            <a:off x="480392" y="2794918"/>
            <a:ext cx="76200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s-MX" sz="6000" b="1" smtClean="0">
                <a:solidFill>
                  <a:schemeClr val="tx1"/>
                </a:solidFill>
                <a:latin typeface="Century Gothic" panose="020B0502020202020204" pitchFamily="34" charset="0"/>
              </a:rPr>
              <a:t>1989</a:t>
            </a:r>
            <a:endParaRPr lang="es-MX" sz="6000" b="1" dirty="0">
              <a:solidFill>
                <a:schemeClr val="tx1"/>
              </a:solidFill>
              <a:latin typeface="Century Gothic" panose="020B0502020202020204" pitchFamily="34" charset="0"/>
            </a:endParaRPr>
          </a:p>
        </p:txBody>
      </p:sp>
      <p:sp>
        <p:nvSpPr>
          <p:cNvPr id="5" name="Marcador de contenido 2"/>
          <p:cNvSpPr txBox="1">
            <a:spLocks/>
          </p:cNvSpPr>
          <p:nvPr/>
        </p:nvSpPr>
        <p:spPr>
          <a:xfrm>
            <a:off x="480392" y="3832448"/>
            <a:ext cx="7620000" cy="2260848"/>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algn="just"/>
            <a:r>
              <a:rPr lang="es-MX" dirty="0" err="1" smtClean="0">
                <a:latin typeface="Century Gothic" panose="020B0502020202020204" pitchFamily="34" charset="0"/>
              </a:rPr>
              <a:t>Ball</a:t>
            </a:r>
            <a:r>
              <a:rPr lang="es-MX" dirty="0" smtClean="0">
                <a:latin typeface="Century Gothic" panose="020B0502020202020204" pitchFamily="34" charset="0"/>
              </a:rPr>
              <a:t> diferencia distintos estilos en el desempeño del rol de conducción. Son ellos el interpersonal, el administrativo, el político autoritario y el político antagónico.</a:t>
            </a:r>
          </a:p>
          <a:p>
            <a:pPr algn="just"/>
            <a:r>
              <a:rPr lang="es-MX" dirty="0" err="1" smtClean="0">
                <a:latin typeface="Century Gothic" panose="020B0502020202020204" pitchFamily="34" charset="0"/>
              </a:rPr>
              <a:t>Ethier</a:t>
            </a:r>
            <a:r>
              <a:rPr lang="es-MX" dirty="0" smtClean="0">
                <a:latin typeface="Century Gothic" panose="020B0502020202020204" pitchFamily="34" charset="0"/>
              </a:rPr>
              <a:t> menciona que el supervisor esta para resolver los problemas de enseñanza y de aprendizaje y es su coraje para tomar decisiones en este sentido quien lo demuestra.</a:t>
            </a:r>
          </a:p>
          <a:p>
            <a:pPr algn="just"/>
            <a:endParaRPr lang="es-MX" dirty="0">
              <a:latin typeface="Century Gothic" panose="020B0502020202020204" pitchFamily="34" charset="0"/>
            </a:endParaRPr>
          </a:p>
        </p:txBody>
      </p:sp>
    </p:spTree>
    <p:extLst>
      <p:ext uri="{BB962C8B-B14F-4D97-AF65-F5344CB8AC3E}">
        <p14:creationId xmlns:p14="http://schemas.microsoft.com/office/powerpoint/2010/main" val="34690871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6000" b="1" dirty="0" smtClean="0">
                <a:solidFill>
                  <a:schemeClr val="tx1"/>
                </a:solidFill>
                <a:latin typeface="Century Gothic" panose="020B0502020202020204" pitchFamily="34" charset="0"/>
              </a:rPr>
              <a:t>1990</a:t>
            </a:r>
            <a:endParaRPr lang="es-MX" sz="6000" b="1" dirty="0">
              <a:solidFill>
                <a:schemeClr val="tx1"/>
              </a:solidFill>
              <a:latin typeface="Century Gothic" panose="020B0502020202020204" pitchFamily="34" charset="0"/>
            </a:endParaRPr>
          </a:p>
        </p:txBody>
      </p:sp>
      <p:sp>
        <p:nvSpPr>
          <p:cNvPr id="3" name="Marcador de contenido 2"/>
          <p:cNvSpPr>
            <a:spLocks noGrp="1"/>
          </p:cNvSpPr>
          <p:nvPr>
            <p:ph idx="1"/>
          </p:nvPr>
        </p:nvSpPr>
        <p:spPr>
          <a:xfrm>
            <a:off x="467544" y="2204864"/>
            <a:ext cx="7704856" cy="4179225"/>
          </a:xfrm>
        </p:spPr>
        <p:txBody>
          <a:bodyPr>
            <a:noAutofit/>
          </a:bodyPr>
          <a:lstStyle/>
          <a:p>
            <a:pPr algn="just"/>
            <a:r>
              <a:rPr lang="es-MX" dirty="0" smtClean="0">
                <a:solidFill>
                  <a:schemeClr val="tx1"/>
                </a:solidFill>
                <a:latin typeface="Century Gothic" panose="020B0502020202020204" pitchFamily="34" charset="0"/>
              </a:rPr>
              <a:t>Se empieza a considerar el enfoque de gestión estratégica en la práctica de la planificación y de la gestión en el ámbito de la educación.</a:t>
            </a:r>
          </a:p>
          <a:p>
            <a:pPr algn="just"/>
            <a:r>
              <a:rPr lang="es-MX" dirty="0" err="1">
                <a:solidFill>
                  <a:schemeClr val="tx1"/>
                </a:solidFill>
                <a:latin typeface="Century Gothic" panose="020B0502020202020204" pitchFamily="34" charset="0"/>
              </a:rPr>
              <a:t>Dunlap</a:t>
            </a:r>
            <a:r>
              <a:rPr lang="es-MX" dirty="0">
                <a:solidFill>
                  <a:schemeClr val="tx1"/>
                </a:solidFill>
                <a:latin typeface="Century Gothic" panose="020B0502020202020204" pitchFamily="34" charset="0"/>
              </a:rPr>
              <a:t> y Goldman, frente a la delegación unilateral de tareas por parte del directivo hacia el resto de los miembros de la comunidad educativa, en un ambiente facilitador cualquiera puede iniciar una tarea e implicar a quien sea para participar; el proceso funciona a través de la negociación y la comunicación</a:t>
            </a:r>
            <a:endParaRPr lang="es-MX" dirty="0" smtClean="0">
              <a:solidFill>
                <a:schemeClr val="tx1"/>
              </a:solidFill>
              <a:latin typeface="Century Gothic" panose="020B0502020202020204" pitchFamily="34" charset="0"/>
            </a:endParaRPr>
          </a:p>
          <a:p>
            <a:pPr algn="just"/>
            <a:endParaRPr lang="es-MX"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34690871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6000" b="1" dirty="0" smtClean="0">
                <a:solidFill>
                  <a:schemeClr val="tx1"/>
                </a:solidFill>
                <a:latin typeface="Century Gothic" panose="020B0502020202020204" pitchFamily="34" charset="0"/>
              </a:rPr>
              <a:t>1991</a:t>
            </a:r>
            <a:endParaRPr lang="es-MX" sz="6000" b="1" dirty="0">
              <a:solidFill>
                <a:schemeClr val="tx1"/>
              </a:solidFill>
              <a:latin typeface="Century Gothic" panose="020B0502020202020204" pitchFamily="34" charset="0"/>
            </a:endParaRPr>
          </a:p>
        </p:txBody>
      </p:sp>
      <p:sp>
        <p:nvSpPr>
          <p:cNvPr id="3" name="Marcador de contenido 2"/>
          <p:cNvSpPr>
            <a:spLocks noGrp="1"/>
          </p:cNvSpPr>
          <p:nvPr>
            <p:ph idx="1"/>
          </p:nvPr>
        </p:nvSpPr>
        <p:spPr/>
        <p:txBody>
          <a:bodyPr>
            <a:normAutofit lnSpcReduction="10000"/>
          </a:bodyPr>
          <a:lstStyle/>
          <a:p>
            <a:pPr algn="just"/>
            <a:r>
              <a:rPr lang="es-MX" dirty="0" err="1" smtClean="0">
                <a:solidFill>
                  <a:schemeClr val="tx1"/>
                </a:solidFill>
                <a:latin typeface="Century Gothic" panose="020B0502020202020204" pitchFamily="34" charset="0"/>
              </a:rPr>
              <a:t>Batley</a:t>
            </a:r>
            <a:r>
              <a:rPr lang="es-MX" dirty="0" smtClean="0">
                <a:solidFill>
                  <a:schemeClr val="tx1"/>
                </a:solidFill>
                <a:latin typeface="Century Gothic" panose="020B0502020202020204" pitchFamily="34" charset="0"/>
              </a:rPr>
              <a:t> </a:t>
            </a:r>
            <a:r>
              <a:rPr lang="es-MX" dirty="0">
                <a:solidFill>
                  <a:schemeClr val="tx1"/>
                </a:solidFill>
                <a:latin typeface="Century Gothic" panose="020B0502020202020204" pitchFamily="34" charset="0"/>
              </a:rPr>
              <a:t>propone una clasificación de los </a:t>
            </a:r>
            <a:r>
              <a:rPr lang="es-MX" dirty="0" err="1">
                <a:solidFill>
                  <a:schemeClr val="tx1"/>
                </a:solidFill>
                <a:latin typeface="Century Gothic" panose="020B0502020202020204" pitchFamily="34" charset="0"/>
              </a:rPr>
              <a:t>gestionarios</a:t>
            </a:r>
            <a:r>
              <a:rPr lang="es-MX" dirty="0">
                <a:solidFill>
                  <a:schemeClr val="tx1"/>
                </a:solidFill>
                <a:latin typeface="Century Gothic" panose="020B0502020202020204" pitchFamily="34" charset="0"/>
              </a:rPr>
              <a:t> según sus características de sus empleos del tiempo.</a:t>
            </a:r>
          </a:p>
          <a:p>
            <a:pPr algn="just"/>
            <a:r>
              <a:rPr lang="es-MX" dirty="0" err="1" smtClean="0">
                <a:solidFill>
                  <a:schemeClr val="tx1"/>
                </a:solidFill>
                <a:latin typeface="Century Gothic" panose="020B0502020202020204" pitchFamily="34" charset="0"/>
              </a:rPr>
              <a:t>Batley</a:t>
            </a:r>
            <a:r>
              <a:rPr lang="es-MX" dirty="0" smtClean="0">
                <a:solidFill>
                  <a:schemeClr val="tx1"/>
                </a:solidFill>
                <a:latin typeface="Century Gothic" panose="020B0502020202020204" pitchFamily="34" charset="0"/>
              </a:rPr>
              <a:t> </a:t>
            </a:r>
            <a:r>
              <a:rPr lang="es-MX" dirty="0">
                <a:solidFill>
                  <a:schemeClr val="tx1"/>
                </a:solidFill>
                <a:latin typeface="Century Gothic" panose="020B0502020202020204" pitchFamily="34" charset="0"/>
              </a:rPr>
              <a:t>propone que adecuadamente practicada, la delegación es la transferencia planificada de autoridad y responsabilidad a otros para que ejecuten el trabajo dentro de limites establecidos de común acuerdo, se puede delegar funciones y autoridad; pero la responsabilidad nunca deja de ser delegada totalmente.</a:t>
            </a:r>
          </a:p>
          <a:p>
            <a:pPr algn="just"/>
            <a:r>
              <a:rPr lang="es-MX" dirty="0" err="1" smtClean="0">
                <a:solidFill>
                  <a:schemeClr val="tx1"/>
                </a:solidFill>
                <a:latin typeface="Century Gothic" panose="020B0502020202020204" pitchFamily="34" charset="0"/>
              </a:rPr>
              <a:t>Meririeu</a:t>
            </a:r>
            <a:r>
              <a:rPr lang="es-MX" dirty="0" smtClean="0">
                <a:solidFill>
                  <a:schemeClr val="tx1"/>
                </a:solidFill>
                <a:latin typeface="Century Gothic" panose="020B0502020202020204" pitchFamily="34" charset="0"/>
              </a:rPr>
              <a:t> </a:t>
            </a:r>
            <a:r>
              <a:rPr lang="es-MX" dirty="0">
                <a:solidFill>
                  <a:schemeClr val="tx1"/>
                </a:solidFill>
                <a:latin typeface="Century Gothic" panose="020B0502020202020204" pitchFamily="34" charset="0"/>
              </a:rPr>
              <a:t>dice “ya sea que a uno le guste o no, toda pedagogía es una pedagogía de contrato en la medida que ella tiene la gestión de un conjunto de expectativas reciprocas, en las cuales infiere la posición social. Todos esperan algo del otro.</a:t>
            </a:r>
          </a:p>
          <a:p>
            <a:pPr algn="just"/>
            <a:endParaRPr lang="es-MX"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41027438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6000" b="1" dirty="0">
                <a:latin typeface="Century Gothic" panose="020B0502020202020204" pitchFamily="34" charset="0"/>
              </a:rPr>
              <a:t>1992 </a:t>
            </a:r>
            <a:endParaRPr lang="es-MX" sz="6000" dirty="0">
              <a:latin typeface="Century Gothic" panose="020B0502020202020204" pitchFamily="34" charset="0"/>
            </a:endParaRPr>
          </a:p>
        </p:txBody>
      </p:sp>
      <p:sp>
        <p:nvSpPr>
          <p:cNvPr id="3" name="Marcador de contenido 2"/>
          <p:cNvSpPr>
            <a:spLocks noGrp="1"/>
          </p:cNvSpPr>
          <p:nvPr>
            <p:ph idx="1"/>
          </p:nvPr>
        </p:nvSpPr>
        <p:spPr/>
        <p:txBody>
          <a:bodyPr>
            <a:normAutofit/>
          </a:bodyPr>
          <a:lstStyle/>
          <a:p>
            <a:pPr algn="just"/>
            <a:r>
              <a:rPr lang="es-MX" dirty="0" err="1">
                <a:latin typeface="Century Gothic" panose="020B0502020202020204" pitchFamily="34" charset="0"/>
              </a:rPr>
              <a:t>Ezpeleta</a:t>
            </a:r>
            <a:r>
              <a:rPr lang="es-MX" dirty="0">
                <a:latin typeface="Century Gothic" panose="020B0502020202020204" pitchFamily="34" charset="0"/>
              </a:rPr>
              <a:t> se refiere al concepto de gestión pedagógica señalando que la trama organizativa de la escuela, es un componente esencial de la gestión </a:t>
            </a:r>
            <a:r>
              <a:rPr lang="es-MX" dirty="0" smtClean="0">
                <a:latin typeface="Century Gothic" panose="020B0502020202020204" pitchFamily="34" charset="0"/>
              </a:rPr>
              <a:t>pedagógica</a:t>
            </a:r>
            <a:endParaRPr lang="es-MX" dirty="0">
              <a:latin typeface="Century Gothic" panose="020B0502020202020204" pitchFamily="34" charset="0"/>
            </a:endParaRPr>
          </a:p>
        </p:txBody>
      </p:sp>
      <p:sp>
        <p:nvSpPr>
          <p:cNvPr id="4" name="Título 1"/>
          <p:cNvSpPr txBox="1">
            <a:spLocks/>
          </p:cNvSpPr>
          <p:nvPr/>
        </p:nvSpPr>
        <p:spPr>
          <a:xfrm>
            <a:off x="457200" y="3222104"/>
            <a:ext cx="76200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s-MX" sz="6000" b="1" dirty="0" smtClean="0">
                <a:solidFill>
                  <a:schemeClr val="tx1"/>
                </a:solidFill>
                <a:latin typeface="Century Gothic" panose="020B0502020202020204" pitchFamily="34" charset="0"/>
              </a:rPr>
              <a:t>1994</a:t>
            </a:r>
            <a:endParaRPr lang="es-MX" sz="6000" b="1" dirty="0">
              <a:solidFill>
                <a:schemeClr val="tx1"/>
              </a:solidFill>
              <a:latin typeface="Century Gothic" panose="020B0502020202020204" pitchFamily="34" charset="0"/>
            </a:endParaRPr>
          </a:p>
        </p:txBody>
      </p:sp>
      <p:sp>
        <p:nvSpPr>
          <p:cNvPr id="5" name="Marcador de contenido 2"/>
          <p:cNvSpPr txBox="1">
            <a:spLocks/>
          </p:cNvSpPr>
          <p:nvPr/>
        </p:nvSpPr>
        <p:spPr>
          <a:xfrm>
            <a:off x="457200" y="4192488"/>
            <a:ext cx="7620000" cy="1180728"/>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algn="just"/>
            <a:r>
              <a:rPr lang="es-MX" dirty="0" smtClean="0">
                <a:latin typeface="Century Gothic" panose="020B0502020202020204" pitchFamily="34" charset="0"/>
              </a:rPr>
              <a:t>En México,, que comprende tres programas sectoriales de educación pública, las políticas de formación para la gestión de directivos de centros escolares.</a:t>
            </a:r>
            <a:endParaRPr lang="es-MX" dirty="0">
              <a:latin typeface="Century Gothic" panose="020B0502020202020204" pitchFamily="34" charset="0"/>
            </a:endParaRPr>
          </a:p>
        </p:txBody>
      </p:sp>
    </p:spTree>
    <p:extLst>
      <p:ext uri="{BB962C8B-B14F-4D97-AF65-F5344CB8AC3E}">
        <p14:creationId xmlns:p14="http://schemas.microsoft.com/office/powerpoint/2010/main" val="1937531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6000" b="1" dirty="0" smtClean="0">
                <a:solidFill>
                  <a:schemeClr val="tx1"/>
                </a:solidFill>
                <a:latin typeface="Century Gothic" panose="020B0502020202020204" pitchFamily="34" charset="0"/>
              </a:rPr>
              <a:t>1995</a:t>
            </a:r>
            <a:endParaRPr lang="es-MX" sz="6000" b="1" dirty="0">
              <a:solidFill>
                <a:schemeClr val="tx1"/>
              </a:solidFill>
              <a:latin typeface="Century Gothic" panose="020B0502020202020204" pitchFamily="34" charset="0"/>
            </a:endParaRPr>
          </a:p>
        </p:txBody>
      </p:sp>
      <p:sp>
        <p:nvSpPr>
          <p:cNvPr id="3" name="Marcador de contenido 2"/>
          <p:cNvSpPr>
            <a:spLocks noGrp="1"/>
          </p:cNvSpPr>
          <p:nvPr>
            <p:ph idx="1"/>
          </p:nvPr>
        </p:nvSpPr>
        <p:spPr>
          <a:xfrm>
            <a:off x="467544" y="1556792"/>
            <a:ext cx="7848872" cy="4320480"/>
          </a:xfrm>
        </p:spPr>
        <p:txBody>
          <a:bodyPr>
            <a:normAutofit/>
          </a:bodyPr>
          <a:lstStyle/>
          <a:p>
            <a:pPr algn="just"/>
            <a:r>
              <a:rPr lang="es-MX" dirty="0" err="1">
                <a:solidFill>
                  <a:schemeClr val="tx1"/>
                </a:solidFill>
                <a:latin typeface="Century Gothic" panose="020B0502020202020204" pitchFamily="34" charset="0"/>
              </a:rPr>
              <a:t>Schmelkes</a:t>
            </a:r>
            <a:r>
              <a:rPr lang="es-MX" dirty="0">
                <a:solidFill>
                  <a:schemeClr val="tx1"/>
                </a:solidFill>
                <a:latin typeface="Century Gothic" panose="020B0502020202020204" pitchFamily="34" charset="0"/>
              </a:rPr>
              <a:t> y se intenta integrar una versión aproximativa de gestión escolar, que no logra tener aún claridad al nivel del concepto, ya que debiera éste idealmente, trascender la dimensión plenamente administrativa de los procesos </a:t>
            </a:r>
            <a:r>
              <a:rPr lang="es-MX" dirty="0" smtClean="0">
                <a:solidFill>
                  <a:schemeClr val="tx1"/>
                </a:solidFill>
                <a:latin typeface="Century Gothic" panose="020B0502020202020204" pitchFamily="34" charset="0"/>
              </a:rPr>
              <a:t>educacionales</a:t>
            </a:r>
          </a:p>
          <a:p>
            <a:pPr algn="just"/>
            <a:r>
              <a:rPr lang="es-MX" dirty="0">
                <a:solidFill>
                  <a:schemeClr val="tx1"/>
                </a:solidFill>
                <a:latin typeface="Century Gothic" panose="020B0502020202020204" pitchFamily="34" charset="0"/>
              </a:rPr>
              <a:t>Para Martínez et al se considera a la gestión escolar como la orientación que se brinda a los procesos áulicos, a la serie de relaciones </a:t>
            </a:r>
            <a:r>
              <a:rPr lang="es-MX" dirty="0" err="1">
                <a:solidFill>
                  <a:schemeClr val="tx1"/>
                </a:solidFill>
                <a:latin typeface="Century Gothic" panose="020B0502020202020204" pitchFamily="34" charset="0"/>
              </a:rPr>
              <a:t>intra</a:t>
            </a:r>
            <a:r>
              <a:rPr lang="es-MX" dirty="0">
                <a:solidFill>
                  <a:schemeClr val="tx1"/>
                </a:solidFill>
                <a:latin typeface="Century Gothic" panose="020B0502020202020204" pitchFamily="34" charset="0"/>
              </a:rPr>
              <a:t> y extraescolares, es decir con la comunidad y se caracteriza como una acción permanente de racionalización, aplicación de recursos</a:t>
            </a:r>
          </a:p>
        </p:txBody>
      </p:sp>
    </p:spTree>
    <p:extLst>
      <p:ext uri="{BB962C8B-B14F-4D97-AF65-F5344CB8AC3E}">
        <p14:creationId xmlns:p14="http://schemas.microsoft.com/office/powerpoint/2010/main" val="401714288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yacencia">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yacencia">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70</TotalTime>
  <Words>1201</Words>
  <Application>Microsoft Office PowerPoint</Application>
  <PresentationFormat>Presentación en pantalla (4:3)</PresentationFormat>
  <Paragraphs>62</Paragraphs>
  <Slides>15</Slides>
  <Notes>5</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Adyacencia</vt:lpstr>
      <vt:lpstr>Presentación de PowerPoint</vt:lpstr>
      <vt:lpstr>1960</vt:lpstr>
      <vt:lpstr>1970</vt:lpstr>
      <vt:lpstr>1975</vt:lpstr>
      <vt:lpstr>1980</vt:lpstr>
      <vt:lpstr>1990</vt:lpstr>
      <vt:lpstr>1991</vt:lpstr>
      <vt:lpstr>1992 </vt:lpstr>
      <vt:lpstr>1995</vt:lpstr>
      <vt:lpstr>1996</vt:lpstr>
      <vt:lpstr>1998</vt:lpstr>
      <vt:lpstr>2000</vt:lpstr>
      <vt:lpstr>2001</vt:lpstr>
      <vt:lpstr>2001</vt:lpstr>
      <vt:lpstr>2001</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karem lizbeth carrillo aldaco</dc:creator>
  <cp:lastModifiedBy>Lorena Castillo.</cp:lastModifiedBy>
  <cp:revision>16</cp:revision>
  <cp:lastPrinted>2015-10-19T00:57:11Z</cp:lastPrinted>
  <dcterms:created xsi:type="dcterms:W3CDTF">2015-09-14T21:05:03Z</dcterms:created>
  <dcterms:modified xsi:type="dcterms:W3CDTF">2015-10-19T00:57:12Z</dcterms:modified>
</cp:coreProperties>
</file>