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481300" cy="6840538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56" y="-90"/>
      </p:cViewPr>
      <p:guideLst>
        <p:guide orient="horz" pos="2155"/>
        <p:guide pos="48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4C84A5-7A00-47BB-B385-E99BF8DCF920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D554E1E5-87E7-4DBC-A6ED-112DE45E05CD}">
      <dgm:prSet phldrT="[Texto]" custT="1"/>
      <dgm:spPr/>
      <dgm:t>
        <a:bodyPr/>
        <a:lstStyle/>
        <a:p>
          <a:pPr algn="ctr"/>
          <a:r>
            <a:rPr lang="es-MX" sz="16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1960 Estados Unidos “</a:t>
          </a:r>
          <a:r>
            <a:rPr lang="es-MX" sz="16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visión prospectiva” –Flexibilización del futuro en la planeación, Michel </a:t>
          </a:r>
          <a:r>
            <a:rPr lang="es-MX" sz="1600" b="1" dirty="0" err="1" smtClean="0">
              <a:solidFill>
                <a:schemeClr val="tx1"/>
              </a:solidFill>
              <a:latin typeface="Century Gothic" panose="020B0502020202020204" pitchFamily="34" charset="0"/>
            </a:rPr>
            <a:t>Godet</a:t>
          </a:r>
          <a:r>
            <a:rPr lang="es-MX" sz="16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 (métodos </a:t>
          </a:r>
          <a:r>
            <a:rPr lang="es-MX" sz="1600" b="1" dirty="0" err="1" smtClean="0">
              <a:solidFill>
                <a:schemeClr val="tx1"/>
              </a:solidFill>
              <a:latin typeface="Century Gothic" panose="020B0502020202020204" pitchFamily="34" charset="0"/>
            </a:rPr>
            <a:t>Delfi</a:t>
          </a:r>
          <a:r>
            <a:rPr lang="es-MX" sz="16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 y ábaco </a:t>
          </a:r>
          <a:r>
            <a:rPr lang="es-MX" sz="1600" b="1" dirty="0" err="1" smtClean="0">
              <a:solidFill>
                <a:schemeClr val="tx1"/>
              </a:solidFill>
              <a:latin typeface="Century Gothic" panose="020B0502020202020204" pitchFamily="34" charset="0"/>
            </a:rPr>
            <a:t>Reiner</a:t>
          </a:r>
          <a:r>
            <a:rPr lang="es-MX" sz="16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)</a:t>
          </a:r>
          <a:endParaRPr lang="es-MX" sz="16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A3D60366-D2EE-40BD-81B0-E360D0B122A3}" type="parTrans" cxnId="{0544AEF5-ABD3-4B3D-BEE0-15B12C18DBDE}">
      <dgm:prSet/>
      <dgm:spPr/>
      <dgm:t>
        <a:bodyPr/>
        <a:lstStyle/>
        <a:p>
          <a:endParaRPr lang="es-MX" sz="1800"/>
        </a:p>
      </dgm:t>
    </dgm:pt>
    <dgm:pt modelId="{F6FA17FB-EBA4-4A4A-968A-02167AA9515D}" type="sibTrans" cxnId="{0544AEF5-ABD3-4B3D-BEE0-15B12C18DBDE}">
      <dgm:prSet/>
      <dgm:spPr/>
      <dgm:t>
        <a:bodyPr/>
        <a:lstStyle/>
        <a:p>
          <a:endParaRPr lang="es-MX" sz="1800"/>
        </a:p>
      </dgm:t>
    </dgm:pt>
    <dgm:pt modelId="{673D5881-DDE1-44C9-98BB-260EE321B97A}">
      <dgm:prSet phldrT="[Texto]" custT="1"/>
      <dgm:spPr/>
      <dgm:t>
        <a:bodyPr/>
        <a:lstStyle/>
        <a:p>
          <a:pPr algn="ctr"/>
          <a:r>
            <a:rPr lang="es-MX" sz="16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1970 Reino Unido “</a:t>
          </a:r>
          <a:r>
            <a:rPr lang="es-MX" sz="16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visión estratégica” –capacidad de articular los recursos que posee una organización (humanos, técnicos, materiales y financieros) (</a:t>
          </a:r>
          <a:r>
            <a:rPr lang="es-MX" sz="1600" b="1" dirty="0" err="1" smtClean="0">
              <a:solidFill>
                <a:schemeClr val="tx1"/>
              </a:solidFill>
              <a:latin typeface="Century Gothic" panose="020B0502020202020204" pitchFamily="34" charset="0"/>
            </a:rPr>
            <a:t>Asnoff</a:t>
          </a:r>
          <a:r>
            <a:rPr lang="es-MX" sz="16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)</a:t>
          </a:r>
          <a:endParaRPr lang="es-MX" sz="16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9BE303EE-3B94-49C1-A4CE-1876CBB661C2}" type="parTrans" cxnId="{3D038394-7482-4D1D-BF18-05D0F31F883C}">
      <dgm:prSet/>
      <dgm:spPr/>
      <dgm:t>
        <a:bodyPr/>
        <a:lstStyle/>
        <a:p>
          <a:endParaRPr lang="es-MX" sz="1800"/>
        </a:p>
      </dgm:t>
    </dgm:pt>
    <dgm:pt modelId="{7D835EEA-B916-4420-89A1-78553428C6B8}" type="sibTrans" cxnId="{3D038394-7482-4D1D-BF18-05D0F31F883C}">
      <dgm:prSet/>
      <dgm:spPr/>
      <dgm:t>
        <a:bodyPr/>
        <a:lstStyle/>
        <a:p>
          <a:endParaRPr lang="es-MX" sz="1800"/>
        </a:p>
      </dgm:t>
    </dgm:pt>
    <dgm:pt modelId="{B47A2CE8-C251-4E24-A90B-15F022EF5AD7}">
      <dgm:prSet phldrT="[Texto]" custT="1"/>
      <dgm:spPr/>
      <dgm:t>
        <a:bodyPr/>
        <a:lstStyle/>
        <a:p>
          <a:pPr algn="ctr"/>
          <a:r>
            <a:rPr lang="es-MX" sz="16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1980 América Latina “planificación situacional” –Proceso de resolución de nudos críticos de problemas (Matus)</a:t>
          </a:r>
          <a:endParaRPr lang="es-MX" sz="16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013759E-0C33-4763-8B4B-3BFCF7BD10B7}" type="parTrans" cxnId="{046F2EDB-FD87-4036-B0C9-92D030F692BE}">
      <dgm:prSet/>
      <dgm:spPr/>
      <dgm:t>
        <a:bodyPr/>
        <a:lstStyle/>
        <a:p>
          <a:endParaRPr lang="es-MX" sz="1800"/>
        </a:p>
      </dgm:t>
    </dgm:pt>
    <dgm:pt modelId="{31DF0257-DE93-45B6-A214-3D1E7F1B20C0}" type="sibTrans" cxnId="{046F2EDB-FD87-4036-B0C9-92D030F692BE}">
      <dgm:prSet/>
      <dgm:spPr/>
      <dgm:t>
        <a:bodyPr/>
        <a:lstStyle/>
        <a:p>
          <a:endParaRPr lang="es-MX" sz="1800"/>
        </a:p>
      </dgm:t>
    </dgm:pt>
    <dgm:pt modelId="{8470D799-1304-4F4B-BA44-4CE70437016F}">
      <dgm:prSet phldrT="[Texto]" custT="1"/>
      <dgm:spPr/>
      <dgm:t>
        <a:bodyPr/>
        <a:lstStyle/>
        <a:p>
          <a:pPr algn="ctr"/>
          <a:r>
            <a:rPr lang="es-MX" sz="16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1950 “visión normativa” –Se inician planes nacionales de desarrollo educativo”</a:t>
          </a:r>
          <a:endParaRPr lang="es-MX" sz="16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C1A1AD2E-F9D1-49E2-A719-229E9E00326E}" type="parTrans" cxnId="{4F67200D-555D-4147-8C19-E3D6EF9F4AE1}">
      <dgm:prSet/>
      <dgm:spPr/>
      <dgm:t>
        <a:bodyPr/>
        <a:lstStyle/>
        <a:p>
          <a:endParaRPr lang="es-MX" sz="1800"/>
        </a:p>
      </dgm:t>
    </dgm:pt>
    <dgm:pt modelId="{AB8C8541-9126-472D-A9BF-0398881AD43F}" type="sibTrans" cxnId="{4F67200D-555D-4147-8C19-E3D6EF9F4AE1}">
      <dgm:prSet/>
      <dgm:spPr/>
      <dgm:t>
        <a:bodyPr/>
        <a:lstStyle/>
        <a:p>
          <a:endParaRPr lang="es-MX" sz="1800"/>
        </a:p>
      </dgm:t>
    </dgm:pt>
    <dgm:pt modelId="{81751EAB-213B-49BF-B32E-5051A3FA00BB}">
      <dgm:prSet phldrT="[Texto]" custT="1"/>
      <dgm:spPr/>
      <dgm:t>
        <a:bodyPr/>
        <a:lstStyle/>
        <a:p>
          <a:pPr algn="ctr"/>
          <a:r>
            <a:rPr lang="es-MX" sz="16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1990 América Latina “visión de calidad total” –Planificación, control y mejora continua, Joseph Juran, Edward Deming</a:t>
          </a:r>
          <a:endParaRPr lang="es-MX" sz="16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DE0DE1A4-2D0B-4DC3-ABA8-F9948980215E}" type="parTrans" cxnId="{62D0C890-87F2-495B-92B4-32BA0979C770}">
      <dgm:prSet/>
      <dgm:spPr/>
      <dgm:t>
        <a:bodyPr/>
        <a:lstStyle/>
        <a:p>
          <a:endParaRPr lang="es-MX" sz="1800"/>
        </a:p>
      </dgm:t>
    </dgm:pt>
    <dgm:pt modelId="{398E802C-8FC7-4043-81AE-E050EF4DE23F}" type="sibTrans" cxnId="{62D0C890-87F2-495B-92B4-32BA0979C770}">
      <dgm:prSet/>
      <dgm:spPr/>
      <dgm:t>
        <a:bodyPr/>
        <a:lstStyle/>
        <a:p>
          <a:endParaRPr lang="es-MX" sz="1800"/>
        </a:p>
      </dgm:t>
    </dgm:pt>
    <dgm:pt modelId="{DBF66844-2F2A-494A-8C38-A40DA14C0DF8}">
      <dgm:prSet phldrT="[Texto]" custT="1"/>
      <dgm:spPr/>
      <dgm:t>
        <a:bodyPr/>
        <a:lstStyle/>
        <a:p>
          <a:pPr algn="ctr"/>
          <a:r>
            <a:rPr lang="es-MX" sz="16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1990 “Visión reingeniería” -Reconocimiento de contextos cambiantes dentro de un marco de competencia global.(</a:t>
          </a:r>
          <a:r>
            <a:rPr lang="es-MX" sz="1600" b="1" dirty="0" err="1" smtClean="0">
              <a:solidFill>
                <a:schemeClr val="tx1"/>
              </a:solidFill>
              <a:latin typeface="Century Gothic" panose="020B0502020202020204" pitchFamily="34" charset="0"/>
            </a:rPr>
            <a:t>Hammer</a:t>
          </a:r>
          <a:r>
            <a:rPr lang="es-MX" sz="16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 y </a:t>
          </a:r>
          <a:r>
            <a:rPr lang="es-MX" sz="1600" b="1" dirty="0" err="1" smtClean="0">
              <a:solidFill>
                <a:schemeClr val="tx1"/>
              </a:solidFill>
              <a:latin typeface="Century Gothic" panose="020B0502020202020204" pitchFamily="34" charset="0"/>
            </a:rPr>
            <a:t>Champy</a:t>
          </a:r>
          <a:r>
            <a:rPr lang="es-MX" sz="16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)</a:t>
          </a:r>
          <a:endParaRPr lang="es-MX" sz="16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9FB2CB4-4D0A-4FE5-B950-854865029C7F}" type="parTrans" cxnId="{426B4613-D7B3-4D47-B892-542A766E45B6}">
      <dgm:prSet/>
      <dgm:spPr/>
      <dgm:t>
        <a:bodyPr/>
        <a:lstStyle/>
        <a:p>
          <a:endParaRPr lang="es-MX" sz="1800"/>
        </a:p>
      </dgm:t>
    </dgm:pt>
    <dgm:pt modelId="{5B1F6929-4D69-4542-A2BE-848D8BFEAB00}" type="sibTrans" cxnId="{426B4613-D7B3-4D47-B892-542A766E45B6}">
      <dgm:prSet/>
      <dgm:spPr/>
      <dgm:t>
        <a:bodyPr/>
        <a:lstStyle/>
        <a:p>
          <a:endParaRPr lang="es-MX" sz="1800"/>
        </a:p>
      </dgm:t>
    </dgm:pt>
    <dgm:pt modelId="{C9E9351B-8B9E-4045-ADF0-00BD52634831}">
      <dgm:prSet phldrT="[Texto]" custT="1"/>
      <dgm:spPr/>
      <dgm:t>
        <a:bodyPr/>
        <a:lstStyle/>
        <a:p>
          <a:r>
            <a:rPr lang="es-MX" sz="1800" b="1" dirty="0" smtClean="0">
              <a:solidFill>
                <a:schemeClr val="tx1"/>
              </a:solidFill>
            </a:rPr>
            <a:t>“Visión comunicacional” –Desarrollo de compromiso de acciones obtenidos de conversaciones para la acción. (J. Austin, J. </a:t>
          </a:r>
          <a:r>
            <a:rPr lang="es-MX" sz="1800" b="1" dirty="0" err="1" smtClean="0">
              <a:solidFill>
                <a:schemeClr val="tx1"/>
              </a:solidFill>
            </a:rPr>
            <a:t>Searle</a:t>
          </a:r>
          <a:r>
            <a:rPr lang="es-MX" sz="1800" b="1" dirty="0" smtClean="0">
              <a:solidFill>
                <a:schemeClr val="tx1"/>
              </a:solidFill>
            </a:rPr>
            <a:t>)</a:t>
          </a:r>
          <a:endParaRPr lang="es-MX" sz="1800" b="1" dirty="0">
            <a:solidFill>
              <a:schemeClr val="tx1"/>
            </a:solidFill>
          </a:endParaRPr>
        </a:p>
      </dgm:t>
    </dgm:pt>
    <dgm:pt modelId="{0AAC33BF-3078-4C1F-ADDA-7DDE653A9862}" type="parTrans" cxnId="{4CD654A1-515A-4A03-819C-A48258C171EF}">
      <dgm:prSet/>
      <dgm:spPr/>
      <dgm:t>
        <a:bodyPr/>
        <a:lstStyle/>
        <a:p>
          <a:endParaRPr lang="es-MX" sz="1800"/>
        </a:p>
      </dgm:t>
    </dgm:pt>
    <dgm:pt modelId="{992EA371-5AB9-4CDE-BEE1-5FE90828A8EB}" type="sibTrans" cxnId="{4CD654A1-515A-4A03-819C-A48258C171EF}">
      <dgm:prSet/>
      <dgm:spPr/>
      <dgm:t>
        <a:bodyPr/>
        <a:lstStyle/>
        <a:p>
          <a:endParaRPr lang="es-MX" sz="1800"/>
        </a:p>
      </dgm:t>
    </dgm:pt>
    <dgm:pt modelId="{4AA486CA-B46E-4002-8014-8EE8B8AED041}" type="pres">
      <dgm:prSet presAssocID="{564C84A5-7A00-47BB-B385-E99BF8DCF920}" presName="CompostProcess" presStyleCnt="0">
        <dgm:presLayoutVars>
          <dgm:dir/>
          <dgm:resizeHandles val="exact"/>
        </dgm:presLayoutVars>
      </dgm:prSet>
      <dgm:spPr/>
    </dgm:pt>
    <dgm:pt modelId="{7BFA92D3-3599-41DA-9639-9A097E608A82}" type="pres">
      <dgm:prSet presAssocID="{564C84A5-7A00-47BB-B385-E99BF8DCF920}" presName="arrow" presStyleLbl="bgShp" presStyleIdx="0" presStyleCnt="1"/>
      <dgm:spPr>
        <a:solidFill>
          <a:srgbClr val="FF0066"/>
        </a:solidFill>
      </dgm:spPr>
    </dgm:pt>
    <dgm:pt modelId="{EF9A9F4D-9242-4BBF-BD76-1B4E636FF9DA}" type="pres">
      <dgm:prSet presAssocID="{564C84A5-7A00-47BB-B385-E99BF8DCF920}" presName="linearProcess" presStyleCnt="0"/>
      <dgm:spPr/>
    </dgm:pt>
    <dgm:pt modelId="{F2FB4169-0F58-412D-9E50-136631CD6FD1}" type="pres">
      <dgm:prSet presAssocID="{8470D799-1304-4F4B-BA44-4CE70437016F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7A4D598-76D5-44C2-B233-B0787EC3A47E}" type="pres">
      <dgm:prSet presAssocID="{AB8C8541-9126-472D-A9BF-0398881AD43F}" presName="sibTrans" presStyleCnt="0"/>
      <dgm:spPr/>
    </dgm:pt>
    <dgm:pt modelId="{AEA2082D-476C-462A-9269-689DF5DFDFC1}" type="pres">
      <dgm:prSet presAssocID="{D554E1E5-87E7-4DBC-A6ED-112DE45E05CD}" presName="textNode" presStyleLbl="node1" presStyleIdx="1" presStyleCnt="7" custScaleX="10772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60D0781-7FFA-4412-BEBC-6ADF8396D43C}" type="pres">
      <dgm:prSet presAssocID="{F6FA17FB-EBA4-4A4A-968A-02167AA9515D}" presName="sibTrans" presStyleCnt="0"/>
      <dgm:spPr/>
    </dgm:pt>
    <dgm:pt modelId="{F7A3F155-D022-4A91-AAB5-77C39445E785}" type="pres">
      <dgm:prSet presAssocID="{673D5881-DDE1-44C9-98BB-260EE321B97A}" presName="textNode" presStyleLbl="node1" presStyleIdx="2" presStyleCnt="7" custScaleX="135380" custScaleY="842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D9B85C3-E9EC-4BDF-B199-904BE1E8C434}" type="pres">
      <dgm:prSet presAssocID="{7D835EEA-B916-4420-89A1-78553428C6B8}" presName="sibTrans" presStyleCnt="0"/>
      <dgm:spPr/>
    </dgm:pt>
    <dgm:pt modelId="{96A54409-F7A2-44F2-8229-7299F47F055B}" type="pres">
      <dgm:prSet presAssocID="{B47A2CE8-C251-4E24-A90B-15F022EF5AD7}" presName="textNode" presStyleLbl="node1" presStyleIdx="3" presStyleCnt="7" custScaleX="92463" custScaleY="9474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8569D9D-2B97-4195-B8C4-D177A09558D0}" type="pres">
      <dgm:prSet presAssocID="{31DF0257-DE93-45B6-A214-3D1E7F1B20C0}" presName="sibTrans" presStyleCnt="0"/>
      <dgm:spPr/>
    </dgm:pt>
    <dgm:pt modelId="{9E05CAA8-7B3A-407E-89DB-B17C134AD311}" type="pres">
      <dgm:prSet presAssocID="{81751EAB-213B-49BF-B32E-5051A3FA00BB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698D0F-27CD-4D5B-B540-78DE48E31CCA}" type="pres">
      <dgm:prSet presAssocID="{398E802C-8FC7-4043-81AE-E050EF4DE23F}" presName="sibTrans" presStyleCnt="0"/>
      <dgm:spPr/>
    </dgm:pt>
    <dgm:pt modelId="{D9D6542D-48D6-446E-8FD2-D355617899F8}" type="pres">
      <dgm:prSet presAssocID="{DBF66844-2F2A-494A-8C38-A40DA14C0DF8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56F291-03F4-4833-A838-F3DDCA9A1CD1}" type="pres">
      <dgm:prSet presAssocID="{5B1F6929-4D69-4542-A2BE-848D8BFEAB00}" presName="sibTrans" presStyleCnt="0"/>
      <dgm:spPr/>
    </dgm:pt>
    <dgm:pt modelId="{7F1DB1C5-66CA-47BF-B47F-B896C9F28361}" type="pres">
      <dgm:prSet presAssocID="{C9E9351B-8B9E-4045-ADF0-00BD52634831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544AEF5-ABD3-4B3D-BEE0-15B12C18DBDE}" srcId="{564C84A5-7A00-47BB-B385-E99BF8DCF920}" destId="{D554E1E5-87E7-4DBC-A6ED-112DE45E05CD}" srcOrd="1" destOrd="0" parTransId="{A3D60366-D2EE-40BD-81B0-E360D0B122A3}" sibTransId="{F6FA17FB-EBA4-4A4A-968A-02167AA9515D}"/>
    <dgm:cxn modelId="{9C8E2067-EC8A-4C0D-898F-C0CED3252A34}" type="presOf" srcId="{81751EAB-213B-49BF-B32E-5051A3FA00BB}" destId="{9E05CAA8-7B3A-407E-89DB-B17C134AD311}" srcOrd="0" destOrd="0" presId="urn:microsoft.com/office/officeart/2005/8/layout/hProcess9"/>
    <dgm:cxn modelId="{62D0C890-87F2-495B-92B4-32BA0979C770}" srcId="{564C84A5-7A00-47BB-B385-E99BF8DCF920}" destId="{81751EAB-213B-49BF-B32E-5051A3FA00BB}" srcOrd="4" destOrd="0" parTransId="{DE0DE1A4-2D0B-4DC3-ABA8-F9948980215E}" sibTransId="{398E802C-8FC7-4043-81AE-E050EF4DE23F}"/>
    <dgm:cxn modelId="{1373504A-9341-4033-9613-1DC9B3842CB5}" type="presOf" srcId="{C9E9351B-8B9E-4045-ADF0-00BD52634831}" destId="{7F1DB1C5-66CA-47BF-B47F-B896C9F28361}" srcOrd="0" destOrd="0" presId="urn:microsoft.com/office/officeart/2005/8/layout/hProcess9"/>
    <dgm:cxn modelId="{3D038394-7482-4D1D-BF18-05D0F31F883C}" srcId="{564C84A5-7A00-47BB-B385-E99BF8DCF920}" destId="{673D5881-DDE1-44C9-98BB-260EE321B97A}" srcOrd="2" destOrd="0" parTransId="{9BE303EE-3B94-49C1-A4CE-1876CBB661C2}" sibTransId="{7D835EEA-B916-4420-89A1-78553428C6B8}"/>
    <dgm:cxn modelId="{046F2EDB-FD87-4036-B0C9-92D030F692BE}" srcId="{564C84A5-7A00-47BB-B385-E99BF8DCF920}" destId="{B47A2CE8-C251-4E24-A90B-15F022EF5AD7}" srcOrd="3" destOrd="0" parTransId="{0013759E-0C33-4763-8B4B-3BFCF7BD10B7}" sibTransId="{31DF0257-DE93-45B6-A214-3D1E7F1B20C0}"/>
    <dgm:cxn modelId="{515E11C9-0EFE-41E8-9BA0-15DD0E40E567}" type="presOf" srcId="{673D5881-DDE1-44C9-98BB-260EE321B97A}" destId="{F7A3F155-D022-4A91-AAB5-77C39445E785}" srcOrd="0" destOrd="0" presId="urn:microsoft.com/office/officeart/2005/8/layout/hProcess9"/>
    <dgm:cxn modelId="{060D61AC-DA89-4D01-8319-11BF4EF62C27}" type="presOf" srcId="{D554E1E5-87E7-4DBC-A6ED-112DE45E05CD}" destId="{AEA2082D-476C-462A-9269-689DF5DFDFC1}" srcOrd="0" destOrd="0" presId="urn:microsoft.com/office/officeart/2005/8/layout/hProcess9"/>
    <dgm:cxn modelId="{4CD654A1-515A-4A03-819C-A48258C171EF}" srcId="{564C84A5-7A00-47BB-B385-E99BF8DCF920}" destId="{C9E9351B-8B9E-4045-ADF0-00BD52634831}" srcOrd="6" destOrd="0" parTransId="{0AAC33BF-3078-4C1F-ADDA-7DDE653A9862}" sibTransId="{992EA371-5AB9-4CDE-BEE1-5FE90828A8EB}"/>
    <dgm:cxn modelId="{4F67200D-555D-4147-8C19-E3D6EF9F4AE1}" srcId="{564C84A5-7A00-47BB-B385-E99BF8DCF920}" destId="{8470D799-1304-4F4B-BA44-4CE70437016F}" srcOrd="0" destOrd="0" parTransId="{C1A1AD2E-F9D1-49E2-A719-229E9E00326E}" sibTransId="{AB8C8541-9126-472D-A9BF-0398881AD43F}"/>
    <dgm:cxn modelId="{4919636E-15CB-454C-87C9-6983F2C798C1}" type="presOf" srcId="{8470D799-1304-4F4B-BA44-4CE70437016F}" destId="{F2FB4169-0F58-412D-9E50-136631CD6FD1}" srcOrd="0" destOrd="0" presId="urn:microsoft.com/office/officeart/2005/8/layout/hProcess9"/>
    <dgm:cxn modelId="{3F9BAC57-0BC2-40F4-B0D0-7CD35B4FC9B4}" type="presOf" srcId="{DBF66844-2F2A-494A-8C38-A40DA14C0DF8}" destId="{D9D6542D-48D6-446E-8FD2-D355617899F8}" srcOrd="0" destOrd="0" presId="urn:microsoft.com/office/officeart/2005/8/layout/hProcess9"/>
    <dgm:cxn modelId="{426B4613-D7B3-4D47-B892-542A766E45B6}" srcId="{564C84A5-7A00-47BB-B385-E99BF8DCF920}" destId="{DBF66844-2F2A-494A-8C38-A40DA14C0DF8}" srcOrd="5" destOrd="0" parTransId="{E9FB2CB4-4D0A-4FE5-B950-854865029C7F}" sibTransId="{5B1F6929-4D69-4542-A2BE-848D8BFEAB00}"/>
    <dgm:cxn modelId="{77A9DB15-AF17-4C4B-A575-454621923446}" type="presOf" srcId="{B47A2CE8-C251-4E24-A90B-15F022EF5AD7}" destId="{96A54409-F7A2-44F2-8229-7299F47F055B}" srcOrd="0" destOrd="0" presId="urn:microsoft.com/office/officeart/2005/8/layout/hProcess9"/>
    <dgm:cxn modelId="{3E8A9CA9-5C2E-4920-813D-7BB0D70CBDE8}" type="presOf" srcId="{564C84A5-7A00-47BB-B385-E99BF8DCF920}" destId="{4AA486CA-B46E-4002-8014-8EE8B8AED041}" srcOrd="0" destOrd="0" presId="urn:microsoft.com/office/officeart/2005/8/layout/hProcess9"/>
    <dgm:cxn modelId="{EF2F1996-5978-4CF0-B081-FD3E56CA0E0F}" type="presParOf" srcId="{4AA486CA-B46E-4002-8014-8EE8B8AED041}" destId="{7BFA92D3-3599-41DA-9639-9A097E608A82}" srcOrd="0" destOrd="0" presId="urn:microsoft.com/office/officeart/2005/8/layout/hProcess9"/>
    <dgm:cxn modelId="{46A817BB-C9B5-4E31-B58D-AA28CEF1C818}" type="presParOf" srcId="{4AA486CA-B46E-4002-8014-8EE8B8AED041}" destId="{EF9A9F4D-9242-4BBF-BD76-1B4E636FF9DA}" srcOrd="1" destOrd="0" presId="urn:microsoft.com/office/officeart/2005/8/layout/hProcess9"/>
    <dgm:cxn modelId="{9FD06749-C46B-4C14-89E1-48202A3404A2}" type="presParOf" srcId="{EF9A9F4D-9242-4BBF-BD76-1B4E636FF9DA}" destId="{F2FB4169-0F58-412D-9E50-136631CD6FD1}" srcOrd="0" destOrd="0" presId="urn:microsoft.com/office/officeart/2005/8/layout/hProcess9"/>
    <dgm:cxn modelId="{B6645BB7-5436-4698-9D82-C9CBE0920CB6}" type="presParOf" srcId="{EF9A9F4D-9242-4BBF-BD76-1B4E636FF9DA}" destId="{77A4D598-76D5-44C2-B233-B0787EC3A47E}" srcOrd="1" destOrd="0" presId="urn:microsoft.com/office/officeart/2005/8/layout/hProcess9"/>
    <dgm:cxn modelId="{695D6F76-158E-4DE7-96BB-9F6A282D44E3}" type="presParOf" srcId="{EF9A9F4D-9242-4BBF-BD76-1B4E636FF9DA}" destId="{AEA2082D-476C-462A-9269-689DF5DFDFC1}" srcOrd="2" destOrd="0" presId="urn:microsoft.com/office/officeart/2005/8/layout/hProcess9"/>
    <dgm:cxn modelId="{99FD774B-46C4-4010-9BEC-A9E54943CC0E}" type="presParOf" srcId="{EF9A9F4D-9242-4BBF-BD76-1B4E636FF9DA}" destId="{D60D0781-7FFA-4412-BEBC-6ADF8396D43C}" srcOrd="3" destOrd="0" presId="urn:microsoft.com/office/officeart/2005/8/layout/hProcess9"/>
    <dgm:cxn modelId="{38342B33-D3D5-442B-9DA4-B5A694A6DC98}" type="presParOf" srcId="{EF9A9F4D-9242-4BBF-BD76-1B4E636FF9DA}" destId="{F7A3F155-D022-4A91-AAB5-77C39445E785}" srcOrd="4" destOrd="0" presId="urn:microsoft.com/office/officeart/2005/8/layout/hProcess9"/>
    <dgm:cxn modelId="{1A19313B-E30A-4A4F-8BD0-03CE3CF00D55}" type="presParOf" srcId="{EF9A9F4D-9242-4BBF-BD76-1B4E636FF9DA}" destId="{2D9B85C3-E9EC-4BDF-B199-904BE1E8C434}" srcOrd="5" destOrd="0" presId="urn:microsoft.com/office/officeart/2005/8/layout/hProcess9"/>
    <dgm:cxn modelId="{95508FB9-EEA4-4E12-B355-4776CFA03D7A}" type="presParOf" srcId="{EF9A9F4D-9242-4BBF-BD76-1B4E636FF9DA}" destId="{96A54409-F7A2-44F2-8229-7299F47F055B}" srcOrd="6" destOrd="0" presId="urn:microsoft.com/office/officeart/2005/8/layout/hProcess9"/>
    <dgm:cxn modelId="{D88BD07A-EC52-4815-8037-5D0F68C70098}" type="presParOf" srcId="{EF9A9F4D-9242-4BBF-BD76-1B4E636FF9DA}" destId="{88569D9D-2B97-4195-B8C4-D177A09558D0}" srcOrd="7" destOrd="0" presId="urn:microsoft.com/office/officeart/2005/8/layout/hProcess9"/>
    <dgm:cxn modelId="{65EA0EBA-F5A7-436E-9847-AD3C9CF647E9}" type="presParOf" srcId="{EF9A9F4D-9242-4BBF-BD76-1B4E636FF9DA}" destId="{9E05CAA8-7B3A-407E-89DB-B17C134AD311}" srcOrd="8" destOrd="0" presId="urn:microsoft.com/office/officeart/2005/8/layout/hProcess9"/>
    <dgm:cxn modelId="{982E6F15-2CC2-443A-A671-1B344BF52290}" type="presParOf" srcId="{EF9A9F4D-9242-4BBF-BD76-1B4E636FF9DA}" destId="{8E698D0F-27CD-4D5B-B540-78DE48E31CCA}" srcOrd="9" destOrd="0" presId="urn:microsoft.com/office/officeart/2005/8/layout/hProcess9"/>
    <dgm:cxn modelId="{D73F8EA5-F79F-4A8C-9C06-012220C47E92}" type="presParOf" srcId="{EF9A9F4D-9242-4BBF-BD76-1B4E636FF9DA}" destId="{D9D6542D-48D6-446E-8FD2-D355617899F8}" srcOrd="10" destOrd="0" presId="urn:microsoft.com/office/officeart/2005/8/layout/hProcess9"/>
    <dgm:cxn modelId="{AA76D4E5-5079-4338-B03E-84F3751B7B85}" type="presParOf" srcId="{EF9A9F4D-9242-4BBF-BD76-1B4E636FF9DA}" destId="{8656F291-03F4-4833-A838-F3DDCA9A1CD1}" srcOrd="11" destOrd="0" presId="urn:microsoft.com/office/officeart/2005/8/layout/hProcess9"/>
    <dgm:cxn modelId="{85D7B220-5816-4A1B-A374-CE3EEF8D3D4F}" type="presParOf" srcId="{EF9A9F4D-9242-4BBF-BD76-1B4E636FF9DA}" destId="{7F1DB1C5-66CA-47BF-B47F-B896C9F28361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FA92D3-3599-41DA-9639-9A097E608A82}">
      <dsp:nvSpPr>
        <dsp:cNvPr id="0" name=""/>
        <dsp:cNvSpPr/>
      </dsp:nvSpPr>
      <dsp:spPr>
        <a:xfrm>
          <a:off x="1153012" y="0"/>
          <a:ext cx="13067472" cy="6840537"/>
        </a:xfrm>
        <a:prstGeom prst="rightArrow">
          <a:avLst/>
        </a:prstGeom>
        <a:solidFill>
          <a:srgbClr val="FF006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FB4169-0F58-412D-9E50-136631CD6FD1}">
      <dsp:nvSpPr>
        <dsp:cNvPr id="0" name=""/>
        <dsp:cNvSpPr/>
      </dsp:nvSpPr>
      <dsp:spPr>
        <a:xfrm>
          <a:off x="113" y="2052161"/>
          <a:ext cx="1839865" cy="273621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1950 “visión normativa” –Se inician planes nacionales de desarrollo educativo”</a:t>
          </a:r>
          <a:endParaRPr lang="es-MX" sz="16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89928" y="2141976"/>
        <a:ext cx="1660235" cy="2556584"/>
      </dsp:txXfrm>
    </dsp:sp>
    <dsp:sp modelId="{AEA2082D-476C-462A-9269-689DF5DFDFC1}">
      <dsp:nvSpPr>
        <dsp:cNvPr id="0" name=""/>
        <dsp:cNvSpPr/>
      </dsp:nvSpPr>
      <dsp:spPr>
        <a:xfrm>
          <a:off x="2146622" y="2052161"/>
          <a:ext cx="1981939" cy="2736214"/>
        </a:xfrm>
        <a:prstGeom prst="roundRect">
          <a:avLst/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1960 Estados Unidos “</a:t>
          </a:r>
          <a:r>
            <a:rPr lang="es-MX" sz="16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visión prospectiva” –Flexibilización del futuro en la planeación, Michel </a:t>
          </a:r>
          <a:r>
            <a:rPr lang="es-MX" sz="1600" b="1" kern="1200" dirty="0" err="1" smtClean="0">
              <a:solidFill>
                <a:schemeClr val="tx1"/>
              </a:solidFill>
              <a:latin typeface="Century Gothic" panose="020B0502020202020204" pitchFamily="34" charset="0"/>
            </a:rPr>
            <a:t>Godet</a:t>
          </a:r>
          <a:r>
            <a:rPr lang="es-MX" sz="16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 (métodos </a:t>
          </a:r>
          <a:r>
            <a:rPr lang="es-MX" sz="1600" b="1" kern="1200" dirty="0" err="1" smtClean="0">
              <a:solidFill>
                <a:schemeClr val="tx1"/>
              </a:solidFill>
              <a:latin typeface="Century Gothic" panose="020B0502020202020204" pitchFamily="34" charset="0"/>
            </a:rPr>
            <a:t>Delfi</a:t>
          </a:r>
          <a:r>
            <a:rPr lang="es-MX" sz="16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 y ábaco </a:t>
          </a:r>
          <a:r>
            <a:rPr lang="es-MX" sz="1600" b="1" kern="1200" dirty="0" err="1" smtClean="0">
              <a:solidFill>
                <a:schemeClr val="tx1"/>
              </a:solidFill>
              <a:latin typeface="Century Gothic" panose="020B0502020202020204" pitchFamily="34" charset="0"/>
            </a:rPr>
            <a:t>Reiner</a:t>
          </a:r>
          <a:r>
            <a:rPr lang="es-MX" sz="16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)</a:t>
          </a:r>
          <a:endParaRPr lang="es-MX" sz="16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243372" y="2148911"/>
        <a:ext cx="1788439" cy="2542714"/>
      </dsp:txXfrm>
    </dsp:sp>
    <dsp:sp modelId="{F7A3F155-D022-4A91-AAB5-77C39445E785}">
      <dsp:nvSpPr>
        <dsp:cNvPr id="0" name=""/>
        <dsp:cNvSpPr/>
      </dsp:nvSpPr>
      <dsp:spPr>
        <a:xfrm>
          <a:off x="4435206" y="2268144"/>
          <a:ext cx="2490809" cy="2304248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1970 Reino Unido “</a:t>
          </a:r>
          <a:r>
            <a:rPr lang="es-MX" sz="16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visión estratégica” –capacidad de articular los recursos que posee una organización (humanos, técnicos, materiales y financieros) (</a:t>
          </a:r>
          <a:r>
            <a:rPr lang="es-MX" sz="1600" b="1" kern="1200" dirty="0" err="1" smtClean="0">
              <a:solidFill>
                <a:schemeClr val="tx1"/>
              </a:solidFill>
              <a:latin typeface="Century Gothic" panose="020B0502020202020204" pitchFamily="34" charset="0"/>
            </a:rPr>
            <a:t>Asnoff</a:t>
          </a:r>
          <a:r>
            <a:rPr lang="es-MX" sz="16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)</a:t>
          </a:r>
          <a:endParaRPr lang="es-MX" sz="16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4547690" y="2380628"/>
        <a:ext cx="2265841" cy="2079280"/>
      </dsp:txXfrm>
    </dsp:sp>
    <dsp:sp modelId="{96A54409-F7A2-44F2-8229-7299F47F055B}">
      <dsp:nvSpPr>
        <dsp:cNvPr id="0" name=""/>
        <dsp:cNvSpPr/>
      </dsp:nvSpPr>
      <dsp:spPr>
        <a:xfrm>
          <a:off x="7232660" y="2124123"/>
          <a:ext cx="1701194" cy="2592289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1980 América Latina “planificación situacional” –Proceso de resolución de nudos críticos de problemas (Matus)</a:t>
          </a:r>
          <a:endParaRPr lang="es-MX" sz="16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7315705" y="2207168"/>
        <a:ext cx="1535104" cy="2426199"/>
      </dsp:txXfrm>
    </dsp:sp>
    <dsp:sp modelId="{9E05CAA8-7B3A-407E-89DB-B17C134AD311}">
      <dsp:nvSpPr>
        <dsp:cNvPr id="0" name=""/>
        <dsp:cNvSpPr/>
      </dsp:nvSpPr>
      <dsp:spPr>
        <a:xfrm>
          <a:off x="9240499" y="2052161"/>
          <a:ext cx="1839865" cy="2736214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1990 América Latina “visión de calidad total” –Planificación, control y mejora continua, Joseph Juran, Edward Deming</a:t>
          </a:r>
          <a:endParaRPr lang="es-MX" sz="16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9330314" y="2141976"/>
        <a:ext cx="1660235" cy="2556584"/>
      </dsp:txXfrm>
    </dsp:sp>
    <dsp:sp modelId="{D9D6542D-48D6-446E-8FD2-D355617899F8}">
      <dsp:nvSpPr>
        <dsp:cNvPr id="0" name=""/>
        <dsp:cNvSpPr/>
      </dsp:nvSpPr>
      <dsp:spPr>
        <a:xfrm>
          <a:off x="11387008" y="2052161"/>
          <a:ext cx="1839865" cy="2736214"/>
        </a:xfrm>
        <a:prstGeom prst="roundRect">
          <a:avLst/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1990 “Visión reingeniería” -Reconocimiento de contextos cambiantes dentro de un marco de competencia global.(</a:t>
          </a:r>
          <a:r>
            <a:rPr lang="es-MX" sz="1600" b="1" kern="1200" dirty="0" err="1" smtClean="0">
              <a:solidFill>
                <a:schemeClr val="tx1"/>
              </a:solidFill>
              <a:latin typeface="Century Gothic" panose="020B0502020202020204" pitchFamily="34" charset="0"/>
            </a:rPr>
            <a:t>Hammer</a:t>
          </a:r>
          <a:r>
            <a:rPr lang="es-MX" sz="16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 y </a:t>
          </a:r>
          <a:r>
            <a:rPr lang="es-MX" sz="1600" b="1" kern="1200" dirty="0" err="1" smtClean="0">
              <a:solidFill>
                <a:schemeClr val="tx1"/>
              </a:solidFill>
              <a:latin typeface="Century Gothic" panose="020B0502020202020204" pitchFamily="34" charset="0"/>
            </a:rPr>
            <a:t>Champy</a:t>
          </a:r>
          <a:r>
            <a:rPr lang="es-MX" sz="16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)</a:t>
          </a:r>
          <a:endParaRPr lang="es-MX" sz="16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11476823" y="2141976"/>
        <a:ext cx="1660235" cy="2556584"/>
      </dsp:txXfrm>
    </dsp:sp>
    <dsp:sp modelId="{7F1DB1C5-66CA-47BF-B47F-B896C9F28361}">
      <dsp:nvSpPr>
        <dsp:cNvPr id="0" name=""/>
        <dsp:cNvSpPr/>
      </dsp:nvSpPr>
      <dsp:spPr>
        <a:xfrm>
          <a:off x="13533518" y="2052161"/>
          <a:ext cx="1839865" cy="273621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/>
              </a:solidFill>
            </a:rPr>
            <a:t>“Visión comunicacional” –Desarrollo de compromiso de acciones obtenidos de conversaciones para la acción. (J. Austin, J. </a:t>
          </a:r>
          <a:r>
            <a:rPr lang="es-MX" sz="1800" b="1" kern="1200" dirty="0" err="1" smtClean="0">
              <a:solidFill>
                <a:schemeClr val="tx1"/>
              </a:solidFill>
            </a:rPr>
            <a:t>Searle</a:t>
          </a:r>
          <a:r>
            <a:rPr lang="es-MX" sz="1800" b="1" kern="1200" dirty="0" smtClean="0">
              <a:solidFill>
                <a:schemeClr val="tx1"/>
              </a:solidFill>
            </a:rPr>
            <a:t>)</a:t>
          </a:r>
          <a:endParaRPr lang="es-MX" sz="1800" b="1" kern="1200" dirty="0">
            <a:solidFill>
              <a:schemeClr val="tx1"/>
            </a:solidFill>
          </a:endParaRPr>
        </a:p>
      </dsp:txBody>
      <dsp:txXfrm>
        <a:off x="13623333" y="2141976"/>
        <a:ext cx="1660235" cy="2556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61098" y="2125001"/>
            <a:ext cx="13159105" cy="146628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322195" y="3876305"/>
            <a:ext cx="10836910" cy="1748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8DCB-0DA0-407B-8D84-0CF0604CA66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07F-78A5-4B8A-AACA-689775BA8F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044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8DCB-0DA0-407B-8D84-0CF0604CA66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07F-78A5-4B8A-AACA-689775BA8F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7159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1223942" y="273939"/>
            <a:ext cx="3483293" cy="583662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74065" y="273939"/>
            <a:ext cx="10191856" cy="583662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8DCB-0DA0-407B-8D84-0CF0604CA66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07F-78A5-4B8A-AACA-689775BA8F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171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8DCB-0DA0-407B-8D84-0CF0604CA66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07F-78A5-4B8A-AACA-689775BA8F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376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22916" y="4395679"/>
            <a:ext cx="13159105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22916" y="2899312"/>
            <a:ext cx="13159105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8DCB-0DA0-407B-8D84-0CF0604CA66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07F-78A5-4B8A-AACA-689775BA8F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3763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74065" y="1596126"/>
            <a:ext cx="6837574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869661" y="1596126"/>
            <a:ext cx="6837574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8DCB-0DA0-407B-8D84-0CF0604CA66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07F-78A5-4B8A-AACA-689775BA8F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514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74065" y="1531204"/>
            <a:ext cx="6840263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74065" y="2169337"/>
            <a:ext cx="6840263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7864286" y="1531204"/>
            <a:ext cx="6842950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7864286" y="2169337"/>
            <a:ext cx="6842950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8DCB-0DA0-407B-8D84-0CF0604CA66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07F-78A5-4B8A-AACA-689775BA8F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4822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8DCB-0DA0-407B-8D84-0CF0604CA66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07F-78A5-4B8A-AACA-689775BA8F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34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8DCB-0DA0-407B-8D84-0CF0604CA66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07F-78A5-4B8A-AACA-689775BA8F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37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4066" y="272355"/>
            <a:ext cx="5093241" cy="1159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52758" y="272355"/>
            <a:ext cx="8654477" cy="583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74066" y="1431446"/>
            <a:ext cx="5093241" cy="46791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8DCB-0DA0-407B-8D84-0CF0604CA66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07F-78A5-4B8A-AACA-689775BA8F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115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34443" y="4788377"/>
            <a:ext cx="9288780" cy="565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34443" y="611215"/>
            <a:ext cx="9288780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34443" y="5353671"/>
            <a:ext cx="9288780" cy="802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8DCB-0DA0-407B-8D84-0CF0604CA66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07F-78A5-4B8A-AACA-689775BA8F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3410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774065" y="273939"/>
            <a:ext cx="13933170" cy="1140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74065" y="1596126"/>
            <a:ext cx="13933170" cy="4514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774065" y="6340166"/>
            <a:ext cx="3612303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A8DCB-0DA0-407B-8D84-0CF0604CA66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89444" y="6340166"/>
            <a:ext cx="4902412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094932" y="6340166"/>
            <a:ext cx="3612303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4B07F-78A5-4B8A-AACA-689775BA8F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5216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823482180"/>
              </p:ext>
            </p:extLst>
          </p:nvPr>
        </p:nvGraphicFramePr>
        <p:xfrm>
          <a:off x="107802" y="0"/>
          <a:ext cx="15373497" cy="6840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44016" y="19125"/>
            <a:ext cx="7802467" cy="76748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rgbClr val="FF0066"/>
                </a:solidFill>
              </a:rPr>
              <a:t>Modelos de gestión educativa</a:t>
            </a:r>
            <a:endParaRPr lang="es-MX" sz="4400" b="1" dirty="0">
              <a:solidFill>
                <a:srgbClr val="FF0066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946" y="786607"/>
            <a:ext cx="9730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CASASSUS, J. (2000). Problemas de la gestión educativa en América Latina. La tensión entre los paradigmas de tipo A y el tipo B. Santiago de Chile: UNESCO.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827882" y="5940549"/>
            <a:ext cx="5548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 smtClean="0">
                <a:latin typeface="Century Gothic" panose="020B0502020202020204" pitchFamily="34" charset="0"/>
              </a:rPr>
              <a:t>Paulina Aguirre Ramos N.L. 1</a:t>
            </a:r>
            <a:endParaRPr lang="es-MX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01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201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paulina aguirre</dc:creator>
  <cp:lastModifiedBy>paulina aguirre</cp:lastModifiedBy>
  <cp:revision>9</cp:revision>
  <dcterms:created xsi:type="dcterms:W3CDTF">2015-09-25T01:58:44Z</dcterms:created>
  <dcterms:modified xsi:type="dcterms:W3CDTF">2015-09-25T02:53:11Z</dcterms:modified>
</cp:coreProperties>
</file>