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26" r:id="rId1"/>
  </p:sldMasterIdLst>
  <p:notesMasterIdLst>
    <p:notesMasterId r:id="rId26"/>
  </p:notesMasterIdLst>
  <p:sldIdLst>
    <p:sldId id="259" r:id="rId2"/>
    <p:sldId id="263" r:id="rId3"/>
    <p:sldId id="267" r:id="rId4"/>
    <p:sldId id="264" r:id="rId5"/>
    <p:sldId id="268" r:id="rId6"/>
    <p:sldId id="261" r:id="rId7"/>
    <p:sldId id="269" r:id="rId8"/>
    <p:sldId id="265" r:id="rId9"/>
    <p:sldId id="257" r:id="rId10"/>
    <p:sldId id="266" r:id="rId11"/>
    <p:sldId id="258" r:id="rId12"/>
    <p:sldId id="270" r:id="rId13"/>
    <p:sldId id="260" r:id="rId14"/>
    <p:sldId id="271" r:id="rId15"/>
    <p:sldId id="272" r:id="rId16"/>
    <p:sldId id="273" r:id="rId17"/>
    <p:sldId id="274" r:id="rId18"/>
    <p:sldId id="275" r:id="rId19"/>
    <p:sldId id="276" r:id="rId20"/>
    <p:sldId id="277" r:id="rId21"/>
    <p:sldId id="262" r:id="rId22"/>
    <p:sldId id="278" r:id="rId23"/>
    <p:sldId id="280" r:id="rId24"/>
    <p:sldId id="281" r:id="rId25"/>
  </p:sldIdLst>
  <p:sldSz cx="9144000" cy="6858000" type="screen4x3"/>
  <p:notesSz cx="6858000" cy="9144000"/>
  <p:embeddedFontLst>
    <p:embeddedFont>
      <p:font typeface="Gungsuh" panose="02030600000101010101" pitchFamily="18" charset="-127"/>
      <p:regular r:id="rId27"/>
    </p:embeddedFont>
    <p:embeddedFont>
      <p:font typeface="Harrington" panose="04040505050A02020702" pitchFamily="82" charset="0"/>
      <p:regular r:id="rId28"/>
    </p:embeddedFont>
    <p:embeddedFont>
      <p:font typeface="bang whack pow" panose="02000000000000000000" pitchFamily="2" charset="0"/>
      <p:regular r:id="rId29"/>
    </p:embeddedFont>
    <p:embeddedFont>
      <p:font typeface="Calibri" panose="020F0502020204030204" pitchFamily="34" charset="0"/>
      <p:regular r:id="rId30"/>
      <p:bold r:id="rId31"/>
      <p:italic r:id="rId32"/>
      <p:boldItalic r:id="rId33"/>
    </p:embeddedFont>
    <p:embeddedFont>
      <p:font typeface="Cheri" panose="00000400000000000000" pitchFamily="2" charset="0"/>
      <p:regular r:id="rId34"/>
    </p:embeddedFont>
    <p:embeddedFont>
      <p:font typeface="Berlin Sans FB" panose="020E0602020502020306" pitchFamily="34" charset="0"/>
      <p:regular r:id="rId35"/>
      <p:bold r:id="rId36"/>
    </p:embeddedFont>
  </p:embeddedFontLst>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4" d="100"/>
          <a:sy n="54" d="100"/>
        </p:scale>
        <p:origin x="-960" y="4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F6C62F-8550-4A96-9BB4-D2198C222894}" type="datetimeFigureOut">
              <a:rPr lang="es-MX" smtClean="0"/>
              <a:pPr/>
              <a:t>17/09/2015</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9F053-19AA-440C-9DC8-F9EC25837289}" type="slidenum">
              <a:rPr lang="es-MX" smtClean="0"/>
              <a:pPr/>
              <a:t>‹Nº›</a:t>
            </a:fld>
            <a:endParaRPr lang="es-MX"/>
          </a:p>
        </p:txBody>
      </p:sp>
    </p:spTree>
    <p:extLst>
      <p:ext uri="{BB962C8B-B14F-4D97-AF65-F5344CB8AC3E}">
        <p14:creationId xmlns:p14="http://schemas.microsoft.com/office/powerpoint/2010/main" val="327700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2</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3</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4</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5</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6</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7</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8</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9</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10</a:t>
            </a:fld>
            <a:endParaRPr lang="es-MX"/>
          </a:p>
        </p:txBody>
      </p:sp>
    </p:spTree>
    <p:extLst>
      <p:ext uri="{BB962C8B-B14F-4D97-AF65-F5344CB8AC3E}">
        <p14:creationId xmlns:p14="http://schemas.microsoft.com/office/powerpoint/2010/main" val="2914412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2168438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2566821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1751567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1840069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310890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406092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8" name="7 Marcador de pie de página"/>
          <p:cNvSpPr>
            <a:spLocks noGrp="1"/>
          </p:cNvSpPr>
          <p:nvPr>
            <p:ph type="ftr" sz="quarter" idx="11"/>
          </p:nvPr>
        </p:nvSpPr>
        <p:spPr/>
        <p:txBody>
          <a:bodyPr/>
          <a:lstStyle>
            <a:lvl1pPr>
              <a:defRPr/>
            </a:lvl1pPr>
          </a:lstStyle>
          <a:p>
            <a:endParaRPr lang="es-MX"/>
          </a:p>
        </p:txBody>
      </p:sp>
      <p:sp>
        <p:nvSpPr>
          <p:cNvPr id="9" name="8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156387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4" name="3 Marcador de pie de página"/>
          <p:cNvSpPr>
            <a:spLocks noGrp="1"/>
          </p:cNvSpPr>
          <p:nvPr>
            <p:ph type="ftr" sz="quarter" idx="11"/>
          </p:nvPr>
        </p:nvSpPr>
        <p:spPr/>
        <p:txBody>
          <a:bodyPr/>
          <a:lstStyle>
            <a:lvl1pPr>
              <a:defRPr/>
            </a:lvl1pPr>
          </a:lstStyle>
          <a:p>
            <a:endParaRPr lang="es-MX"/>
          </a:p>
        </p:txBody>
      </p:sp>
      <p:sp>
        <p:nvSpPr>
          <p:cNvPr id="5" name="4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1690960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3" name="2 Marcador de pie de página"/>
          <p:cNvSpPr>
            <a:spLocks noGrp="1"/>
          </p:cNvSpPr>
          <p:nvPr>
            <p:ph type="ftr" sz="quarter" idx="11"/>
          </p:nvPr>
        </p:nvSpPr>
        <p:spPr/>
        <p:txBody>
          <a:bodyPr/>
          <a:lstStyle>
            <a:lvl1pPr>
              <a:defRPr/>
            </a:lvl1pPr>
          </a:lstStyle>
          <a:p>
            <a:endParaRPr lang="es-MX"/>
          </a:p>
        </p:txBody>
      </p:sp>
      <p:sp>
        <p:nvSpPr>
          <p:cNvPr id="4" name="3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1250103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323873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8179FF0F-4C52-42DE-BE88-28AFA6F365C9}" type="datetimeFigureOut">
              <a:rPr lang="es-MX" smtClean="0"/>
              <a:pPr/>
              <a:t>17/09/2015</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F7A83C-F2EC-4340-A1A1-082C1A1DF0CB}" type="slidenum">
              <a:rPr lang="es-MX" smtClean="0"/>
              <a:pPr/>
              <a:t>‹Nº›</a:t>
            </a:fld>
            <a:endParaRPr lang="es-MX"/>
          </a:p>
        </p:txBody>
      </p:sp>
    </p:spTree>
    <p:extLst>
      <p:ext uri="{BB962C8B-B14F-4D97-AF65-F5344CB8AC3E}">
        <p14:creationId xmlns:p14="http://schemas.microsoft.com/office/powerpoint/2010/main" val="6878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8179FF0F-4C52-42DE-BE88-28AFA6F365C9}" type="datetimeFigureOut">
              <a:rPr lang="es-MX" smtClean="0"/>
              <a:pPr/>
              <a:t>17/09/2015</a:t>
            </a:fld>
            <a:endParaRPr lang="es-MX"/>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MX"/>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6F7A83C-F2EC-4340-A1A1-082C1A1DF0CB}"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95536" y="1052735"/>
            <a:ext cx="6984776" cy="4247317"/>
          </a:xfrm>
          <a:prstGeom prst="rect">
            <a:avLst/>
          </a:prstGeom>
          <a:noFill/>
        </p:spPr>
        <p:txBody>
          <a:bodyPr wrap="square" rtlCol="0">
            <a:spAutoFit/>
          </a:bodyPr>
          <a:lstStyle/>
          <a:p>
            <a:pPr algn="ctr"/>
            <a:r>
              <a:rPr lang="es-MX" sz="5400" dirty="0" smtClean="0">
                <a:latin typeface="bang whack pow" panose="02000000000000000000" pitchFamily="2" charset="0"/>
                <a:ea typeface="Gungsuh" panose="02030600000101010101" pitchFamily="18" charset="-127"/>
              </a:rPr>
              <a:t>Línea del tiempo acerca de la administración y a gestión en el sistema educativo mexicano</a:t>
            </a:r>
            <a:r>
              <a:rPr lang="es-MX" sz="5400" dirty="0" smtClean="0">
                <a:latin typeface="Harrington" panose="04040505050A02020702" pitchFamily="82" charset="0"/>
                <a:ea typeface="Gungsuh" panose="02030600000101010101" pitchFamily="18" charset="-127"/>
              </a:rPr>
              <a:t>.</a:t>
            </a:r>
            <a:endParaRPr lang="es-MX" sz="5400" dirty="0">
              <a:latin typeface="Harrington" panose="04040505050A02020702" pitchFamily="82" charset="0"/>
              <a:ea typeface="Gungsuh" panose="02030600000101010101" pitchFamily="18" charset="-127"/>
            </a:endParaRPr>
          </a:p>
        </p:txBody>
      </p:sp>
    </p:spTree>
    <p:extLst>
      <p:ext uri="{BB962C8B-B14F-4D97-AF65-F5344CB8AC3E}">
        <p14:creationId xmlns:p14="http://schemas.microsoft.com/office/powerpoint/2010/main" val="1644536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1990</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0" y="1124744"/>
            <a:ext cx="9144000" cy="4179225"/>
          </a:xfrm>
        </p:spPr>
        <p:txBody>
          <a:bodyPr>
            <a:noAutofit/>
          </a:bodyPr>
          <a:lstStyle/>
          <a:p>
            <a:pPr algn="just"/>
            <a:r>
              <a:rPr lang="es-MX" sz="3600" dirty="0" smtClean="0">
                <a:solidFill>
                  <a:schemeClr val="tx1"/>
                </a:solidFill>
                <a:latin typeface="Berlin Sans FB" panose="020E0602020502020306" pitchFamily="34" charset="0"/>
              </a:rPr>
              <a:t>Se empieza a considerar el enfoque de gestión estratégica en la práctica de la planificación y de la gestión en el ámbito de la educación.</a:t>
            </a:r>
          </a:p>
          <a:p>
            <a:pPr algn="just"/>
            <a:endParaRPr lang="es-MX" sz="2500" dirty="0">
              <a:solidFill>
                <a:schemeClr val="tx1"/>
              </a:solidFill>
              <a:latin typeface="Berlin Sans FB" panose="020E0602020502020306" pitchFamily="34" charset="0"/>
            </a:endParaRPr>
          </a:p>
        </p:txBody>
      </p:sp>
      <p:sp>
        <p:nvSpPr>
          <p:cNvPr id="4" name="3 CuadroTexto"/>
          <p:cNvSpPr txBox="1"/>
          <p:nvPr/>
        </p:nvSpPr>
        <p:spPr>
          <a:xfrm>
            <a:off x="229145" y="3501008"/>
            <a:ext cx="6264696" cy="2954655"/>
          </a:xfrm>
          <a:prstGeom prst="rect">
            <a:avLst/>
          </a:prstGeom>
          <a:noFill/>
        </p:spPr>
        <p:txBody>
          <a:bodyPr wrap="square" rtlCol="0">
            <a:spAutoFit/>
          </a:bodyPr>
          <a:lstStyle/>
          <a:p>
            <a:r>
              <a:rPr lang="es-MX" sz="2400" dirty="0" err="1">
                <a:latin typeface="Berlin Sans FB" panose="020E0602020502020306" pitchFamily="34" charset="0"/>
              </a:rPr>
              <a:t>Dunlap</a:t>
            </a:r>
            <a:r>
              <a:rPr lang="es-MX" sz="2400" dirty="0">
                <a:latin typeface="Berlin Sans FB" panose="020E0602020502020306" pitchFamily="34" charset="0"/>
              </a:rPr>
              <a:t> y Goldman, frente a la delegación unilateral de tareas por parte del directivo hacia el resto de los miembros de la comunidad educativa, en un ambiente facilitador cualquiera puede iniciar una tarea e implicar a quien sea para participar; el proceso funciona a través de la negociación y la comunicación</a:t>
            </a:r>
          </a:p>
          <a:p>
            <a:endParaRPr lang="es-MX" dirty="0"/>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rPr>
              <a:t>1991</a:t>
            </a:r>
            <a:endParaRPr lang="es-MX" sz="6600" b="1" dirty="0">
              <a:solidFill>
                <a:schemeClr val="tx1"/>
              </a:solidFill>
            </a:endParaRPr>
          </a:p>
        </p:txBody>
      </p:sp>
      <p:sp>
        <p:nvSpPr>
          <p:cNvPr id="3" name="Marcador de contenido 2"/>
          <p:cNvSpPr>
            <a:spLocks noGrp="1"/>
          </p:cNvSpPr>
          <p:nvPr>
            <p:ph idx="1"/>
          </p:nvPr>
        </p:nvSpPr>
        <p:spPr>
          <a:xfrm>
            <a:off x="457200" y="1600201"/>
            <a:ext cx="6635080" cy="3124943"/>
          </a:xfrm>
        </p:spPr>
        <p:txBody>
          <a:bodyPr>
            <a:normAutofit fontScale="55000" lnSpcReduction="20000"/>
          </a:bodyPr>
          <a:lstStyle/>
          <a:p>
            <a:pPr algn="just"/>
            <a:r>
              <a:rPr lang="es-MX" dirty="0" err="1" smtClean="0">
                <a:solidFill>
                  <a:schemeClr val="tx1"/>
                </a:solidFill>
                <a:latin typeface="Berlin Sans FB" panose="020E0602020502020306" pitchFamily="34" charset="0"/>
              </a:rPr>
              <a:t>Batley</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propone una clasificación de los </a:t>
            </a:r>
            <a:r>
              <a:rPr lang="es-MX" dirty="0" err="1">
                <a:solidFill>
                  <a:schemeClr val="tx1"/>
                </a:solidFill>
                <a:latin typeface="Berlin Sans FB" panose="020E0602020502020306" pitchFamily="34" charset="0"/>
              </a:rPr>
              <a:t>gestionarios</a:t>
            </a:r>
            <a:r>
              <a:rPr lang="es-MX" dirty="0">
                <a:solidFill>
                  <a:schemeClr val="tx1"/>
                </a:solidFill>
                <a:latin typeface="Berlin Sans FB" panose="020E0602020502020306" pitchFamily="34" charset="0"/>
              </a:rPr>
              <a:t> según sus características de sus empleos del tiempo.</a:t>
            </a:r>
          </a:p>
          <a:p>
            <a:pPr algn="just"/>
            <a:r>
              <a:rPr lang="es-MX" dirty="0" err="1" smtClean="0">
                <a:solidFill>
                  <a:schemeClr val="tx1"/>
                </a:solidFill>
                <a:latin typeface="Berlin Sans FB" panose="020E0602020502020306" pitchFamily="34" charset="0"/>
              </a:rPr>
              <a:t>Batley</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propone que adecuadamente practicada, la delegación es la transferencia planificada de autoridad y responsabilidad a otros para que ejecuten el trabajo dentro de limites establecidos de común acuerdo, se puede delegar funciones y autoridad; pero la responsabilidad nunca deja de ser delegada totalmente.</a:t>
            </a:r>
          </a:p>
          <a:p>
            <a:pPr algn="just"/>
            <a:r>
              <a:rPr lang="es-MX" dirty="0" err="1" smtClean="0">
                <a:solidFill>
                  <a:schemeClr val="tx1"/>
                </a:solidFill>
                <a:latin typeface="Berlin Sans FB" panose="020E0602020502020306" pitchFamily="34" charset="0"/>
              </a:rPr>
              <a:t>Meririeu</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dice “ya sea que a uno le guste o no, toda pedagogía es una pedagogía de contrato en la medida que ella tiene la gestión de un conjunto de expectativas reciprocas, en las cuales infiere la posición social. Todos esperan algo del otro.</a:t>
            </a:r>
          </a:p>
          <a:p>
            <a:pPr algn="just"/>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a:latin typeface="Cheri" panose="00000400000000000000" pitchFamily="2" charset="0"/>
              </a:rPr>
              <a:t>1992</a:t>
            </a:r>
            <a:r>
              <a:rPr lang="es-MX" sz="6600" b="1" dirty="0"/>
              <a:t> </a:t>
            </a:r>
            <a:endParaRPr lang="es-MX" sz="6600" dirty="0"/>
          </a:p>
        </p:txBody>
      </p:sp>
      <p:sp>
        <p:nvSpPr>
          <p:cNvPr id="3" name="Marcador de contenido 2"/>
          <p:cNvSpPr>
            <a:spLocks noGrp="1"/>
          </p:cNvSpPr>
          <p:nvPr>
            <p:ph idx="1"/>
          </p:nvPr>
        </p:nvSpPr>
        <p:spPr/>
        <p:txBody>
          <a:bodyPr>
            <a:normAutofit/>
          </a:bodyPr>
          <a:lstStyle/>
          <a:p>
            <a:r>
              <a:rPr lang="es-MX" sz="3600" dirty="0" err="1">
                <a:latin typeface="Berlin Sans FB" panose="020E0602020502020306" pitchFamily="34" charset="0"/>
              </a:rPr>
              <a:t>Ezpeleta</a:t>
            </a:r>
            <a:r>
              <a:rPr lang="es-MX" sz="3600" dirty="0">
                <a:latin typeface="Berlin Sans FB" panose="020E0602020502020306" pitchFamily="34" charset="0"/>
              </a:rPr>
              <a:t> se refiere al concepto de gestión pedagógica señalando que la trama organizativa de la escuela, es un componente esencial de la gestión </a:t>
            </a:r>
            <a:r>
              <a:rPr lang="es-MX" sz="3600" dirty="0" smtClean="0">
                <a:latin typeface="Berlin Sans FB" panose="020E0602020502020306" pitchFamily="34" charset="0"/>
              </a:rPr>
              <a:t>pedagógica</a:t>
            </a:r>
            <a:endParaRPr lang="es-MX" sz="3600" dirty="0">
              <a:latin typeface="Berlin Sans FB" panose="020E0602020502020306" pitchFamily="34" charset="0"/>
            </a:endParaRPr>
          </a:p>
        </p:txBody>
      </p:sp>
    </p:spTree>
    <p:extLst>
      <p:ext uri="{BB962C8B-B14F-4D97-AF65-F5344CB8AC3E}">
        <p14:creationId xmlns:p14="http://schemas.microsoft.com/office/powerpoint/2010/main" val="193753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1994</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457200" y="1600200"/>
            <a:ext cx="6347048" cy="4525963"/>
          </a:xfrm>
        </p:spPr>
        <p:txBody>
          <a:bodyPr>
            <a:normAutofit fontScale="92500"/>
          </a:bodyPr>
          <a:lstStyle/>
          <a:p>
            <a:pPr algn="just"/>
            <a:r>
              <a:rPr lang="es-MX" sz="4400" dirty="0" smtClean="0">
                <a:solidFill>
                  <a:schemeClr val="tx1"/>
                </a:solidFill>
                <a:latin typeface="Berlin Sans FB" panose="020E0602020502020306" pitchFamily="34" charset="0"/>
              </a:rPr>
              <a:t>En México,, que comprende tres programas sectoriales de educación pública, las políticas de formación para la gestión de directivos de centros escolares.</a:t>
            </a:r>
            <a:endParaRPr lang="es-MX" sz="4400"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1995</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179512" y="1196752"/>
            <a:ext cx="8856984" cy="2736304"/>
          </a:xfrm>
        </p:spPr>
        <p:txBody>
          <a:bodyPr>
            <a:normAutofit fontScale="70000" lnSpcReduction="20000"/>
          </a:bodyPr>
          <a:lstStyle/>
          <a:p>
            <a:pPr algn="just"/>
            <a:r>
              <a:rPr lang="es-MX" sz="4600" dirty="0" err="1">
                <a:solidFill>
                  <a:schemeClr val="tx1"/>
                </a:solidFill>
                <a:latin typeface="Berlin Sans FB" panose="020E0602020502020306" pitchFamily="34" charset="0"/>
              </a:rPr>
              <a:t>Schmelkes</a:t>
            </a:r>
            <a:r>
              <a:rPr lang="es-MX" sz="4600" dirty="0">
                <a:solidFill>
                  <a:schemeClr val="tx1"/>
                </a:solidFill>
                <a:latin typeface="Berlin Sans FB" panose="020E0602020502020306" pitchFamily="34" charset="0"/>
              </a:rPr>
              <a:t> y se intenta integrar una versión aproximativa de gestión escolar, que no logra tener aún claridad al nivel del concepto, ya que debiera éste idealmente, trascender la dimensión plenamente administrativa de los procesos </a:t>
            </a:r>
            <a:r>
              <a:rPr lang="es-MX" sz="4600" dirty="0" smtClean="0">
                <a:solidFill>
                  <a:schemeClr val="tx1"/>
                </a:solidFill>
                <a:latin typeface="Berlin Sans FB" panose="020E0602020502020306" pitchFamily="34" charset="0"/>
              </a:rPr>
              <a:t>educacionales</a:t>
            </a:r>
          </a:p>
        </p:txBody>
      </p:sp>
      <p:sp>
        <p:nvSpPr>
          <p:cNvPr id="4" name="3 CuadroTexto"/>
          <p:cNvSpPr txBox="1"/>
          <p:nvPr/>
        </p:nvSpPr>
        <p:spPr>
          <a:xfrm>
            <a:off x="0" y="3717032"/>
            <a:ext cx="6876256" cy="2585323"/>
          </a:xfrm>
          <a:prstGeom prst="rect">
            <a:avLst/>
          </a:prstGeom>
          <a:noFill/>
        </p:spPr>
        <p:txBody>
          <a:bodyPr wrap="square" rtlCol="0">
            <a:spAutoFit/>
          </a:bodyPr>
          <a:lstStyle/>
          <a:p>
            <a:r>
              <a:rPr lang="es-MX" sz="2400" dirty="0">
                <a:latin typeface="Berlin Sans FB" panose="020E0602020502020306" pitchFamily="34" charset="0"/>
              </a:rPr>
              <a:t>Para Martínez et al se considera a la gestión escolar como la orientación que se brinda a los procesos áulicos, a la serie de relaciones </a:t>
            </a:r>
            <a:r>
              <a:rPr lang="es-MX" sz="2400" dirty="0" err="1">
                <a:latin typeface="Berlin Sans FB" panose="020E0602020502020306" pitchFamily="34" charset="0"/>
              </a:rPr>
              <a:t>intra</a:t>
            </a:r>
            <a:r>
              <a:rPr lang="es-MX" sz="2400" dirty="0">
                <a:latin typeface="Berlin Sans FB" panose="020E0602020502020306" pitchFamily="34" charset="0"/>
              </a:rPr>
              <a:t> y extraescolares, es decir con la comunidad y se caracteriza como una acción permanente de racionalización, aplicación de recursos</a:t>
            </a:r>
          </a:p>
          <a:p>
            <a:endParaRPr lang="es-MX" dirty="0"/>
          </a:p>
        </p:txBody>
      </p:sp>
    </p:spTree>
    <p:extLst>
      <p:ext uri="{BB962C8B-B14F-4D97-AF65-F5344CB8AC3E}">
        <p14:creationId xmlns:p14="http://schemas.microsoft.com/office/powerpoint/2010/main" val="4017142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rPr>
              <a:t>1996</a:t>
            </a:r>
            <a:endParaRPr lang="es-MX" sz="6600" b="1" dirty="0">
              <a:solidFill>
                <a:schemeClr val="tx1"/>
              </a:solidFill>
            </a:endParaRPr>
          </a:p>
        </p:txBody>
      </p:sp>
      <p:sp>
        <p:nvSpPr>
          <p:cNvPr id="3" name="Marcador de contenido 2"/>
          <p:cNvSpPr>
            <a:spLocks noGrp="1"/>
          </p:cNvSpPr>
          <p:nvPr>
            <p:ph idx="1"/>
          </p:nvPr>
        </p:nvSpPr>
        <p:spPr>
          <a:xfrm>
            <a:off x="-14028" y="1268760"/>
            <a:ext cx="7488832" cy="1800200"/>
          </a:xfrm>
        </p:spPr>
        <p:txBody>
          <a:bodyPr>
            <a:noAutofit/>
          </a:bodyPr>
          <a:lstStyle/>
          <a:p>
            <a:pPr algn="just"/>
            <a:r>
              <a:rPr lang="es-MX" sz="3600" dirty="0">
                <a:latin typeface="Berlin Sans FB" panose="020E0602020502020306" pitchFamily="34" charset="0"/>
              </a:rPr>
              <a:t>Tocó a </a:t>
            </a:r>
            <a:r>
              <a:rPr lang="es-MX" sz="3600" dirty="0" err="1">
                <a:latin typeface="Berlin Sans FB" panose="020E0602020502020306" pitchFamily="34" charset="0"/>
              </a:rPr>
              <a:t>Sander</a:t>
            </a:r>
            <a:r>
              <a:rPr lang="es-MX" sz="3600" dirty="0">
                <a:latin typeface="Berlin Sans FB" panose="020E0602020502020306" pitchFamily="34" charset="0"/>
              </a:rPr>
              <a:t> el hacer un planteamiento fundamentado que reclama el nacimiento del campo de la gestión educativa diferenciándolo del propio de la administración educativa</a:t>
            </a:r>
            <a:endParaRPr lang="es-MX" sz="3600"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047014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1997</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323528" y="1124744"/>
            <a:ext cx="8820472" cy="3888432"/>
          </a:xfrm>
        </p:spPr>
        <p:txBody>
          <a:bodyPr>
            <a:noAutofit/>
          </a:bodyPr>
          <a:lstStyle/>
          <a:p>
            <a:r>
              <a:rPr lang="es-MX" sz="2800" dirty="0" err="1">
                <a:latin typeface="Berlin Sans FB" panose="020E0602020502020306" pitchFamily="34" charset="0"/>
              </a:rPr>
              <a:t>Maquiegui</a:t>
            </a:r>
            <a:r>
              <a:rPr lang="es-MX" sz="2800" dirty="0">
                <a:latin typeface="Berlin Sans FB" panose="020E0602020502020306" pitchFamily="34" charset="0"/>
              </a:rPr>
              <a:t> en esta misma línea, señala que la gestión de un centro escolar encuentra su importancia cuando se lleva a cabo entre todos, cuando existe un esfuerzo sostenido porque las acciones vayan precedidas de acuerdos entre las personas que a diario realizan el hecho </a:t>
            </a:r>
            <a:r>
              <a:rPr lang="es-MX" sz="2800" dirty="0" smtClean="0">
                <a:latin typeface="Berlin Sans FB" panose="020E0602020502020306" pitchFamily="34" charset="0"/>
              </a:rPr>
              <a:t>educativo</a:t>
            </a:r>
          </a:p>
        </p:txBody>
      </p:sp>
      <p:sp>
        <p:nvSpPr>
          <p:cNvPr id="4" name="3 CuadroTexto"/>
          <p:cNvSpPr txBox="1"/>
          <p:nvPr/>
        </p:nvSpPr>
        <p:spPr>
          <a:xfrm>
            <a:off x="0" y="3861048"/>
            <a:ext cx="6876256" cy="2523768"/>
          </a:xfrm>
          <a:prstGeom prst="rect">
            <a:avLst/>
          </a:prstGeom>
          <a:noFill/>
        </p:spPr>
        <p:txBody>
          <a:bodyPr wrap="square" rtlCol="0">
            <a:spAutoFit/>
          </a:bodyPr>
          <a:lstStyle/>
          <a:p>
            <a:r>
              <a:rPr lang="es-MX" sz="2800" dirty="0" err="1">
                <a:latin typeface="Berlin Sans FB" panose="020E0602020502020306" pitchFamily="34" charset="0"/>
              </a:rPr>
              <a:t>Schiefelbein</a:t>
            </a:r>
            <a:r>
              <a:rPr lang="es-MX" sz="2800" dirty="0">
                <a:latin typeface="Berlin Sans FB" panose="020E0602020502020306" pitchFamily="34" charset="0"/>
              </a:rPr>
              <a:t> define a la gestión escolar como todo aquello que se realiza en la escuela y que logra que haya oportunidades de atención y de aprendizaje para todas las personas. </a:t>
            </a:r>
          </a:p>
          <a:p>
            <a:endParaRPr lang="es-MX" dirty="0"/>
          </a:p>
        </p:txBody>
      </p:sp>
    </p:spTree>
    <p:extLst>
      <p:ext uri="{BB962C8B-B14F-4D97-AF65-F5344CB8AC3E}">
        <p14:creationId xmlns:p14="http://schemas.microsoft.com/office/powerpoint/2010/main" val="3473218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1998</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29054" y="1556792"/>
            <a:ext cx="7632848" cy="3888432"/>
          </a:xfrm>
        </p:spPr>
        <p:txBody>
          <a:bodyPr>
            <a:normAutofit/>
          </a:bodyPr>
          <a:lstStyle/>
          <a:p>
            <a:r>
              <a:rPr lang="es-MX" dirty="0">
                <a:latin typeface="Berlin Sans FB" panose="020E0602020502020306" pitchFamily="34" charset="0"/>
              </a:rPr>
              <a:t>Para </a:t>
            </a:r>
            <a:r>
              <a:rPr lang="es-MX" dirty="0" err="1">
                <a:latin typeface="Berlin Sans FB" panose="020E0602020502020306" pitchFamily="34" charset="0"/>
              </a:rPr>
              <a:t>Namo</a:t>
            </a:r>
            <a:r>
              <a:rPr lang="es-MX" dirty="0">
                <a:latin typeface="Berlin Sans FB" panose="020E0602020502020306" pitchFamily="34" charset="0"/>
              </a:rPr>
              <a:t> de Mello y </a:t>
            </a:r>
            <a:r>
              <a:rPr lang="es-MX" dirty="0" err="1">
                <a:latin typeface="Berlin Sans FB" panose="020E0602020502020306" pitchFamily="34" charset="0"/>
              </a:rPr>
              <a:t>Guadamuz</a:t>
            </a:r>
            <a:r>
              <a:rPr lang="es-MX" dirty="0">
                <a:latin typeface="Berlin Sans FB" panose="020E0602020502020306" pitchFamily="34" charset="0"/>
              </a:rPr>
              <a:t> la gestión escolar se constituye por todas aquellas acciones en un entorno </a:t>
            </a:r>
            <a:r>
              <a:rPr lang="es-MX" dirty="0" err="1">
                <a:latin typeface="Berlin Sans FB" panose="020E0602020502020306" pitchFamily="34" charset="0"/>
              </a:rPr>
              <a:t>muldimensional</a:t>
            </a:r>
            <a:r>
              <a:rPr lang="es-MX" dirty="0">
                <a:latin typeface="Berlin Sans FB" panose="020E0602020502020306" pitchFamily="34" charset="0"/>
              </a:rPr>
              <a:t> cuyo centro es la escuela y que tienden a convertir a esta en una organización</a:t>
            </a:r>
          </a:p>
        </p:txBody>
      </p:sp>
    </p:spTree>
    <p:extLst>
      <p:ext uri="{BB962C8B-B14F-4D97-AF65-F5344CB8AC3E}">
        <p14:creationId xmlns:p14="http://schemas.microsoft.com/office/powerpoint/2010/main" val="10241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1999</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0" y="1340768"/>
            <a:ext cx="7632848" cy="3888432"/>
          </a:xfrm>
        </p:spPr>
        <p:txBody>
          <a:bodyPr>
            <a:normAutofit/>
          </a:bodyPr>
          <a:lstStyle/>
          <a:p>
            <a:r>
              <a:rPr lang="es-MX" sz="3600" dirty="0">
                <a:latin typeface="Berlin Sans FB" panose="020E0602020502020306" pitchFamily="34" charset="0"/>
              </a:rPr>
              <a:t>Fierro al referir a un tipo particular de gestión se aproxima a sus componentes refiriendo una amalgama integradora de la gestión que </a:t>
            </a:r>
            <a:r>
              <a:rPr lang="es-MX" sz="3600" dirty="0" err="1">
                <a:latin typeface="Berlin Sans FB" panose="020E0602020502020306" pitchFamily="34" charset="0"/>
              </a:rPr>
              <a:t>vá</a:t>
            </a:r>
            <a:r>
              <a:rPr lang="es-MX" sz="3600" dirty="0">
                <a:latin typeface="Berlin Sans FB" panose="020E0602020502020306" pitchFamily="34" charset="0"/>
              </a:rPr>
              <a:t> más allá de la vertiente administrativa al señalar</a:t>
            </a:r>
          </a:p>
        </p:txBody>
      </p:sp>
    </p:spTree>
    <p:extLst>
      <p:ext uri="{BB962C8B-B14F-4D97-AF65-F5344CB8AC3E}">
        <p14:creationId xmlns:p14="http://schemas.microsoft.com/office/powerpoint/2010/main" val="28686908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2000</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p:txBody>
          <a:bodyPr>
            <a:normAutofit/>
          </a:bodyPr>
          <a:lstStyle/>
          <a:p>
            <a:r>
              <a:rPr lang="es-MX" sz="3600" dirty="0" err="1">
                <a:latin typeface="Berlin Sans FB" panose="020E0602020502020306" pitchFamily="34" charset="0"/>
              </a:rPr>
              <a:t>Elmore</a:t>
            </a:r>
            <a:r>
              <a:rPr lang="es-MX" sz="3600" dirty="0">
                <a:latin typeface="Berlin Sans FB" panose="020E0602020502020306" pitchFamily="34" charset="0"/>
              </a:rPr>
              <a:t> exige la asunción de un papel más profesional por parte del profesorado, quien asume funciones de liderazgo en sus respectivas áreas y ámbitos.</a:t>
            </a:r>
          </a:p>
        </p:txBody>
      </p:sp>
    </p:spTree>
    <p:extLst>
      <p:ext uri="{BB962C8B-B14F-4D97-AF65-F5344CB8AC3E}">
        <p14:creationId xmlns:p14="http://schemas.microsoft.com/office/powerpoint/2010/main" val="3537664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1960</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0" y="1196752"/>
            <a:ext cx="8229600" cy="4525963"/>
          </a:xfrm>
        </p:spPr>
        <p:txBody>
          <a:bodyPr/>
          <a:lstStyle/>
          <a:p>
            <a:pPr algn="just"/>
            <a:r>
              <a:rPr lang="es-MX" dirty="0" smtClean="0">
                <a:solidFill>
                  <a:schemeClr val="tx1"/>
                </a:solidFill>
                <a:latin typeface="Berlin Sans FB" panose="020E0602020502020306" pitchFamily="34" charset="0"/>
              </a:rPr>
              <a:t>(1960-1970) La planificación en la región estuvo dominada por la visión "normativa". Fue la época en la cual se iniciaron los planes nacionales de desarrollo y, en consecuencia, se diseñaron los planes nacionales de desarrollo educativo.</a:t>
            </a:r>
          </a:p>
        </p:txBody>
      </p:sp>
      <p:sp>
        <p:nvSpPr>
          <p:cNvPr id="4" name="3 CuadroTexto"/>
          <p:cNvSpPr txBox="1"/>
          <p:nvPr/>
        </p:nvSpPr>
        <p:spPr>
          <a:xfrm>
            <a:off x="251520" y="4221088"/>
            <a:ext cx="5976664" cy="2092881"/>
          </a:xfrm>
          <a:prstGeom prst="rect">
            <a:avLst/>
          </a:prstGeom>
          <a:noFill/>
        </p:spPr>
        <p:txBody>
          <a:bodyPr wrap="square" rtlCol="0">
            <a:spAutoFit/>
          </a:bodyPr>
          <a:lstStyle/>
          <a:p>
            <a:r>
              <a:rPr lang="es-MX" sz="2800" dirty="0">
                <a:latin typeface="Berlin Sans FB" panose="020E0602020502020306" pitchFamily="34" charset="0"/>
              </a:rPr>
              <a:t>A fines de los años sesenta se constató que el futuro realizado no coincidía con el futuro previsto en la década anterior.</a:t>
            </a:r>
          </a:p>
          <a:p>
            <a:endParaRPr lang="es-MX" dirty="0"/>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2000</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p:txBody>
          <a:bodyPr>
            <a:normAutofit fontScale="92500" lnSpcReduction="20000"/>
          </a:bodyPr>
          <a:lstStyle/>
          <a:p>
            <a:r>
              <a:rPr lang="es-MX" dirty="0" smtClean="0">
                <a:latin typeface="Berlin Sans FB" panose="020E0602020502020306" pitchFamily="34" charset="0"/>
              </a:rPr>
              <a:t>Sandoval, </a:t>
            </a:r>
            <a:r>
              <a:rPr lang="es-MX" dirty="0">
                <a:latin typeface="Berlin Sans FB" panose="020E0602020502020306" pitchFamily="34" charset="0"/>
              </a:rPr>
              <a:t>quien realiza una importante aproximación conceptual al campo de la gestión escolar y pedagógica, </a:t>
            </a:r>
            <a:r>
              <a:rPr lang="es-MX" dirty="0" smtClean="0">
                <a:latin typeface="Berlin Sans FB" panose="020E0602020502020306" pitchFamily="34" charset="0"/>
              </a:rPr>
              <a:t> </a:t>
            </a:r>
            <a:r>
              <a:rPr lang="es-MX" dirty="0">
                <a:latin typeface="Berlin Sans FB" panose="020E0602020502020306" pitchFamily="34" charset="0"/>
              </a:rPr>
              <a:t>afirma: El concepto de gestión (derivado de la organización empresarial, cuyos contenidos centrales son la </a:t>
            </a:r>
            <a:r>
              <a:rPr lang="es-MX" dirty="0" smtClean="0">
                <a:latin typeface="Berlin Sans FB" panose="020E0602020502020306" pitchFamily="34" charset="0"/>
              </a:rPr>
              <a:t>cooperación</a:t>
            </a:r>
            <a:r>
              <a:rPr lang="es-MX" dirty="0">
                <a:latin typeface="Berlin Sans FB" panose="020E0602020502020306" pitchFamily="34" charset="0"/>
              </a:rPr>
              <a:t>, el </a:t>
            </a:r>
            <a:r>
              <a:rPr lang="es-MX" dirty="0" smtClean="0">
                <a:latin typeface="Berlin Sans FB" panose="020E0602020502020306" pitchFamily="34" charset="0"/>
              </a:rPr>
              <a:t>trabajo</a:t>
            </a:r>
          </a:p>
          <a:p>
            <a:pPr marL="0" indent="0">
              <a:buNone/>
            </a:pPr>
            <a:r>
              <a:rPr lang="es-MX" dirty="0" smtClean="0">
                <a:latin typeface="Berlin Sans FB" panose="020E0602020502020306" pitchFamily="34" charset="0"/>
              </a:rPr>
              <a:t> </a:t>
            </a:r>
            <a:r>
              <a:rPr lang="es-MX" dirty="0">
                <a:latin typeface="Berlin Sans FB" panose="020E0602020502020306" pitchFamily="34" charset="0"/>
              </a:rPr>
              <a:t>en equipo, la realización personal </a:t>
            </a:r>
            <a:endParaRPr lang="es-MX" dirty="0" smtClean="0">
              <a:latin typeface="Berlin Sans FB" panose="020E0602020502020306" pitchFamily="34" charset="0"/>
            </a:endParaRPr>
          </a:p>
          <a:p>
            <a:pPr marL="0" indent="0">
              <a:buNone/>
            </a:pPr>
            <a:r>
              <a:rPr lang="es-MX" dirty="0" smtClean="0">
                <a:latin typeface="Berlin Sans FB" panose="020E0602020502020306" pitchFamily="34" charset="0"/>
              </a:rPr>
              <a:t>mediante </a:t>
            </a:r>
            <a:r>
              <a:rPr lang="es-MX" dirty="0">
                <a:latin typeface="Berlin Sans FB" panose="020E0602020502020306" pitchFamily="34" charset="0"/>
              </a:rPr>
              <a:t>la satisfacción </a:t>
            </a:r>
            <a:endParaRPr lang="es-MX" dirty="0" smtClean="0">
              <a:latin typeface="Berlin Sans FB" panose="020E0602020502020306" pitchFamily="34" charset="0"/>
            </a:endParaRPr>
          </a:p>
          <a:p>
            <a:pPr marL="0" indent="0">
              <a:buNone/>
            </a:pPr>
            <a:r>
              <a:rPr lang="es-MX" dirty="0" smtClean="0">
                <a:latin typeface="Berlin Sans FB" panose="020E0602020502020306" pitchFamily="34" charset="0"/>
              </a:rPr>
              <a:t>profesional </a:t>
            </a:r>
            <a:r>
              <a:rPr lang="es-MX" dirty="0">
                <a:latin typeface="Berlin Sans FB" panose="020E0602020502020306" pitchFamily="34" charset="0"/>
              </a:rPr>
              <a:t>y la autonomía </a:t>
            </a:r>
            <a:endParaRPr lang="es-MX" dirty="0" smtClean="0">
              <a:latin typeface="Berlin Sans FB" panose="020E0602020502020306" pitchFamily="34" charset="0"/>
            </a:endParaRPr>
          </a:p>
          <a:p>
            <a:pPr marL="0" indent="0">
              <a:buNone/>
            </a:pPr>
            <a:r>
              <a:rPr lang="es-MX" dirty="0" smtClean="0">
                <a:latin typeface="Berlin Sans FB" panose="020E0602020502020306" pitchFamily="34" charset="0"/>
              </a:rPr>
              <a:t>para </a:t>
            </a:r>
            <a:r>
              <a:rPr lang="es-MX" dirty="0">
                <a:latin typeface="Berlin Sans FB" panose="020E0602020502020306" pitchFamily="34" charset="0"/>
              </a:rPr>
              <a:t>tomar decisiones)</a:t>
            </a:r>
          </a:p>
          <a:p>
            <a:endParaRPr lang="es-MX" dirty="0">
              <a:latin typeface="Berlin Sans FB" panose="020E0602020502020306" pitchFamily="34" charset="0"/>
            </a:endParaRPr>
          </a:p>
        </p:txBody>
      </p:sp>
    </p:spTree>
    <p:extLst>
      <p:ext uri="{BB962C8B-B14F-4D97-AF65-F5344CB8AC3E}">
        <p14:creationId xmlns:p14="http://schemas.microsoft.com/office/powerpoint/2010/main" val="11374791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2001</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0" y="1268760"/>
            <a:ext cx="8229600" cy="4525963"/>
          </a:xfrm>
        </p:spPr>
        <p:txBody>
          <a:bodyPr>
            <a:normAutofit/>
          </a:bodyPr>
          <a:lstStyle/>
          <a:p>
            <a:pPr algn="just"/>
            <a:r>
              <a:rPr lang="es-MX" dirty="0" smtClean="0">
                <a:solidFill>
                  <a:schemeClr val="tx1"/>
                </a:solidFill>
                <a:latin typeface="Berlin Sans FB" panose="020E0602020502020306" pitchFamily="34" charset="0"/>
              </a:rPr>
              <a:t>(2001-2006) El Plan Estratégico de Transformación Escolar (PETE)  se propuso instrumentar el Programa Escuelas de Calidad .</a:t>
            </a:r>
          </a:p>
        </p:txBody>
      </p:sp>
      <p:sp>
        <p:nvSpPr>
          <p:cNvPr id="4" name="3 CuadroTexto"/>
          <p:cNvSpPr txBox="1"/>
          <p:nvPr/>
        </p:nvSpPr>
        <p:spPr>
          <a:xfrm>
            <a:off x="179512" y="3284984"/>
            <a:ext cx="6840760" cy="2954655"/>
          </a:xfrm>
          <a:prstGeom prst="rect">
            <a:avLst/>
          </a:prstGeom>
          <a:noFill/>
        </p:spPr>
        <p:txBody>
          <a:bodyPr wrap="square" rtlCol="0">
            <a:spAutoFit/>
          </a:bodyPr>
          <a:lstStyle/>
          <a:p>
            <a:r>
              <a:rPr lang="es-MX" sz="2800" dirty="0">
                <a:latin typeface="Berlin Sans FB" panose="020E0602020502020306" pitchFamily="34" charset="0"/>
              </a:rPr>
              <a:t>Para Topete, la gestión escolar es “Un proceso muy complejo que involucra diversos saberes, capacidades y competencias dentro de un código ético que establezcan la conducción acertada de la organización hacia el logro de su misión”</a:t>
            </a:r>
          </a:p>
          <a:p>
            <a:endParaRPr lang="es-MX" dirty="0"/>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2001</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395536" y="1196752"/>
            <a:ext cx="8229600" cy="4525963"/>
          </a:xfrm>
        </p:spPr>
        <p:txBody>
          <a:bodyPr>
            <a:normAutofit/>
          </a:bodyPr>
          <a:lstStyle/>
          <a:p>
            <a:r>
              <a:rPr lang="es-MX" dirty="0" smtClean="0">
                <a:latin typeface="Berlin Sans FB" panose="020E0602020502020306" pitchFamily="34" charset="0"/>
              </a:rPr>
              <a:t>Elizondo conceptualiza a la gestión escolar como aquello que surge de la interrelación entre sujetos </a:t>
            </a:r>
            <a:r>
              <a:rPr lang="es-MX" dirty="0">
                <a:latin typeface="Berlin Sans FB" panose="020E0602020502020306" pitchFamily="34" charset="0"/>
              </a:rPr>
              <a:t>y escuela y que define a los </a:t>
            </a:r>
            <a:r>
              <a:rPr lang="es-MX" dirty="0" smtClean="0">
                <a:latin typeface="Berlin Sans FB" panose="020E0602020502020306" pitchFamily="34" charset="0"/>
              </a:rPr>
              <a:t>siguientes </a:t>
            </a:r>
            <a:r>
              <a:rPr lang="es-MX" dirty="0">
                <a:latin typeface="Berlin Sans FB" panose="020E0602020502020306" pitchFamily="34" charset="0"/>
              </a:rPr>
              <a:t>componentes</a:t>
            </a:r>
            <a:r>
              <a:rPr lang="es-MX" dirty="0" smtClean="0">
                <a:latin typeface="Berlin Sans FB" panose="020E0602020502020306" pitchFamily="34" charset="0"/>
              </a:rPr>
              <a:t>:</a:t>
            </a:r>
            <a:endParaRPr lang="es-MX" dirty="0">
              <a:latin typeface="Berlin Sans FB" panose="020E0602020502020306" pitchFamily="34" charset="0"/>
            </a:endParaRPr>
          </a:p>
        </p:txBody>
      </p:sp>
      <p:sp>
        <p:nvSpPr>
          <p:cNvPr id="4" name="3 CuadroTexto"/>
          <p:cNvSpPr txBox="1"/>
          <p:nvPr/>
        </p:nvSpPr>
        <p:spPr>
          <a:xfrm>
            <a:off x="539552" y="3284984"/>
            <a:ext cx="6552728" cy="2523768"/>
          </a:xfrm>
          <a:prstGeom prst="rect">
            <a:avLst/>
          </a:prstGeom>
          <a:noFill/>
        </p:spPr>
        <p:txBody>
          <a:bodyPr wrap="square" rtlCol="0">
            <a:spAutoFit/>
          </a:bodyPr>
          <a:lstStyle/>
          <a:p>
            <a:r>
              <a:rPr lang="es-MX" sz="2800" dirty="0">
                <a:latin typeface="Berlin Sans FB" panose="020E0602020502020306" pitchFamily="34" charset="0"/>
              </a:rPr>
              <a:t>participación comprometida y responsable, liderazgo compartido, comunicación organizacional, espacio colegiado e identidad con el proyecto escolar que asimismo define a la escuela.</a:t>
            </a:r>
          </a:p>
          <a:p>
            <a:endParaRPr lang="es-MX" dirty="0"/>
          </a:p>
        </p:txBody>
      </p:sp>
    </p:spTree>
    <p:extLst>
      <p:ext uri="{BB962C8B-B14F-4D97-AF65-F5344CB8AC3E}">
        <p14:creationId xmlns:p14="http://schemas.microsoft.com/office/powerpoint/2010/main" val="5911943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2001</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395536" y="1124744"/>
            <a:ext cx="8568952" cy="3960440"/>
          </a:xfrm>
        </p:spPr>
        <p:txBody>
          <a:bodyPr>
            <a:noAutofit/>
          </a:bodyPr>
          <a:lstStyle/>
          <a:p>
            <a:r>
              <a:rPr lang="es-MX" sz="2800" dirty="0">
                <a:latin typeface="Berlin Sans FB" panose="020E0602020502020306" pitchFamily="34" charset="0"/>
              </a:rPr>
              <a:t>Elizondo </a:t>
            </a:r>
            <a:r>
              <a:rPr lang="es-MX" sz="2800" dirty="0" smtClean="0">
                <a:latin typeface="Berlin Sans FB" panose="020E0602020502020306" pitchFamily="34" charset="0"/>
              </a:rPr>
              <a:t>destaca </a:t>
            </a:r>
            <a:r>
              <a:rPr lang="es-MX" sz="2800" dirty="0">
                <a:latin typeface="Berlin Sans FB" panose="020E0602020502020306" pitchFamily="34" charset="0"/>
              </a:rPr>
              <a:t>como aspectos centrales de la gestión escolar su carácter holístico, centrada en los sujetos que construyen a la escuela y por lo tanto procesual, socialmente incluyente, que considera a lo educativo como una </a:t>
            </a:r>
            <a:r>
              <a:rPr lang="es-MX" sz="2800" dirty="0" smtClean="0">
                <a:latin typeface="Berlin Sans FB" panose="020E0602020502020306" pitchFamily="34" charset="0"/>
              </a:rPr>
              <a:t>totalidad</a:t>
            </a:r>
          </a:p>
        </p:txBody>
      </p:sp>
      <p:sp>
        <p:nvSpPr>
          <p:cNvPr id="4" name="3 CuadroTexto"/>
          <p:cNvSpPr txBox="1"/>
          <p:nvPr/>
        </p:nvSpPr>
        <p:spPr>
          <a:xfrm>
            <a:off x="0" y="3501008"/>
            <a:ext cx="6732240" cy="2954655"/>
          </a:xfrm>
          <a:prstGeom prst="rect">
            <a:avLst/>
          </a:prstGeom>
          <a:noFill/>
        </p:spPr>
        <p:txBody>
          <a:bodyPr wrap="square" rtlCol="0">
            <a:spAutoFit/>
          </a:bodyPr>
          <a:lstStyle/>
          <a:p>
            <a:r>
              <a:rPr lang="es-MX" sz="2800" dirty="0">
                <a:latin typeface="Berlin Sans FB" panose="020E0602020502020306" pitchFamily="34" charset="0"/>
              </a:rPr>
              <a:t>Topete y </a:t>
            </a:r>
            <a:r>
              <a:rPr lang="es-MX" sz="2800" dirty="0" err="1">
                <a:latin typeface="Berlin Sans FB" panose="020E0602020502020306" pitchFamily="34" charset="0"/>
              </a:rPr>
              <a:t>Cerecedo</a:t>
            </a:r>
            <a:r>
              <a:rPr lang="es-MX" sz="2800" dirty="0">
                <a:latin typeface="Berlin Sans FB" panose="020E0602020502020306" pitchFamily="34" charset="0"/>
              </a:rPr>
              <a:t> establecen que el buen desempeño de la gestión escolar está determinada en buena parte por el ejercicio del poder que se correlaciona directamente con la forma en que se toman las decisiones al interior del centro escolar</a:t>
            </a:r>
          </a:p>
          <a:p>
            <a:endParaRPr lang="es-MX" dirty="0"/>
          </a:p>
        </p:txBody>
      </p:sp>
    </p:spTree>
    <p:extLst>
      <p:ext uri="{BB962C8B-B14F-4D97-AF65-F5344CB8AC3E}">
        <p14:creationId xmlns:p14="http://schemas.microsoft.com/office/powerpoint/2010/main" val="3130720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2002</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179512" y="1700808"/>
            <a:ext cx="7776864" cy="3960440"/>
          </a:xfrm>
        </p:spPr>
        <p:txBody>
          <a:bodyPr>
            <a:noAutofit/>
          </a:bodyPr>
          <a:lstStyle/>
          <a:p>
            <a:r>
              <a:rPr lang="es-MX" sz="3600" dirty="0">
                <a:latin typeface="Berlin Sans FB" panose="020E0602020502020306" pitchFamily="34" charset="0"/>
              </a:rPr>
              <a:t>Murillo, y Muñoz mencionan que el proceso de cambio escolar es inevitablemente paradójico, caótico y no lineal. Liderar este proceso es, por tanto, una tarea extremadamente compleja.</a:t>
            </a:r>
          </a:p>
        </p:txBody>
      </p:sp>
    </p:spTree>
    <p:extLst>
      <p:ext uri="{BB962C8B-B14F-4D97-AF65-F5344CB8AC3E}">
        <p14:creationId xmlns:p14="http://schemas.microsoft.com/office/powerpoint/2010/main" val="2403968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04664"/>
            <a:ext cx="8229600" cy="1143000"/>
          </a:xfrm>
        </p:spPr>
        <p:txBody>
          <a:bodyPr>
            <a:normAutofit/>
          </a:bodyPr>
          <a:lstStyle/>
          <a:p>
            <a:r>
              <a:rPr lang="es-MX" sz="6600" b="1" dirty="0">
                <a:latin typeface="Cheri" panose="00000400000000000000" pitchFamily="2" charset="0"/>
              </a:rPr>
              <a:t>1960 y 1970</a:t>
            </a:r>
            <a:endParaRPr lang="es-MX" sz="6600" dirty="0">
              <a:latin typeface="Cheri" panose="00000400000000000000" pitchFamily="2" charset="0"/>
            </a:endParaRPr>
          </a:p>
        </p:txBody>
      </p:sp>
      <p:sp>
        <p:nvSpPr>
          <p:cNvPr id="3" name="Marcador de contenido 2"/>
          <p:cNvSpPr>
            <a:spLocks noGrp="1"/>
          </p:cNvSpPr>
          <p:nvPr>
            <p:ph idx="1"/>
          </p:nvPr>
        </p:nvSpPr>
        <p:spPr>
          <a:xfrm>
            <a:off x="457200" y="1600200"/>
            <a:ext cx="6779096" cy="4525963"/>
          </a:xfrm>
        </p:spPr>
        <p:txBody>
          <a:bodyPr/>
          <a:lstStyle/>
          <a:p>
            <a:r>
              <a:rPr lang="es-MX" dirty="0" smtClean="0">
                <a:latin typeface="Berlin Sans FB" panose="020E0602020502020306" pitchFamily="34" charset="0"/>
              </a:rPr>
              <a:t>La </a:t>
            </a:r>
            <a:r>
              <a:rPr lang="es-MX" dirty="0">
                <a:latin typeface="Berlin Sans FB" panose="020E0602020502020306" pitchFamily="34" charset="0"/>
              </a:rPr>
              <a:t>investigación sobre el liderazgo aplicado al mundo educativo comienza a desarrollarse con fuerza y de forma más autónoma y </a:t>
            </a:r>
            <a:r>
              <a:rPr lang="es-MX" dirty="0" smtClean="0">
                <a:latin typeface="Berlin Sans FB" panose="020E0602020502020306" pitchFamily="34" charset="0"/>
              </a:rPr>
              <a:t>debe</a:t>
            </a:r>
            <a:r>
              <a:rPr lang="es-MX" dirty="0" smtClean="0">
                <a:latin typeface="Berlin Sans FB" panose="020E0602020502020306" pitchFamily="34" charset="0"/>
              </a:rPr>
              <a:t>, </a:t>
            </a:r>
            <a:r>
              <a:rPr lang="es-MX" dirty="0">
                <a:latin typeface="Berlin Sans FB" panose="020E0602020502020306" pitchFamily="34" charset="0"/>
              </a:rPr>
              <a:t>inicialmente, de la investigación más general sobre liderazgo</a:t>
            </a:r>
            <a:r>
              <a:rPr lang="es-MX" dirty="0"/>
              <a:t>.</a:t>
            </a:r>
          </a:p>
        </p:txBody>
      </p:sp>
    </p:spTree>
    <p:extLst>
      <p:ext uri="{BB962C8B-B14F-4D97-AF65-F5344CB8AC3E}">
        <p14:creationId xmlns:p14="http://schemas.microsoft.com/office/powerpoint/2010/main" val="3279603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1970</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p:txBody>
          <a:bodyPr/>
          <a:lstStyle/>
          <a:p>
            <a:pPr algn="just"/>
            <a:r>
              <a:rPr lang="es-MX" dirty="0" smtClean="0">
                <a:solidFill>
                  <a:schemeClr val="tx1"/>
                </a:solidFill>
                <a:latin typeface="Berlin Sans FB" panose="020E0602020502020306" pitchFamily="34" charset="0"/>
              </a:rPr>
              <a:t>La crisis cristalizada por el aumento del precio del petróleo en 1973 marcó un quiebre en las técnicas de la previsión clásica expresada en la visión normativa.</a:t>
            </a:r>
          </a:p>
        </p:txBody>
      </p:sp>
      <p:sp>
        <p:nvSpPr>
          <p:cNvPr id="4" name="3 CuadroTexto"/>
          <p:cNvSpPr txBox="1"/>
          <p:nvPr/>
        </p:nvSpPr>
        <p:spPr>
          <a:xfrm>
            <a:off x="179512" y="3717032"/>
            <a:ext cx="6480720" cy="2585323"/>
          </a:xfrm>
          <a:prstGeom prst="rect">
            <a:avLst/>
          </a:prstGeom>
          <a:noFill/>
        </p:spPr>
        <p:txBody>
          <a:bodyPr wrap="square" rtlCol="0">
            <a:spAutoFit/>
          </a:bodyPr>
          <a:lstStyle/>
          <a:p>
            <a:r>
              <a:rPr lang="es-MX" sz="3600" dirty="0">
                <a:latin typeface="Berlin Sans FB" panose="020E0602020502020306" pitchFamily="34" charset="0"/>
              </a:rPr>
              <a:t>Se intentaron reformas profundas y masivas las que, notablemente, representaban futuros alternativos.</a:t>
            </a:r>
          </a:p>
          <a:p>
            <a:endParaRPr lang="es-MX" dirty="0"/>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a:latin typeface="Cheri" panose="00000400000000000000" pitchFamily="2" charset="0"/>
              </a:rPr>
              <a:t>1971</a:t>
            </a:r>
            <a:endParaRPr lang="es-MX" sz="6600" dirty="0">
              <a:latin typeface="Cheri" panose="00000400000000000000" pitchFamily="2" charset="0"/>
            </a:endParaRPr>
          </a:p>
        </p:txBody>
      </p:sp>
      <p:sp>
        <p:nvSpPr>
          <p:cNvPr id="3" name="Marcador de contenido 2"/>
          <p:cNvSpPr>
            <a:spLocks noGrp="1"/>
          </p:cNvSpPr>
          <p:nvPr>
            <p:ph idx="1"/>
          </p:nvPr>
        </p:nvSpPr>
        <p:spPr>
          <a:xfrm>
            <a:off x="457200" y="1600200"/>
            <a:ext cx="6779096" cy="4525963"/>
          </a:xfrm>
        </p:spPr>
        <p:txBody>
          <a:bodyPr/>
          <a:lstStyle/>
          <a:p>
            <a:r>
              <a:rPr lang="es-MX" sz="4000" dirty="0" err="1">
                <a:latin typeface="Berlin Sans FB" panose="020E0602020502020306" pitchFamily="34" charset="0"/>
              </a:rPr>
              <a:t>House</a:t>
            </a:r>
            <a:r>
              <a:rPr lang="es-MX" sz="4000" dirty="0">
                <a:latin typeface="Berlin Sans FB" panose="020E0602020502020306" pitchFamily="34" charset="0"/>
              </a:rPr>
              <a:t> propone una teoría que explica la eficacia el líder en la interacción de su comportamiento y las características del entorno.</a:t>
            </a:r>
          </a:p>
        </p:txBody>
      </p:sp>
    </p:spTree>
    <p:extLst>
      <p:ext uri="{BB962C8B-B14F-4D97-AF65-F5344CB8AC3E}">
        <p14:creationId xmlns:p14="http://schemas.microsoft.com/office/powerpoint/2010/main" val="635028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1975</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457200" y="1600200"/>
            <a:ext cx="7067128" cy="4525963"/>
          </a:xfrm>
        </p:spPr>
        <p:txBody>
          <a:bodyPr/>
          <a:lstStyle/>
          <a:p>
            <a:pPr algn="just"/>
            <a:r>
              <a:rPr lang="es-MX" sz="3600" dirty="0" smtClean="0">
                <a:solidFill>
                  <a:schemeClr val="tx1"/>
                </a:solidFill>
                <a:latin typeface="Berlin Sans FB" panose="020E0602020502020306" pitchFamily="34" charset="0"/>
              </a:rPr>
              <a:t>Los programas de formación profesional de directivos para los sistemas educativos y los centros escolares se iniciaron en Instituto Politécnico Nacional (IPN) .</a:t>
            </a:r>
            <a:endParaRPr lang="es-MX" sz="3600"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a:latin typeface="Cheri" panose="00000400000000000000" pitchFamily="2" charset="0"/>
              </a:rPr>
              <a:t>1977</a:t>
            </a:r>
            <a:endParaRPr lang="es-MX" sz="6600" dirty="0">
              <a:latin typeface="Cheri" panose="00000400000000000000" pitchFamily="2" charset="0"/>
            </a:endParaRPr>
          </a:p>
        </p:txBody>
      </p:sp>
      <p:sp>
        <p:nvSpPr>
          <p:cNvPr id="3" name="Marcador de contenido 2"/>
          <p:cNvSpPr>
            <a:spLocks noGrp="1"/>
          </p:cNvSpPr>
          <p:nvPr>
            <p:ph idx="1"/>
          </p:nvPr>
        </p:nvSpPr>
        <p:spPr>
          <a:xfrm>
            <a:off x="457200" y="1600200"/>
            <a:ext cx="6059016" cy="4525963"/>
          </a:xfrm>
        </p:spPr>
        <p:txBody>
          <a:bodyPr/>
          <a:lstStyle/>
          <a:p>
            <a:r>
              <a:rPr lang="es-MX" sz="3600" dirty="0" err="1">
                <a:latin typeface="Berlin Sans FB" panose="020E0602020502020306" pitchFamily="34" charset="0"/>
              </a:rPr>
              <a:t>Hersey</a:t>
            </a:r>
            <a:r>
              <a:rPr lang="es-MX" sz="3600" dirty="0">
                <a:latin typeface="Berlin Sans FB" panose="020E0602020502020306" pitchFamily="34" charset="0"/>
              </a:rPr>
              <a:t> y </a:t>
            </a:r>
            <a:r>
              <a:rPr lang="es-MX" sz="3600" dirty="0" err="1">
                <a:latin typeface="Berlin Sans FB" panose="020E0602020502020306" pitchFamily="34" charset="0"/>
              </a:rPr>
              <a:t>Blanchard</a:t>
            </a:r>
            <a:r>
              <a:rPr lang="es-MX" sz="3600" dirty="0">
                <a:latin typeface="Berlin Sans FB" panose="020E0602020502020306" pitchFamily="34" charset="0"/>
              </a:rPr>
              <a:t>, defienden que la variable fundamental para que el liderazgo sea eficaz es, junto con el estilo directivo, la disposición de los seguidores, disposición que denominan madurez.</a:t>
            </a:r>
          </a:p>
        </p:txBody>
      </p:sp>
    </p:spTree>
    <p:extLst>
      <p:ext uri="{BB962C8B-B14F-4D97-AF65-F5344CB8AC3E}">
        <p14:creationId xmlns:p14="http://schemas.microsoft.com/office/powerpoint/2010/main" val="3557945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1980</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457200" y="1600200"/>
            <a:ext cx="6347048" cy="4525963"/>
          </a:xfrm>
        </p:spPr>
        <p:txBody>
          <a:bodyPr/>
          <a:lstStyle/>
          <a:p>
            <a:pPr algn="just"/>
            <a:r>
              <a:rPr lang="es-MX" sz="3600" dirty="0" smtClean="0">
                <a:solidFill>
                  <a:schemeClr val="tx1"/>
                </a:solidFill>
                <a:latin typeface="Berlin Sans FB" panose="020E0602020502020306" pitchFamily="34" charset="0"/>
              </a:rPr>
              <a:t>Se acentúa una tendencia que vincula las consideraciones económicas a la planificación y la gestión, consideraciones que estaban ausentes en la década de los sesenta.</a:t>
            </a:r>
          </a:p>
          <a:p>
            <a:pPr algn="just"/>
            <a:endParaRPr lang="es-MX" dirty="0">
              <a:solidFill>
                <a:schemeClr val="tx1"/>
              </a:solidFill>
              <a:latin typeface="Berlin Sans FB" panose="020E0602020502020306"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600" b="1" dirty="0" smtClean="0">
                <a:solidFill>
                  <a:schemeClr val="tx1"/>
                </a:solidFill>
                <a:latin typeface="Cheri" panose="00000400000000000000" pitchFamily="2" charset="0"/>
              </a:rPr>
              <a:t>1989</a:t>
            </a:r>
            <a:endParaRPr lang="es-MX" sz="6600" b="1" dirty="0">
              <a:solidFill>
                <a:schemeClr val="tx1"/>
              </a:solidFill>
              <a:latin typeface="Cheri" panose="00000400000000000000" pitchFamily="2" charset="0"/>
            </a:endParaRPr>
          </a:p>
        </p:txBody>
      </p:sp>
      <p:sp>
        <p:nvSpPr>
          <p:cNvPr id="3" name="Marcador de contenido 2"/>
          <p:cNvSpPr>
            <a:spLocks noGrp="1"/>
          </p:cNvSpPr>
          <p:nvPr>
            <p:ph idx="1"/>
          </p:nvPr>
        </p:nvSpPr>
        <p:spPr>
          <a:xfrm>
            <a:off x="395536" y="1412776"/>
            <a:ext cx="8229600" cy="4525963"/>
          </a:xfrm>
        </p:spPr>
        <p:txBody>
          <a:bodyPr/>
          <a:lstStyle/>
          <a:p>
            <a:pPr algn="just"/>
            <a:r>
              <a:rPr lang="es-MX" dirty="0" err="1" smtClean="0">
                <a:solidFill>
                  <a:schemeClr val="tx1"/>
                </a:solidFill>
                <a:latin typeface="Berlin Sans FB" panose="020E0602020502020306" pitchFamily="34" charset="0"/>
              </a:rPr>
              <a:t>Ball</a:t>
            </a:r>
            <a:r>
              <a:rPr lang="es-MX" dirty="0" smtClean="0">
                <a:solidFill>
                  <a:schemeClr val="tx1"/>
                </a:solidFill>
                <a:latin typeface="Berlin Sans FB" panose="020E0602020502020306" pitchFamily="34" charset="0"/>
              </a:rPr>
              <a:t> </a:t>
            </a:r>
            <a:r>
              <a:rPr lang="es-MX" dirty="0">
                <a:solidFill>
                  <a:schemeClr val="tx1"/>
                </a:solidFill>
                <a:latin typeface="Berlin Sans FB" panose="020E0602020502020306" pitchFamily="34" charset="0"/>
              </a:rPr>
              <a:t>diferencia distintos estilos en el desempeño del rol de conducción. Son ellos el interpersonal, el administrativo, el político autoritario y el político antagónico.</a:t>
            </a:r>
          </a:p>
          <a:p>
            <a:pPr algn="just"/>
            <a:endParaRPr lang="es-MX" dirty="0">
              <a:solidFill>
                <a:schemeClr val="tx1"/>
              </a:solidFill>
              <a:latin typeface="Berlin Sans FB" panose="020E0602020502020306" pitchFamily="34" charset="0"/>
            </a:endParaRPr>
          </a:p>
        </p:txBody>
      </p:sp>
      <p:sp>
        <p:nvSpPr>
          <p:cNvPr id="4" name="3 CuadroTexto"/>
          <p:cNvSpPr txBox="1"/>
          <p:nvPr/>
        </p:nvSpPr>
        <p:spPr>
          <a:xfrm>
            <a:off x="179512" y="3573016"/>
            <a:ext cx="6480720" cy="2831544"/>
          </a:xfrm>
          <a:prstGeom prst="rect">
            <a:avLst/>
          </a:prstGeom>
          <a:noFill/>
        </p:spPr>
        <p:txBody>
          <a:bodyPr wrap="square" rtlCol="0">
            <a:spAutoFit/>
          </a:bodyPr>
          <a:lstStyle/>
          <a:p>
            <a:r>
              <a:rPr lang="es-MX" sz="3200" dirty="0" err="1">
                <a:latin typeface="Berlin Sans FB" panose="020E0602020502020306" pitchFamily="34" charset="0"/>
              </a:rPr>
              <a:t>Ethier</a:t>
            </a:r>
            <a:r>
              <a:rPr lang="es-MX" sz="3200" dirty="0">
                <a:latin typeface="Berlin Sans FB" panose="020E0602020502020306" pitchFamily="34" charset="0"/>
              </a:rPr>
              <a:t> menciona que el supervisor esta para resolver los problemas de enseñanza y de aprendizaje y es su coraje para tomar decisiones en este sentido quien lo demuestra.</a:t>
            </a:r>
          </a:p>
          <a:p>
            <a:endParaRPr lang="es-MX" dirty="0"/>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6">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Tema6</Template>
  <TotalTime>172</TotalTime>
  <Words>1160</Words>
  <Application>Microsoft Office PowerPoint</Application>
  <PresentationFormat>Presentación en pantalla (4:3)</PresentationFormat>
  <Paragraphs>71</Paragraphs>
  <Slides>24</Slides>
  <Notes>9</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24</vt:i4>
      </vt:variant>
    </vt:vector>
  </HeadingPairs>
  <TitlesOfParts>
    <vt:vector size="32" baseType="lpstr">
      <vt:lpstr>Arial</vt:lpstr>
      <vt:lpstr>Gungsuh</vt:lpstr>
      <vt:lpstr>Harrington</vt:lpstr>
      <vt:lpstr>bang whack pow</vt:lpstr>
      <vt:lpstr>Calibri</vt:lpstr>
      <vt:lpstr>Cheri</vt:lpstr>
      <vt:lpstr>Berlin Sans FB</vt:lpstr>
      <vt:lpstr>Tema6</vt:lpstr>
      <vt:lpstr>Presentación de PowerPoint</vt:lpstr>
      <vt:lpstr>1960</vt:lpstr>
      <vt:lpstr>1960 y 1970</vt:lpstr>
      <vt:lpstr>1970</vt:lpstr>
      <vt:lpstr>1971</vt:lpstr>
      <vt:lpstr>1975</vt:lpstr>
      <vt:lpstr>1977</vt:lpstr>
      <vt:lpstr>1980</vt:lpstr>
      <vt:lpstr>1989</vt:lpstr>
      <vt:lpstr>1990</vt:lpstr>
      <vt:lpstr>1991</vt:lpstr>
      <vt:lpstr>1992 </vt:lpstr>
      <vt:lpstr>1994</vt:lpstr>
      <vt:lpstr>1995</vt:lpstr>
      <vt:lpstr>1996</vt:lpstr>
      <vt:lpstr>1997</vt:lpstr>
      <vt:lpstr>1998</vt:lpstr>
      <vt:lpstr>1999</vt:lpstr>
      <vt:lpstr>2000</vt:lpstr>
      <vt:lpstr>2000</vt:lpstr>
      <vt:lpstr>2001</vt:lpstr>
      <vt:lpstr>2001</vt:lpstr>
      <vt:lpstr>2001</vt:lpstr>
      <vt:lpstr>2002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karem lizbeth carrillo aldaco</dc:creator>
  <cp:lastModifiedBy>Princesa</cp:lastModifiedBy>
  <cp:revision>20</cp:revision>
  <dcterms:created xsi:type="dcterms:W3CDTF">2015-09-14T21:05:03Z</dcterms:created>
  <dcterms:modified xsi:type="dcterms:W3CDTF">2015-09-17T15:17:06Z</dcterms:modified>
</cp:coreProperties>
</file>