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embeddedFontLst>
    <p:embeddedFont>
      <p:font typeface="cinnamon cake" pitchFamily="2" charset="0"/>
      <p:regular r:id="rId6"/>
    </p:embeddedFont>
    <p:embeddedFont>
      <p:font typeface="Calibri" pitchFamily="34" charset="0"/>
      <p:regular r:id="rId7"/>
      <p:bold r:id="rId8"/>
      <p:italic r:id="rId9"/>
      <p:boldItalic r:id="rId10"/>
    </p:embeddedFont>
    <p:embeddedFont>
      <p:font typeface="DJB TOOTSIEWOOTSIE" pitchFamily="2" charset="0"/>
      <p:regular r:id="rId11"/>
    </p:embeddedFont>
    <p:embeddedFont>
      <p:font typeface="DJB Poppyseed" pitchFamily="2" charset="0"/>
      <p:regular r:id="rId12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517"/>
    <a:srgbClr val="98F391"/>
    <a:srgbClr val="C2F5AD"/>
    <a:srgbClr val="CF74F8"/>
    <a:srgbClr val="AA53EB"/>
    <a:srgbClr val="7BF191"/>
    <a:srgbClr val="85DB63"/>
    <a:srgbClr val="000000"/>
    <a:srgbClr val="E94DAA"/>
    <a:srgbClr val="E66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F8FC-D12D-488A-914D-85337F1BB195}" type="datetimeFigureOut">
              <a:rPr lang="es-MX" smtClean="0"/>
              <a:t>24/09/2015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2FD0E-4339-4674-B61E-498EFEE84F7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1196752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innamon cake" pitchFamily="2" charset="0"/>
              </a:rPr>
              <a:t>Principales </a:t>
            </a:r>
            <a:r>
              <a:rPr lang="es-MX" sz="3600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innamon cake" pitchFamily="2" charset="0"/>
              </a:rPr>
              <a:t>etapas y corrientes teóricas acerca de la administración y la gestión en el sistema educativo mexicano, a partir de la década de los setenta. 	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4581128"/>
            <a:ext cx="9144000" cy="11079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sz="2200" dirty="0">
                <a:latin typeface="cinnamon cake" pitchFamily="2" charset="0"/>
              </a:rPr>
              <a:t>EL CONCEPTO EMERGENTE DE GESTIÓN EDUCATIVA ESTRATÉGICA </a:t>
            </a:r>
            <a:r>
              <a:rPr lang="es-MX" sz="2200" dirty="0" smtClean="0">
                <a:latin typeface="cinnamon cake" pitchFamily="2" charset="0"/>
              </a:rPr>
              <a:t>Y DESAFÍOS </a:t>
            </a:r>
            <a:r>
              <a:rPr lang="es-MX" sz="2200" dirty="0">
                <a:latin typeface="cinnamon cake" pitchFamily="2" charset="0"/>
              </a:rPr>
              <a:t>PARA LA FORMACIÓN EN GESTIÓN</a:t>
            </a:r>
          </a:p>
          <a:p>
            <a:pPr algn="r"/>
            <a:r>
              <a:rPr lang="es-MX" sz="2200" dirty="0">
                <a:latin typeface="cinnamon cake" pitchFamily="2" charset="0"/>
              </a:rPr>
              <a:t>ISAÍAS ÁLVAREZ GARCÍA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Llamada de flecha hacia abajo"/>
          <p:cNvSpPr/>
          <p:nvPr/>
        </p:nvSpPr>
        <p:spPr>
          <a:xfrm>
            <a:off x="3059832" y="692696"/>
            <a:ext cx="2664296" cy="1224136"/>
          </a:xfrm>
          <a:prstGeom prst="downArrowCallout">
            <a:avLst/>
          </a:prstGeom>
          <a:solidFill>
            <a:srgbClr val="BD75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1043608" y="2132856"/>
            <a:ext cx="6696744" cy="2232248"/>
          </a:xfrm>
          <a:prstGeom prst="ellipse">
            <a:avLst/>
          </a:prstGeom>
          <a:solidFill>
            <a:srgbClr val="F49EF4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3131840" y="1124744"/>
            <a:ext cx="30243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44EEA9"/>
                </a:solidFill>
                <a:latin typeface="DJB TOOTSIEWOOTSIE" pitchFamily="2" charset="0"/>
              </a:rPr>
              <a:t>1975</a:t>
            </a:r>
            <a:endParaRPr lang="es-MX" sz="3200" b="1" dirty="0">
              <a:solidFill>
                <a:srgbClr val="44EEA9"/>
              </a:solidFill>
              <a:latin typeface="DJB TOOTSIEWOOTSIE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47664" y="2564904"/>
            <a:ext cx="5616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cinnamon cake" pitchFamily="2" charset="0"/>
              </a:rPr>
              <a:t>Los programas de formación profesional de directivos para los sistemas educativos y </a:t>
            </a:r>
            <a:r>
              <a:rPr lang="es-MX" sz="2000" dirty="0" smtClean="0">
                <a:latin typeface="cinnamon cake" pitchFamily="2" charset="0"/>
              </a:rPr>
              <a:t>los centros </a:t>
            </a:r>
            <a:r>
              <a:rPr lang="es-MX" sz="2000" dirty="0">
                <a:latin typeface="cinnamon cake" pitchFamily="2" charset="0"/>
              </a:rPr>
              <a:t>escolares se iniciaron en Instituto Politécnico Nacional (IPN)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Llamada de flecha hacia abajo"/>
          <p:cNvSpPr/>
          <p:nvPr/>
        </p:nvSpPr>
        <p:spPr>
          <a:xfrm>
            <a:off x="2699792" y="404664"/>
            <a:ext cx="3384376" cy="1224136"/>
          </a:xfrm>
          <a:prstGeom prst="downArrowCallout">
            <a:avLst/>
          </a:prstGeom>
          <a:solidFill>
            <a:srgbClr val="BD75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1043608" y="764704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44EEA9"/>
                </a:solidFill>
                <a:latin typeface="DJB TOOTSIEWOOTSIE" pitchFamily="2" charset="0"/>
              </a:rPr>
              <a:t>1994-2011</a:t>
            </a:r>
            <a:endParaRPr lang="es-MX" sz="3200" b="1" dirty="0">
              <a:solidFill>
                <a:srgbClr val="44EEA9"/>
              </a:solidFill>
              <a:latin typeface="DJB TOOTSIEWOOTSIE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2204864"/>
            <a:ext cx="2736304" cy="1938992"/>
          </a:xfrm>
          <a:prstGeom prst="rect">
            <a:avLst/>
          </a:prstGeom>
          <a:noFill/>
          <a:ln w="38100">
            <a:solidFill>
              <a:srgbClr val="0070C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cinnamon cake" pitchFamily="2" charset="0"/>
              </a:rPr>
              <a:t>Las políticas de formación para la gestión de directivos de centros escolares han adquirido una creciente importancia </a:t>
            </a:r>
            <a:endParaRPr lang="es-MX" sz="2000" dirty="0">
              <a:latin typeface="cinnamon cake" pitchFamily="2" charset="0"/>
            </a:endParaRPr>
          </a:p>
        </p:txBody>
      </p:sp>
      <p:sp>
        <p:nvSpPr>
          <p:cNvPr id="3" name="2 Explosión 2"/>
          <p:cNvSpPr/>
          <p:nvPr/>
        </p:nvSpPr>
        <p:spPr>
          <a:xfrm rot="20977643">
            <a:off x="-20275" y="1189391"/>
            <a:ext cx="2339752" cy="1449361"/>
          </a:xfrm>
          <a:prstGeom prst="irregularSeal2">
            <a:avLst/>
          </a:prstGeom>
          <a:solidFill>
            <a:srgbClr val="8C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innamon cake" pitchFamily="2" charset="0"/>
              </a:rPr>
              <a:t>México</a:t>
            </a:r>
            <a:endParaRPr lang="es-MX" sz="1600" b="1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5" name="4 Pentágono"/>
          <p:cNvSpPr/>
          <p:nvPr/>
        </p:nvSpPr>
        <p:spPr>
          <a:xfrm>
            <a:off x="4139952" y="3789040"/>
            <a:ext cx="1728192" cy="720080"/>
          </a:xfrm>
          <a:prstGeom prst="homePlate">
            <a:avLst/>
          </a:prstGeom>
          <a:solidFill>
            <a:srgbClr val="98F39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cinnamon cake" pitchFamily="2" charset="0"/>
              </a:rPr>
              <a:t>Como puede observarse en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96136" y="3068960"/>
            <a:ext cx="2411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"/>
            </a:pPr>
            <a:r>
              <a:rPr lang="es-ES" sz="1400" dirty="0">
                <a:latin typeface="cinnamon cake" pitchFamily="2" charset="0"/>
              </a:rPr>
              <a:t> </a:t>
            </a:r>
            <a:r>
              <a:rPr lang="es-ES" sz="1600" dirty="0" smtClean="0">
                <a:latin typeface="cinnamon cake" pitchFamily="2" charset="0"/>
              </a:rPr>
              <a:t>En el establecimiento del programa de escuelas de calidad acompañado </a:t>
            </a:r>
            <a:r>
              <a:rPr lang="es-MX" sz="1600" dirty="0" smtClean="0">
                <a:latin typeface="cinnamon cake" pitchFamily="2" charset="0"/>
              </a:rPr>
              <a:t>por la creación de un dependencia superior denominada Dirección General para el Desarrollo</a:t>
            </a:r>
          </a:p>
          <a:p>
            <a:pPr algn="just"/>
            <a:r>
              <a:rPr lang="es-MX" sz="1600" dirty="0" smtClean="0">
                <a:latin typeface="cinnamon cake" pitchFamily="2" charset="0"/>
              </a:rPr>
              <a:t>de la Gestión e Innovación en la Subsecretaria de Educación Básica.</a:t>
            </a:r>
            <a:endParaRPr lang="es-MX" sz="1600" dirty="0">
              <a:latin typeface="cinnamon cak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35496" y="1340768"/>
            <a:ext cx="1944216" cy="1368152"/>
          </a:xfrm>
          <a:prstGeom prst="roundRect">
            <a:avLst/>
          </a:prstGeom>
          <a:solidFill>
            <a:srgbClr val="E66C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“Management</a:t>
            </a:r>
            <a:r>
              <a:rPr lang="es-MX" sz="1200" dirty="0">
                <a:solidFill>
                  <a:schemeClr val="tx1"/>
                </a:solidFill>
                <a:latin typeface="cinnamon cake" pitchFamily="2" charset="0"/>
              </a:rPr>
              <a:t>” que implica movimientos y </a:t>
            </a:r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decisiones del </a:t>
            </a:r>
            <a:r>
              <a:rPr lang="es-MX" sz="1200" dirty="0">
                <a:solidFill>
                  <a:schemeClr val="tx1"/>
                </a:solidFill>
                <a:latin typeface="cinnamon cake" pitchFamily="2" charset="0"/>
              </a:rPr>
              <a:t>personal directivo o de </a:t>
            </a:r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gerencia. (</a:t>
            </a:r>
            <a:r>
              <a:rPr lang="es-MX" sz="1200" dirty="0">
                <a:solidFill>
                  <a:schemeClr val="tx1"/>
                </a:solidFill>
                <a:latin typeface="cinnamon cake" pitchFamily="2" charset="0"/>
              </a:rPr>
              <a:t>Miguel </a:t>
            </a:r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Fernández)</a:t>
            </a:r>
            <a:endParaRPr lang="es-MX" sz="1200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-36512" y="2996952"/>
            <a:ext cx="2448272" cy="1800200"/>
          </a:xfrm>
          <a:prstGeom prst="roundRect">
            <a:avLst/>
          </a:prstGeom>
          <a:solidFill>
            <a:srgbClr val="E66C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La gestión escolar no es una construcción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arbitraria y aislada; pertenece a un ámbito social específico; se reconoce como una organización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social que le da sentido y fuerza como proyecto de transformación de los seres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humanos (Pozner)</a:t>
            </a:r>
            <a:endParaRPr lang="es-MX" sz="1200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6" name="5 Llamada de flecha hacia abajo"/>
          <p:cNvSpPr/>
          <p:nvPr/>
        </p:nvSpPr>
        <p:spPr>
          <a:xfrm>
            <a:off x="107504" y="188640"/>
            <a:ext cx="1584176" cy="1008112"/>
          </a:xfrm>
          <a:prstGeom prst="downArrowCallout">
            <a:avLst/>
          </a:prstGeom>
          <a:solidFill>
            <a:srgbClr val="E94DAA"/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cinnamon cake" pitchFamily="2" charset="0"/>
              </a:rPr>
              <a:t>1998</a:t>
            </a:r>
            <a:endParaRPr lang="es-MX" sz="3200" dirty="0">
              <a:latin typeface="cinnamon cake" pitchFamily="2" charset="0"/>
            </a:endParaRPr>
          </a:p>
        </p:txBody>
      </p:sp>
      <p:sp>
        <p:nvSpPr>
          <p:cNvPr id="7" name="6 Llamada de flecha hacia abajo"/>
          <p:cNvSpPr/>
          <p:nvPr/>
        </p:nvSpPr>
        <p:spPr>
          <a:xfrm>
            <a:off x="2627784" y="188640"/>
            <a:ext cx="1584176" cy="1008112"/>
          </a:xfrm>
          <a:prstGeom prst="downArrowCallou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cinnamon cake" pitchFamily="2" charset="0"/>
              </a:rPr>
              <a:t>1999</a:t>
            </a:r>
            <a:endParaRPr lang="es-MX" sz="3200" dirty="0">
              <a:latin typeface="cinnamon cake" pitchFamily="2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483768" y="1412776"/>
            <a:ext cx="2088232" cy="223224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65098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200" dirty="0" smtClean="0">
              <a:solidFill>
                <a:schemeClr val="tx1"/>
              </a:solidFill>
              <a:latin typeface="cinnamon cake" pitchFamily="2" charset="0"/>
            </a:endParaRP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Gestión: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Un proceso que va más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allá de los simples cambios administrativos, abarca todo lo que concierne a los procesos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educativos, tanto administrativo y social, como laboral y pedagógico”.  (</a:t>
            </a:r>
            <a:r>
              <a:rPr lang="es-MX" sz="1200" dirty="0" err="1" smtClean="0">
                <a:solidFill>
                  <a:schemeClr val="tx1"/>
                </a:solidFill>
                <a:latin typeface="cinnamon cake" pitchFamily="2" charset="0"/>
              </a:rPr>
              <a:t>Tedesco</a:t>
            </a:r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)</a:t>
            </a:r>
            <a:endParaRPr lang="es-MX" sz="1200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9" name="8 Llamada de flecha hacia abajo"/>
          <p:cNvSpPr/>
          <p:nvPr/>
        </p:nvSpPr>
        <p:spPr>
          <a:xfrm>
            <a:off x="4860032" y="188640"/>
            <a:ext cx="1584176" cy="1008112"/>
          </a:xfrm>
          <a:prstGeom prst="downArrowCallout">
            <a:avLst/>
          </a:prstGeom>
          <a:solidFill>
            <a:srgbClr val="85DB63"/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cinnamon cake" pitchFamily="2" charset="0"/>
              </a:rPr>
              <a:t>2000</a:t>
            </a:r>
            <a:endParaRPr lang="es-MX" sz="3200" dirty="0">
              <a:latin typeface="cinnamon cake" pitchFamily="2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716016" y="1340768"/>
            <a:ext cx="2088232" cy="3600400"/>
          </a:xfrm>
          <a:prstGeom prst="roundRect">
            <a:avLst/>
          </a:prstGeom>
          <a:solidFill>
            <a:srgbClr val="7BF191">
              <a:alpha val="18824"/>
            </a:srgbClr>
          </a:solidFill>
          <a:ln>
            <a:solidFill>
              <a:srgbClr val="C2F5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Gestión escolar es el conjunto de acciones relacionadas entre sí, que comprende el equipo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directivo de una escuela para promover y posibilitar la consecución de la intencionalidad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pedagógica en, con y para la comunidad educativa. Es una de las instancias de toma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de decisiones acerca de las políticas educativas de un país (SEP: Antología: la Gestión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Educativa, 2000).</a:t>
            </a:r>
            <a:endParaRPr lang="es-MX" sz="1200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11" name="10 Llamada de flecha hacia abajo"/>
          <p:cNvSpPr/>
          <p:nvPr/>
        </p:nvSpPr>
        <p:spPr>
          <a:xfrm>
            <a:off x="7092280" y="188640"/>
            <a:ext cx="1584176" cy="1008112"/>
          </a:xfrm>
          <a:prstGeom prst="downArrowCallout">
            <a:avLst/>
          </a:prstGeom>
          <a:solidFill>
            <a:srgbClr val="AA53EB"/>
          </a:solidFill>
          <a:ln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cinnamon cake" pitchFamily="2" charset="0"/>
              </a:rPr>
              <a:t>2006</a:t>
            </a:r>
            <a:endParaRPr lang="es-MX" sz="3200" dirty="0">
              <a:latin typeface="cinnamon cake" pitchFamily="2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6948264" y="1340768"/>
            <a:ext cx="2088232" cy="3600400"/>
          </a:xfrm>
          <a:prstGeom prst="roundRect">
            <a:avLst/>
          </a:prstGeom>
          <a:solidFill>
            <a:srgbClr val="CF74F8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dirty="0" smtClean="0">
                <a:solidFill>
                  <a:schemeClr val="tx1"/>
                </a:solidFill>
                <a:latin typeface="cinnamon cake" pitchFamily="2" charset="0"/>
              </a:rPr>
              <a:t>Gestión:</a:t>
            </a:r>
            <a:endParaRPr lang="es-MX" sz="1200" dirty="0" smtClean="0">
              <a:solidFill>
                <a:schemeClr val="tx1"/>
              </a:solidFill>
              <a:latin typeface="cinnamon cake" pitchFamily="2" charset="0"/>
            </a:endParaRP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“Un proceso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dinámico que logra vincular los ámbitos de la administración convencional con los de la</a:t>
            </a:r>
          </a:p>
          <a:p>
            <a:pPr algn="just"/>
            <a:r>
              <a:rPr lang="es-MX" sz="1200" dirty="0" smtClean="0">
                <a:solidFill>
                  <a:schemeClr val="tx1"/>
                </a:solidFill>
                <a:latin typeface="cinnamon cake" pitchFamily="2" charset="0"/>
              </a:rPr>
              <a:t>estructura de la organización, bajo la conducción y animación de un liderazgo eficaz de gestión  por parte de cada director (a), que se ejerce en un contexto de liderazgos múltiples y se orienta hacia el cumplimiento de la misión institucional. (Álvarez) </a:t>
            </a:r>
            <a:endParaRPr lang="es-MX" sz="1200" dirty="0">
              <a:solidFill>
                <a:schemeClr val="tx1"/>
              </a:solidFill>
              <a:latin typeface="cinnamon cake" pitchFamily="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11560" y="5877272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DJB Poppyseed" pitchFamily="2" charset="0"/>
              </a:rPr>
              <a:t>Concepto Emergente de Gestión Educativa Estratégica</a:t>
            </a:r>
          </a:p>
        </p:txBody>
      </p:sp>
      <p:sp>
        <p:nvSpPr>
          <p:cNvPr id="15" name="14 Cheurón"/>
          <p:cNvSpPr/>
          <p:nvPr/>
        </p:nvSpPr>
        <p:spPr>
          <a:xfrm rot="5400000">
            <a:off x="4023669" y="2439199"/>
            <a:ext cx="710658" cy="6002628"/>
          </a:xfrm>
          <a:prstGeom prst="chevron">
            <a:avLst/>
          </a:prstGeom>
          <a:solidFill>
            <a:srgbClr val="F5E517"/>
          </a:solidFill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368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cinnamon cake</vt:lpstr>
      <vt:lpstr>Calibri</vt:lpstr>
      <vt:lpstr>DJB TOOTSIEWOOTSIE</vt:lpstr>
      <vt:lpstr>Wingdings</vt:lpstr>
      <vt:lpstr>DJB Poppyseed</vt:lpstr>
      <vt:lpstr>Tema de Office</vt:lpstr>
      <vt:lpstr>Diapositiva 1</vt:lpstr>
      <vt:lpstr>Diapositiva 2</vt:lpstr>
      <vt:lpstr>Diapositiva 3</vt:lpstr>
      <vt:lpstr>Diapositiva 4</vt:lpstr>
    </vt:vector>
  </TitlesOfParts>
  <Company>Fam. Mejía Araiza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.</cp:lastModifiedBy>
  <cp:revision>6</cp:revision>
  <dcterms:created xsi:type="dcterms:W3CDTF">2015-09-25T01:08:13Z</dcterms:created>
  <dcterms:modified xsi:type="dcterms:W3CDTF">2015-09-25T02:07:00Z</dcterms:modified>
</cp:coreProperties>
</file>