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embeddedFontLst>
    <p:embeddedFont>
      <p:font typeface="Delius Swash Caps" panose="020B0604020202020204" charset="0"/>
      <p:regular r:id="rId10"/>
    </p:embeddedFont>
  </p:embeddedFontLst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6047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4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9250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072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425424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2376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0823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6111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2668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357869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811557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freepptfiles.com/free-powerpoint-templates/template-14026-circle-spring-flowers.html" TargetMode="External"/><Relationship Id="rId18" Type="http://schemas.openxmlformats.org/officeDocument/2006/relationships/hyperlink" Target="http://www.freepptfiles.com/free-powerpoint-templates/tags-blankboard.html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hyperlink" Target="http://www.freepptfiles.com/free-powerpoint-templates/tags-flower.html" TargetMode="External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freepptfiles.com/free-powerpoint-templates/category-8-nature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freepptfiles.com/free-powerpoint-templates/category-1-abstractandtextures.html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freepptfiles.com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2"/>
          <p:cNvSpPr txBox="1">
            <a:spLocks noChangeArrowheads="1"/>
          </p:cNvSpPr>
          <p:nvPr/>
        </p:nvSpPr>
        <p:spPr bwMode="auto">
          <a:xfrm>
            <a:off x="1042988" y="4837113"/>
            <a:ext cx="7169150" cy="1379537"/>
          </a:xfrm>
          <a:prstGeom prst="rect">
            <a:avLst/>
          </a:prstGeom>
          <a:solidFill>
            <a:srgbClr val="C0C0C0"/>
          </a:solidFill>
          <a:ln w="9525">
            <a:solidFill>
              <a:srgbClr val="33333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fr-FR" sz="1200" dirty="0" smtClean="0"/>
              <a:t>Click </a:t>
            </a:r>
            <a:r>
              <a:rPr lang="fr-FR" sz="1200" dirty="0" err="1" smtClean="0"/>
              <a:t>here</a:t>
            </a:r>
            <a:r>
              <a:rPr lang="fr-FR" sz="1200" dirty="0" smtClean="0"/>
              <a:t> to </a:t>
            </a:r>
            <a:r>
              <a:rPr lang="fr-FR" sz="1200" dirty="0" err="1" smtClean="0"/>
              <a:t>download</a:t>
            </a:r>
            <a:r>
              <a:rPr lang="fr-FR" sz="1200" dirty="0" smtClean="0"/>
              <a:t> </a:t>
            </a:r>
            <a:r>
              <a:rPr lang="fr-FR" sz="1200" dirty="0" err="1" smtClean="0"/>
              <a:t>this</a:t>
            </a:r>
            <a:r>
              <a:rPr lang="fr-FR" sz="1200" dirty="0" smtClean="0"/>
              <a:t> </a:t>
            </a:r>
            <a:r>
              <a:rPr lang="fr-FR" sz="1200" dirty="0" err="1" smtClean="0"/>
              <a:t>powerpoint</a:t>
            </a:r>
            <a:r>
              <a:rPr lang="fr-FR" sz="1200" dirty="0" smtClean="0"/>
              <a:t> </a:t>
            </a:r>
            <a:r>
              <a:rPr lang="fr-FR" sz="1200" dirty="0" err="1" smtClean="0"/>
              <a:t>template</a:t>
            </a:r>
            <a:r>
              <a:rPr lang="fr-FR" sz="1200" dirty="0" smtClean="0"/>
              <a:t> :  </a:t>
            </a:r>
            <a:r>
              <a:rPr lang="en-US" sz="1200" dirty="0" smtClean="0">
                <a:hlinkClick r:id="rId13"/>
              </a:rPr>
              <a:t>Circle Spring Flowers </a:t>
            </a:r>
            <a:r>
              <a:rPr lang="en-US" sz="1200" dirty="0" err="1" smtClean="0">
                <a:hlinkClick r:id="rId13"/>
              </a:rPr>
              <a:t>Powerpoint</a:t>
            </a:r>
            <a:r>
              <a:rPr lang="en-US" sz="1200" dirty="0" smtClean="0">
                <a:hlinkClick r:id="rId13"/>
              </a:rPr>
              <a:t> Template</a:t>
            </a:r>
            <a:endParaRPr lang="fr-FR" sz="1200" dirty="0" smtClean="0"/>
          </a:p>
          <a:p>
            <a:pPr>
              <a:defRPr/>
            </a:pPr>
            <a:r>
              <a:rPr lang="fr-FR" sz="1200" dirty="0" smtClean="0"/>
              <a:t>For more </a:t>
            </a:r>
            <a:r>
              <a:rPr lang="fr-FR" sz="1200" dirty="0" err="1" smtClean="0"/>
              <a:t>templates</a:t>
            </a:r>
            <a:r>
              <a:rPr lang="fr-FR" sz="1200" dirty="0" smtClean="0"/>
              <a:t> : </a:t>
            </a:r>
            <a:r>
              <a:rPr lang="fr-FR" sz="1200" dirty="0" smtClean="0">
                <a:hlinkClick r:id="rId14"/>
              </a:rPr>
              <a:t>Powerpoint Backgrounds</a:t>
            </a:r>
            <a:endParaRPr lang="fr-FR" sz="1200" dirty="0" smtClean="0"/>
          </a:p>
          <a:p>
            <a:pPr>
              <a:defRPr/>
            </a:pPr>
            <a:r>
              <a:rPr lang="fr-FR" sz="1200" dirty="0" err="1" smtClean="0"/>
              <a:t>Others</a:t>
            </a:r>
            <a:r>
              <a:rPr lang="fr-FR" sz="1200" dirty="0" smtClean="0"/>
              <a:t> ressources : </a:t>
            </a:r>
          </a:p>
          <a:p>
            <a:pPr>
              <a:defRPr/>
            </a:pPr>
            <a:r>
              <a:rPr lang="fr-FR" sz="1200" dirty="0" smtClean="0"/>
              <a:t>	</a:t>
            </a:r>
            <a:r>
              <a:rPr lang="en-US" sz="1200" dirty="0" smtClean="0">
                <a:hlinkClick r:id="rId15"/>
              </a:rPr>
              <a:t>Download Abstract and Textures </a:t>
            </a:r>
            <a:r>
              <a:rPr lang="en-US" sz="1200" dirty="0" err="1" smtClean="0">
                <a:hlinkClick r:id="rId15"/>
              </a:rPr>
              <a:t>Powerpoint</a:t>
            </a:r>
            <a:r>
              <a:rPr lang="en-US" sz="1200" dirty="0" smtClean="0">
                <a:hlinkClick r:id="rId15"/>
              </a:rPr>
              <a:t> Background   </a:t>
            </a:r>
            <a:endParaRPr lang="en-US" sz="1200" dirty="0" smtClean="0"/>
          </a:p>
          <a:p>
            <a:pPr>
              <a:defRPr/>
            </a:pPr>
            <a:r>
              <a:rPr lang="en-US" sz="1200" dirty="0" smtClean="0"/>
              <a:t>	</a:t>
            </a:r>
            <a:r>
              <a:rPr lang="en-US" sz="1200" dirty="0" smtClean="0">
                <a:hlinkClick r:id="rId16"/>
              </a:rPr>
              <a:t>Nature </a:t>
            </a:r>
            <a:r>
              <a:rPr lang="en-US" sz="1200" dirty="0" err="1" smtClean="0">
                <a:hlinkClick r:id="rId16"/>
              </a:rPr>
              <a:t>Powerpoint</a:t>
            </a:r>
            <a:r>
              <a:rPr lang="en-US" sz="1200" dirty="0" smtClean="0">
                <a:hlinkClick r:id="rId16"/>
              </a:rPr>
              <a:t> Template Backgrounds</a:t>
            </a:r>
            <a:endParaRPr lang="en-US" sz="1200" dirty="0" smtClean="0"/>
          </a:p>
          <a:p>
            <a:pPr>
              <a:defRPr/>
            </a:pPr>
            <a:r>
              <a:rPr lang="en-US" sz="1200" dirty="0" smtClean="0"/>
              <a:t>	</a:t>
            </a:r>
            <a:r>
              <a:rPr lang="en-US" sz="1200" dirty="0" smtClean="0">
                <a:hlinkClick r:id="rId17"/>
              </a:rPr>
              <a:t>Flower </a:t>
            </a:r>
            <a:r>
              <a:rPr lang="en-US" sz="1200" dirty="0" err="1" smtClean="0">
                <a:hlinkClick r:id="rId17"/>
              </a:rPr>
              <a:t>Powerpoint</a:t>
            </a:r>
            <a:r>
              <a:rPr lang="en-US" sz="1200" dirty="0" smtClean="0">
                <a:hlinkClick r:id="rId17"/>
              </a:rPr>
              <a:t> Slide Backgrounds  </a:t>
            </a:r>
            <a:endParaRPr lang="en-US" sz="1200" dirty="0" smtClean="0"/>
          </a:p>
          <a:p>
            <a:pPr>
              <a:defRPr/>
            </a:pPr>
            <a:r>
              <a:rPr lang="en-US" sz="1200" dirty="0" smtClean="0"/>
              <a:t>	</a:t>
            </a:r>
            <a:r>
              <a:rPr lang="en-US" sz="1200" dirty="0" err="1" smtClean="0">
                <a:hlinkClick r:id="rId18"/>
              </a:rPr>
              <a:t>Blankboard</a:t>
            </a:r>
            <a:r>
              <a:rPr lang="en-US" sz="1200" dirty="0" smtClean="0">
                <a:hlinkClick r:id="rId18"/>
              </a:rPr>
              <a:t> Templates for </a:t>
            </a:r>
            <a:r>
              <a:rPr lang="en-US" sz="1200" dirty="0" err="1" smtClean="0">
                <a:hlinkClick r:id="rId18"/>
              </a:rPr>
              <a:t>Powerpoint</a:t>
            </a:r>
            <a:r>
              <a:rPr lang="en-US" sz="1200" dirty="0" smtClean="0">
                <a:hlinkClick r:id="rId18"/>
              </a:rPr>
              <a:t> </a:t>
            </a:r>
            <a:endParaRPr lang="fr-FR" sz="1200" dirty="0" smtClean="0"/>
          </a:p>
        </p:txBody>
      </p:sp>
      <p:pic>
        <p:nvPicPr>
          <p:cNvPr id="1027" name="Picture 4" descr="C:\Users\Coucou\Documents\Websites\Powerpoint Templates\New\Sources\7B.jp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3363" cy="684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ext Box 8"/>
          <p:cNvSpPr txBox="1">
            <a:spLocks noChangeArrowheads="1"/>
          </p:cNvSpPr>
          <p:nvPr/>
        </p:nvSpPr>
        <p:spPr bwMode="auto">
          <a:xfrm>
            <a:off x="8035925" y="6237288"/>
            <a:ext cx="121443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fr-F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Page </a:t>
            </a:r>
            <a:fld id="{A5FF8E8E-67CA-44D8-ABDB-CF8CAD1D1A4F}" type="slidenum">
              <a:rPr lang="fr-FR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pPr eaLnBrk="1" hangingPunct="1">
                <a:defRPr/>
              </a:pPr>
              <a:t>‹Nº›</a:t>
            </a:fld>
            <a:endParaRPr lang="fr-FR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71600" y="620688"/>
            <a:ext cx="7772400" cy="1470025"/>
          </a:xfrm>
        </p:spPr>
        <p:txBody>
          <a:bodyPr/>
          <a:lstStyle/>
          <a:p>
            <a:r>
              <a:rPr lang="es-MX" dirty="0" smtClean="0"/>
              <a:t>Políticas actuales de mejora y liderazgo educativo.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743200" y="2852936"/>
            <a:ext cx="6400800" cy="1752600"/>
          </a:xfrm>
        </p:spPr>
        <p:txBody>
          <a:bodyPr/>
          <a:lstStyle/>
          <a:p>
            <a:r>
              <a:rPr lang="es-MX" dirty="0" smtClean="0"/>
              <a:t>Bolívar. 2012.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9831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9632" y="188640"/>
            <a:ext cx="8229600" cy="6669360"/>
          </a:xfrm>
        </p:spPr>
        <p:txBody>
          <a:bodyPr/>
          <a:lstStyle/>
          <a:p>
            <a:r>
              <a:rPr lang="es-MX" dirty="0">
                <a:latin typeface="Delius Swash Caps" panose="02000603000000000000" pitchFamily="2" charset="0"/>
              </a:rPr>
              <a:t>La complejidad del mundo actual hace imposible que los centros educativos puedan responder a sus necesidades y problemáticas desde una política </a:t>
            </a:r>
            <a:r>
              <a:rPr lang="es-MX" dirty="0" smtClean="0">
                <a:latin typeface="Delius Swash Caps" panose="02000603000000000000" pitchFamily="2" charset="0"/>
              </a:rPr>
              <a:t>educativa estandarizada.</a:t>
            </a:r>
          </a:p>
          <a:p>
            <a:pPr marL="0" indent="0">
              <a:buNone/>
            </a:pPr>
            <a:endParaRPr lang="es-MX" dirty="0" smtClean="0">
              <a:latin typeface="Delius Swash Caps" panose="02000603000000000000" pitchFamily="2" charset="0"/>
            </a:endParaRPr>
          </a:p>
          <a:p>
            <a:r>
              <a:rPr lang="es-MX" dirty="0" smtClean="0">
                <a:latin typeface="Delius Swash Caps" panose="02000603000000000000" pitchFamily="2" charset="0"/>
              </a:rPr>
              <a:t>Autonomía a los centros y decisiones individualizadas, adaptadas a sus contextos garantizando equidad e igualdad.</a:t>
            </a:r>
            <a:endParaRPr lang="es-MX" dirty="0">
              <a:latin typeface="Delius Swash Caps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32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9552" y="836712"/>
            <a:ext cx="4040188" cy="639762"/>
          </a:xfrm>
        </p:spPr>
        <p:txBody>
          <a:bodyPr>
            <a:noAutofit/>
          </a:bodyPr>
          <a:lstStyle/>
          <a:p>
            <a:r>
              <a:rPr lang="es-MX" dirty="0" smtClean="0">
                <a:latin typeface="Delius Swash Caps" panose="02000603000000000000" pitchFamily="2" charset="0"/>
              </a:rPr>
              <a:t>Proceso </a:t>
            </a:r>
            <a:r>
              <a:rPr lang="es-MX" dirty="0">
                <a:latin typeface="Delius Swash Caps" panose="02000603000000000000" pitchFamily="2" charset="0"/>
              </a:rPr>
              <a:t>de rendición de cuentas para evaluar los logros y mejoras alcanzados por los mismos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83568" y="1628800"/>
            <a:ext cx="4497388" cy="4824536"/>
          </a:xfrm>
        </p:spPr>
        <p:txBody>
          <a:bodyPr/>
          <a:lstStyle/>
          <a:p>
            <a:r>
              <a:rPr lang="es-MX" dirty="0">
                <a:latin typeface="Delius Swash Caps" panose="02000603000000000000" pitchFamily="2" charset="0"/>
              </a:rPr>
              <a:t>Ceder </a:t>
            </a:r>
            <a:r>
              <a:rPr lang="es-MX" dirty="0" smtClean="0">
                <a:latin typeface="Delius Swash Caps" panose="02000603000000000000" pitchFamily="2" charset="0"/>
              </a:rPr>
              <a:t>autonomía  significa permitir a los centros un libre albedria en cuanto a toma de decisiones  y resolución de problemas que se adapte a sus necesidades, dándoles los recursos necesarios .</a:t>
            </a:r>
          </a:p>
          <a:p>
            <a:endParaRPr lang="es-MX" dirty="0" smtClean="0">
              <a:latin typeface="Delius Swash Caps" panose="02000603000000000000" pitchFamily="2" charset="0"/>
            </a:endParaRPr>
          </a:p>
          <a:p>
            <a:r>
              <a:rPr lang="es-MX" dirty="0" smtClean="0">
                <a:latin typeface="Delius Swash Caps" panose="02000603000000000000" pitchFamily="2" charset="0"/>
              </a:rPr>
              <a:t>Mas y mejor política por la administración educativa.</a:t>
            </a:r>
            <a:endParaRPr lang="es-MX" dirty="0">
              <a:latin typeface="Delius Swash Caps" panose="02000603000000000000" pitchFamily="2" charset="0"/>
            </a:endParaRP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102225" y="764704"/>
            <a:ext cx="4041775" cy="639762"/>
          </a:xfrm>
        </p:spPr>
        <p:txBody>
          <a:bodyPr>
            <a:noAutofit/>
          </a:bodyPr>
          <a:lstStyle/>
          <a:p>
            <a:r>
              <a:rPr lang="es-MX" dirty="0" smtClean="0">
                <a:latin typeface="Delius Swash Caps" panose="02000603000000000000" pitchFamily="2" charset="0"/>
              </a:rPr>
              <a:t>Equilibrio inestable.</a:t>
            </a:r>
          </a:p>
          <a:p>
            <a:r>
              <a:rPr lang="es-MX" dirty="0" smtClean="0">
                <a:latin typeface="Delius Swash Caps" panose="02000603000000000000" pitchFamily="2" charset="0"/>
              </a:rPr>
              <a:t>Estrategias centralizados y descentralizadas </a:t>
            </a:r>
            <a:endParaRPr lang="es-MX" dirty="0">
              <a:latin typeface="Delius Swash Caps" panose="02000603000000000000" pitchFamily="2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79325" y="1772816"/>
            <a:ext cx="4041775" cy="3951288"/>
          </a:xfrm>
        </p:spPr>
        <p:txBody>
          <a:bodyPr/>
          <a:lstStyle/>
          <a:p>
            <a:r>
              <a:rPr lang="es-MX" dirty="0">
                <a:latin typeface="Delius Swash Caps" panose="02000603000000000000" pitchFamily="2" charset="0"/>
              </a:rPr>
              <a:t>Ya que no es posible confiar en ninguna de estas alternativas de forma individual para garantizar el cambio educativo y la mejora, se tiende a una  tercera vía basada en la combinación de las iniciativas </a:t>
            </a:r>
          </a:p>
        </p:txBody>
      </p:sp>
    </p:spTree>
    <p:extLst>
      <p:ext uri="{BB962C8B-B14F-4D97-AF65-F5344CB8AC3E}">
        <p14:creationId xmlns:p14="http://schemas.microsoft.com/office/powerpoint/2010/main" val="62764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86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>
                <a:latin typeface="Delius Swash Caps" panose="02000603000000000000" pitchFamily="2" charset="0"/>
              </a:rPr>
              <a:t>Ley Orgánica de Educación (LOE)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>
                <a:latin typeface="Delius Swash Caps" panose="02000603000000000000" pitchFamily="2" charset="0"/>
              </a:rPr>
              <a:t>Establece </a:t>
            </a:r>
            <a:r>
              <a:rPr lang="es-MX" dirty="0">
                <a:latin typeface="Delius Swash Caps" panose="02000603000000000000" pitchFamily="2" charset="0"/>
              </a:rPr>
              <a:t>en su preámbulo la necesidad de ceder un espacio de autonomía a los centros y combinar la normativa común con dicha </a:t>
            </a:r>
            <a:r>
              <a:rPr lang="es-MX" dirty="0" smtClean="0">
                <a:latin typeface="Delius Swash Caps" panose="02000603000000000000" pitchFamily="2" charset="0"/>
              </a:rPr>
              <a:t>autonomía</a:t>
            </a:r>
            <a:r>
              <a:rPr lang="es-MX" dirty="0">
                <a:latin typeface="Delius Swash Caps" panose="02000603000000000000" pitchFamily="2" charset="0"/>
              </a:rPr>
              <a:t>. </a:t>
            </a:r>
            <a:endParaRPr lang="es-MX" dirty="0" smtClean="0">
              <a:latin typeface="Delius Swash Caps" panose="02000603000000000000" pitchFamily="2" charset="0"/>
            </a:endParaRPr>
          </a:p>
          <a:p>
            <a:pPr marL="0" indent="0">
              <a:buNone/>
            </a:pPr>
            <a:endParaRPr lang="es-MX" dirty="0" smtClean="0">
              <a:latin typeface="Delius Swash Caps" panose="02000603000000000000" pitchFamily="2" charset="0"/>
            </a:endParaRPr>
          </a:p>
          <a:p>
            <a:r>
              <a:rPr lang="es-MX" dirty="0" smtClean="0">
                <a:latin typeface="Delius Swash Caps" panose="02000603000000000000" pitchFamily="2" charset="0"/>
              </a:rPr>
              <a:t>Es </a:t>
            </a:r>
            <a:r>
              <a:rPr lang="es-MX" dirty="0">
                <a:latin typeface="Delius Swash Caps" panose="02000603000000000000" pitchFamily="2" charset="0"/>
              </a:rPr>
              <a:t>necesario que </a:t>
            </a:r>
            <a:r>
              <a:rPr lang="es-MX" dirty="0" smtClean="0">
                <a:latin typeface="Delius Swash Caps" panose="02000603000000000000" pitchFamily="2" charset="0"/>
              </a:rPr>
              <a:t> los centros cuenten </a:t>
            </a:r>
            <a:r>
              <a:rPr lang="es-MX" dirty="0">
                <a:latin typeface="Delius Swash Caps" panose="02000603000000000000" pitchFamily="2" charset="0"/>
              </a:rPr>
              <a:t>con los medios y apoyos necesarios, así como con una estructura organizativa adecuada.</a:t>
            </a:r>
          </a:p>
        </p:txBody>
      </p:sp>
    </p:spTree>
    <p:extLst>
      <p:ext uri="{BB962C8B-B14F-4D97-AF65-F5344CB8AC3E}">
        <p14:creationId xmlns:p14="http://schemas.microsoft.com/office/powerpoint/2010/main" val="18292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597352"/>
          </a:xfrm>
        </p:spPr>
        <p:txBody>
          <a:bodyPr>
            <a:normAutofit/>
          </a:bodyPr>
          <a:lstStyle/>
          <a:p>
            <a:r>
              <a:rPr lang="es-MX" dirty="0">
                <a:latin typeface="Delius Swash Caps" panose="02000603000000000000" pitchFamily="2" charset="0"/>
              </a:rPr>
              <a:t>Para que los centros gestionen esta autonomía con eficacia es fundamental que posean liderazgo pedagógico y una comunidad profesional de aprendizaje que trabaje bajo una cultura participativa y colaborativa</a:t>
            </a:r>
            <a:r>
              <a:rPr lang="es-MX" dirty="0" smtClean="0">
                <a:latin typeface="Delius Swash Caps" panose="02000603000000000000" pitchFamily="2" charset="0"/>
              </a:rPr>
              <a:t>.</a:t>
            </a:r>
          </a:p>
          <a:p>
            <a:endParaRPr lang="es-MX" dirty="0" smtClean="0">
              <a:latin typeface="Delius Swash Caps" panose="02000603000000000000" pitchFamily="2" charset="0"/>
            </a:endParaRPr>
          </a:p>
          <a:p>
            <a:r>
              <a:rPr lang="es-MX" dirty="0" smtClean="0">
                <a:latin typeface="Delius Swash Caps" panose="02000603000000000000" pitchFamily="2" charset="0"/>
              </a:rPr>
              <a:t>El aprendizaje no solo es influencia por la labor del docente en el aula, si no también por las condiciones de trabajo y el contexto. </a:t>
            </a:r>
            <a:endParaRPr lang="es-MX" dirty="0">
              <a:latin typeface="Delius Swash Caps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498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27464"/>
            <a:ext cx="8388424" cy="5661248"/>
          </a:xfrm>
        </p:spPr>
        <p:txBody>
          <a:bodyPr>
            <a:normAutofit lnSpcReduction="10000"/>
          </a:bodyPr>
          <a:lstStyle/>
          <a:p>
            <a:r>
              <a:rPr lang="es-MX" dirty="0">
                <a:latin typeface="Delius Swash Caps" panose="02000603000000000000" pitchFamily="2" charset="0"/>
              </a:rPr>
              <a:t>Es necesaria una dirección fuerte capaz de ejercer el liderazgo pedagógico, guiando y responsabilizando a los miembros de la comunidad escolar para que trabajen de forma colaborativa hacia el logro de unas metas comunes</a:t>
            </a:r>
            <a:r>
              <a:rPr lang="es-MX" dirty="0" smtClean="0">
                <a:latin typeface="Delius Swash Caps" panose="02000603000000000000" pitchFamily="2" charset="0"/>
              </a:rPr>
              <a:t>.</a:t>
            </a:r>
          </a:p>
          <a:p>
            <a:endParaRPr lang="es-MX" dirty="0">
              <a:latin typeface="Delius Swash Caps" panose="02000603000000000000" pitchFamily="2" charset="0"/>
            </a:endParaRPr>
          </a:p>
          <a:p>
            <a:endParaRPr lang="es-MX" dirty="0" smtClean="0">
              <a:latin typeface="Delius Swash Caps" panose="02000603000000000000" pitchFamily="2" charset="0"/>
            </a:endParaRPr>
          </a:p>
          <a:p>
            <a:r>
              <a:rPr lang="es-MX" dirty="0" smtClean="0">
                <a:latin typeface="Delius Swash Caps" panose="02000603000000000000" pitchFamily="2" charset="0"/>
              </a:rPr>
              <a:t>La autonomía y el liderazgo se necesitan mutuamente, bien estructurados de forma colaborativa y comprometidos a metas comunes.</a:t>
            </a:r>
          </a:p>
          <a:p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65955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115616" y="764704"/>
            <a:ext cx="6813396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 smtClean="0">
                <a:latin typeface="Delius Swash Caps" panose="02000603000000000000" pitchFamily="2" charset="0"/>
              </a:rPr>
              <a:t>Para  que el liderazgo sea una realidad en los centros educativos son fundamentales cambios que afecten además de al proceso de elección de los directores a otras muchas dimensiones: hacer del liderazgo una profesión atractiva, una formación adecuada, cambios en la estructura organizativa de los centros que implique mayor autonomía y desarrollar un clima de colegialidad, y una comunidad de aprendizaje con una visión colectiva</a:t>
            </a:r>
            <a:r>
              <a:rPr lang="es-MX" sz="3600" dirty="0" smtClean="0">
                <a:latin typeface="Delius Swash Caps" panose="02000603000000000000" pitchFamily="2" charset="0"/>
              </a:rPr>
              <a:t>.</a:t>
            </a:r>
            <a:endParaRPr lang="es-MX" sz="3600" dirty="0">
              <a:latin typeface="Delius Swash Caps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704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75856" y="541864"/>
            <a:ext cx="48245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>
                <a:latin typeface="Delius Swash Caps" panose="02000603000000000000" pitchFamily="2" charset="0"/>
              </a:rPr>
              <a:t>Sólo a través de este tipo de liderazgo es posible que la organización aprenda y pueda responder a todas las demandas y exigencias del entorno. La complejidad de la realidad actual hace imposible que un único individuo ostente todo el liderazgo y desempeñe todas las funciones y responsabilidades que a él se asocian. </a:t>
            </a:r>
          </a:p>
        </p:txBody>
      </p:sp>
    </p:spTree>
    <p:extLst>
      <p:ext uri="{BB962C8B-B14F-4D97-AF65-F5344CB8AC3E}">
        <p14:creationId xmlns:p14="http://schemas.microsoft.com/office/powerpoint/2010/main" val="35476241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12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Tema12</Template>
  <TotalTime>305</TotalTime>
  <Words>433</Words>
  <Application>Microsoft Office PowerPoint</Application>
  <PresentationFormat>Presentación en pantalla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Delius Swash Caps</vt:lpstr>
      <vt:lpstr>Tema12</vt:lpstr>
      <vt:lpstr>Políticas actuales de mejora y liderazgo educativo.</vt:lpstr>
      <vt:lpstr>Presentación de PowerPoint</vt:lpstr>
      <vt:lpstr>Presentación de PowerPoint</vt:lpstr>
      <vt:lpstr>Ley Orgánica de Educación (LOE) 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Políticas actuales de mejora y liderazgo educativo.</dc:title>
  <dc:creator>Princesa</dc:creator>
  <cp:lastModifiedBy>OwnVivky</cp:lastModifiedBy>
  <cp:revision>9</cp:revision>
  <dcterms:created xsi:type="dcterms:W3CDTF">2015-11-02T22:25:43Z</dcterms:created>
  <dcterms:modified xsi:type="dcterms:W3CDTF">2016-01-15T05:28:45Z</dcterms:modified>
</cp:coreProperties>
</file>