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76" r:id="rId3"/>
    <p:sldId id="274" r:id="rId4"/>
    <p:sldId id="275" r:id="rId5"/>
    <p:sldId id="277" r:id="rId6"/>
    <p:sldId id="262" r:id="rId7"/>
    <p:sldId id="263" r:id="rId8"/>
    <p:sldId id="264" r:id="rId9"/>
    <p:sldId id="265" r:id="rId10"/>
    <p:sldId id="266" r:id="rId11"/>
    <p:sldId id="267" r:id="rId12"/>
    <p:sldId id="281" r:id="rId13"/>
    <p:sldId id="282" r:id="rId14"/>
    <p:sldId id="283" r:id="rId15"/>
    <p:sldId id="280" r:id="rId16"/>
    <p:sldId id="279" r:id="rId17"/>
    <p:sldId id="278" r:id="rId18"/>
  </p:sldIdLst>
  <p:sldSz cx="9144000" cy="5143500" type="screen16x9"/>
  <p:notesSz cx="6858000" cy="9144000"/>
  <p:embeddedFontLst>
    <p:embeddedFont>
      <p:font typeface="Shadows Into Light Two" charset="0"/>
      <p:regular r:id="rId20"/>
    </p:embeddedFont>
    <p:embeddedFont>
      <p:font typeface="Oswald" charset="0"/>
      <p:regular r:id="rId21"/>
      <p:bold r:id="rId22"/>
    </p:embeddedFont>
    <p:embeddedFont>
      <p:font typeface="Source Code Pro" charset="0"/>
      <p:regular r:id="rId23"/>
      <p:bold r:id="rId24"/>
    </p:embeddedFont>
    <p:embeddedFont>
      <p:font typeface="Segoe Script" pitchFamily="34" charset="0"/>
      <p:regular r:id="rId25"/>
      <p:bold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82028" autoAdjust="0"/>
  </p:normalViewPr>
  <p:slideViewPr>
    <p:cSldViewPr snapToGrid="0">
      <p:cViewPr>
        <p:scale>
          <a:sx n="108" d="100"/>
          <a:sy n="108" d="100"/>
        </p:scale>
        <p:origin x="-90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870906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2360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647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8092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876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5323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2593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6501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a:off x="4226100" y="2933549"/>
            <a:ext cx="691799" cy="388500"/>
          </a:xfrm>
          <a:prstGeom prst="triangle">
            <a:avLst>
              <a:gd name="adj" fmla="val 50000"/>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25" y="0"/>
            <a:ext cx="9144000" cy="31241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411175" y="644300"/>
            <a:ext cx="8282399" cy="2109000"/>
          </a:xfrm>
          <a:prstGeom prst="rect">
            <a:avLst/>
          </a:prstGeom>
        </p:spPr>
        <p:txBody>
          <a:bodyPr lIns="91425" tIns="91425" rIns="91425" bIns="91425" anchor="b" anchorCtr="0"/>
          <a:lstStyle>
            <a:lvl1pPr algn="ctr">
              <a:spcBef>
                <a:spcPts val="0"/>
              </a:spcBef>
              <a:buClr>
                <a:schemeClr val="lt1"/>
              </a:buClr>
              <a:buSzPct val="100000"/>
              <a:defRPr sz="6000">
                <a:solidFill>
                  <a:schemeClr val="lt1"/>
                </a:solidFill>
              </a:defRPr>
            </a:lvl1pPr>
            <a:lvl2pPr algn="ctr">
              <a:spcBef>
                <a:spcPts val="0"/>
              </a:spcBef>
              <a:buClr>
                <a:schemeClr val="lt1"/>
              </a:buClr>
              <a:buSzPct val="100000"/>
              <a:defRPr sz="6000">
                <a:solidFill>
                  <a:schemeClr val="lt1"/>
                </a:solidFill>
              </a:defRPr>
            </a:lvl2pPr>
            <a:lvl3pPr algn="ctr">
              <a:spcBef>
                <a:spcPts val="0"/>
              </a:spcBef>
              <a:buClr>
                <a:schemeClr val="lt1"/>
              </a:buClr>
              <a:buSzPct val="100000"/>
              <a:defRPr sz="6000">
                <a:solidFill>
                  <a:schemeClr val="lt1"/>
                </a:solidFill>
              </a:defRPr>
            </a:lvl3pPr>
            <a:lvl4pPr algn="ctr">
              <a:spcBef>
                <a:spcPts val="0"/>
              </a:spcBef>
              <a:buClr>
                <a:schemeClr val="lt1"/>
              </a:buClr>
              <a:buSzPct val="100000"/>
              <a:defRPr sz="6000">
                <a:solidFill>
                  <a:schemeClr val="lt1"/>
                </a:solidFill>
              </a:defRPr>
            </a:lvl4pPr>
            <a:lvl5pPr algn="ctr">
              <a:spcBef>
                <a:spcPts val="0"/>
              </a:spcBef>
              <a:buClr>
                <a:schemeClr val="lt1"/>
              </a:buClr>
              <a:buSzPct val="100000"/>
              <a:defRPr sz="6000">
                <a:solidFill>
                  <a:schemeClr val="lt1"/>
                </a:solidFill>
              </a:defRPr>
            </a:lvl5pPr>
            <a:lvl6pPr algn="ctr">
              <a:spcBef>
                <a:spcPts val="0"/>
              </a:spcBef>
              <a:buClr>
                <a:schemeClr val="lt1"/>
              </a:buClr>
              <a:buSzPct val="100000"/>
              <a:defRPr sz="6000">
                <a:solidFill>
                  <a:schemeClr val="lt1"/>
                </a:solidFill>
              </a:defRPr>
            </a:lvl6pPr>
            <a:lvl7pPr algn="ctr">
              <a:spcBef>
                <a:spcPts val="0"/>
              </a:spcBef>
              <a:buClr>
                <a:schemeClr val="lt1"/>
              </a:buClr>
              <a:buSzPct val="100000"/>
              <a:defRPr sz="6000">
                <a:solidFill>
                  <a:schemeClr val="lt1"/>
                </a:solidFill>
              </a:defRPr>
            </a:lvl7pPr>
            <a:lvl8pPr algn="ctr">
              <a:spcBef>
                <a:spcPts val="0"/>
              </a:spcBef>
              <a:buClr>
                <a:schemeClr val="lt1"/>
              </a:buClr>
              <a:buSzPct val="100000"/>
              <a:defRPr sz="6000">
                <a:solidFill>
                  <a:schemeClr val="lt1"/>
                </a:solidFill>
              </a:defRPr>
            </a:lvl8pPr>
            <a:lvl9pPr algn="ctr">
              <a:spcBef>
                <a:spcPts val="0"/>
              </a:spcBef>
              <a:buClr>
                <a:schemeClr val="lt1"/>
              </a:buClr>
              <a:buSzPct val="100000"/>
              <a:defRPr sz="6000">
                <a:solidFill>
                  <a:schemeClr val="lt1"/>
                </a:solidFill>
              </a:defRPr>
            </a:lvl9pPr>
          </a:lstStyle>
          <a:p>
            <a:endParaRPr/>
          </a:p>
        </p:txBody>
      </p:sp>
      <p:sp>
        <p:nvSpPr>
          <p:cNvPr id="12" name="Shape 12"/>
          <p:cNvSpPr txBox="1">
            <a:spLocks noGrp="1"/>
          </p:cNvSpPr>
          <p:nvPr>
            <p:ph type="subTitle" idx="1"/>
          </p:nvPr>
        </p:nvSpPr>
        <p:spPr>
          <a:xfrm>
            <a:off x="411175" y="3398250"/>
            <a:ext cx="8282399" cy="1260599"/>
          </a:xfrm>
          <a:prstGeom prst="rect">
            <a:avLst/>
          </a:prstGeom>
        </p:spPr>
        <p:txBody>
          <a:bodyPr lIns="91425" tIns="91425" rIns="91425" bIns="91425" anchor="ctr" anchorCtr="0"/>
          <a:lstStyle>
            <a:lvl1pPr algn="ctr">
              <a:lnSpc>
                <a:spcPct val="100000"/>
              </a:lnSpc>
              <a:spcBef>
                <a:spcPts val="0"/>
              </a:spcBef>
              <a:spcAft>
                <a:spcPts val="0"/>
              </a:spcAft>
              <a:buSzPct val="100000"/>
              <a:buFont typeface="Oswald"/>
              <a:buNone/>
              <a:defRPr sz="3600">
                <a:latin typeface="Oswald"/>
                <a:ea typeface="Oswald"/>
                <a:cs typeface="Oswald"/>
                <a:sym typeface="Oswald"/>
              </a:defRPr>
            </a:lvl1pPr>
            <a:lvl2pPr algn="ctr">
              <a:lnSpc>
                <a:spcPct val="100000"/>
              </a:lnSpc>
              <a:spcBef>
                <a:spcPts val="0"/>
              </a:spcBef>
              <a:spcAft>
                <a:spcPts val="0"/>
              </a:spcAft>
              <a:buSzPct val="100000"/>
              <a:buFont typeface="Oswald"/>
              <a:buNone/>
              <a:defRPr sz="3600">
                <a:latin typeface="Oswald"/>
                <a:ea typeface="Oswald"/>
                <a:cs typeface="Oswald"/>
                <a:sym typeface="Oswald"/>
              </a:defRPr>
            </a:lvl2pPr>
            <a:lvl3pPr algn="ctr">
              <a:lnSpc>
                <a:spcPct val="100000"/>
              </a:lnSpc>
              <a:spcBef>
                <a:spcPts val="0"/>
              </a:spcBef>
              <a:spcAft>
                <a:spcPts val="0"/>
              </a:spcAft>
              <a:buSzPct val="100000"/>
              <a:buFont typeface="Oswald"/>
              <a:buNone/>
              <a:defRPr sz="3600">
                <a:latin typeface="Oswald"/>
                <a:ea typeface="Oswald"/>
                <a:cs typeface="Oswald"/>
                <a:sym typeface="Oswald"/>
              </a:defRPr>
            </a:lvl3pPr>
            <a:lvl4pPr algn="ctr">
              <a:lnSpc>
                <a:spcPct val="100000"/>
              </a:lnSpc>
              <a:spcBef>
                <a:spcPts val="0"/>
              </a:spcBef>
              <a:spcAft>
                <a:spcPts val="0"/>
              </a:spcAft>
              <a:buSzPct val="100000"/>
              <a:buFont typeface="Oswald"/>
              <a:buNone/>
              <a:defRPr sz="3600">
                <a:latin typeface="Oswald"/>
                <a:ea typeface="Oswald"/>
                <a:cs typeface="Oswald"/>
                <a:sym typeface="Oswald"/>
              </a:defRPr>
            </a:lvl4pPr>
            <a:lvl5pPr algn="ctr">
              <a:lnSpc>
                <a:spcPct val="100000"/>
              </a:lnSpc>
              <a:spcBef>
                <a:spcPts val="0"/>
              </a:spcBef>
              <a:spcAft>
                <a:spcPts val="0"/>
              </a:spcAft>
              <a:buSzPct val="100000"/>
              <a:buFont typeface="Oswald"/>
              <a:buNone/>
              <a:defRPr sz="3600">
                <a:latin typeface="Oswald"/>
                <a:ea typeface="Oswald"/>
                <a:cs typeface="Oswald"/>
                <a:sym typeface="Oswald"/>
              </a:defRPr>
            </a:lvl5pPr>
            <a:lvl6pPr algn="ctr">
              <a:lnSpc>
                <a:spcPct val="100000"/>
              </a:lnSpc>
              <a:spcBef>
                <a:spcPts val="0"/>
              </a:spcBef>
              <a:spcAft>
                <a:spcPts val="0"/>
              </a:spcAft>
              <a:buSzPct val="100000"/>
              <a:buFont typeface="Oswald"/>
              <a:buNone/>
              <a:defRPr sz="3600">
                <a:latin typeface="Oswald"/>
                <a:ea typeface="Oswald"/>
                <a:cs typeface="Oswald"/>
                <a:sym typeface="Oswald"/>
              </a:defRPr>
            </a:lvl6pPr>
            <a:lvl7pPr algn="ctr">
              <a:lnSpc>
                <a:spcPct val="100000"/>
              </a:lnSpc>
              <a:spcBef>
                <a:spcPts val="0"/>
              </a:spcBef>
              <a:spcAft>
                <a:spcPts val="0"/>
              </a:spcAft>
              <a:buSzPct val="100000"/>
              <a:buFont typeface="Oswald"/>
              <a:buNone/>
              <a:defRPr sz="3600">
                <a:latin typeface="Oswald"/>
                <a:ea typeface="Oswald"/>
                <a:cs typeface="Oswald"/>
                <a:sym typeface="Oswald"/>
              </a:defRPr>
            </a:lvl7pPr>
            <a:lvl8pPr algn="ctr">
              <a:lnSpc>
                <a:spcPct val="100000"/>
              </a:lnSpc>
              <a:spcBef>
                <a:spcPts val="0"/>
              </a:spcBef>
              <a:spcAft>
                <a:spcPts val="0"/>
              </a:spcAft>
              <a:buSzPct val="100000"/>
              <a:buFont typeface="Oswald"/>
              <a:buNone/>
              <a:defRPr sz="3600">
                <a:latin typeface="Oswald"/>
                <a:ea typeface="Oswald"/>
                <a:cs typeface="Oswald"/>
                <a:sym typeface="Oswald"/>
              </a:defRPr>
            </a:lvl8pPr>
            <a:lvl9pPr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cxnSp>
        <p:nvCxnSpPr>
          <p:cNvPr id="51" name="Shape 51"/>
          <p:cNvCxnSpPr/>
          <p:nvPr/>
        </p:nvCxnSpPr>
        <p:spPr>
          <a:xfrm>
            <a:off x="413275" y="2988275"/>
            <a:ext cx="910499" cy="0"/>
          </a:xfrm>
          <a:prstGeom prst="straightConnector1">
            <a:avLst/>
          </a:prstGeom>
          <a:noFill/>
          <a:ln w="28575" cap="flat" cmpd="sng">
            <a:solidFill>
              <a:schemeClr val="dk1"/>
            </a:solidFill>
            <a:prstDash val="lgDash"/>
            <a:round/>
            <a:headEnd type="none" w="med" len="med"/>
            <a:tailEnd type="none" w="med" len="med"/>
          </a:ln>
        </p:spPr>
      </p:cxnSp>
      <p:sp>
        <p:nvSpPr>
          <p:cNvPr id="52" name="Shape 52"/>
          <p:cNvSpPr txBox="1">
            <a:spLocks noGrp="1"/>
          </p:cNvSpPr>
          <p:nvPr>
            <p:ph type="title"/>
          </p:nvPr>
        </p:nvSpPr>
        <p:spPr>
          <a:xfrm>
            <a:off x="311700" y="1106125"/>
            <a:ext cx="8520599" cy="1963500"/>
          </a:xfrm>
          <a:prstGeom prst="rect">
            <a:avLst/>
          </a:prstGeom>
        </p:spPr>
        <p:txBody>
          <a:bodyPr lIns="91425" tIns="91425" rIns="91425" bIns="91425" anchor="b" anchorCtr="0"/>
          <a:lstStyle>
            <a:lvl1pPr>
              <a:spcBef>
                <a:spcPts val="0"/>
              </a:spcBef>
              <a:buSzPct val="100000"/>
              <a:defRPr sz="12000"/>
            </a:lvl1pPr>
            <a:lvl2pPr>
              <a:spcBef>
                <a:spcPts val="0"/>
              </a:spcBef>
              <a:buSzPct val="100000"/>
              <a:defRPr sz="12000"/>
            </a:lvl2pPr>
            <a:lvl3pPr>
              <a:spcBef>
                <a:spcPts val="0"/>
              </a:spcBef>
              <a:buSzPct val="100000"/>
              <a:defRPr sz="12000"/>
            </a:lvl3pPr>
            <a:lvl4pPr>
              <a:spcBef>
                <a:spcPts val="0"/>
              </a:spcBef>
              <a:buSzPct val="100000"/>
              <a:defRPr sz="12000"/>
            </a:lvl4pPr>
            <a:lvl5pPr>
              <a:spcBef>
                <a:spcPts val="0"/>
              </a:spcBef>
              <a:buSzPct val="100000"/>
              <a:defRPr sz="12000"/>
            </a:lvl5pPr>
            <a:lvl6pPr>
              <a:spcBef>
                <a:spcPts val="0"/>
              </a:spcBef>
              <a:buSzPct val="100000"/>
              <a:defRPr sz="12000"/>
            </a:lvl6pPr>
            <a:lvl7pPr>
              <a:spcBef>
                <a:spcPts val="0"/>
              </a:spcBef>
              <a:buSzPct val="100000"/>
              <a:defRPr sz="12000"/>
            </a:lvl7pPr>
            <a:lvl8pPr>
              <a:spcBef>
                <a:spcPts val="0"/>
              </a:spcBef>
              <a:buSzPct val="100000"/>
              <a:defRPr sz="12000"/>
            </a:lvl8pPr>
            <a:lvl9pPr>
              <a:spcBef>
                <a:spcPts val="0"/>
              </a:spcBef>
              <a:buSzPct val="100000"/>
              <a:defRPr sz="12000"/>
            </a:lvl9pPr>
          </a:lstStyle>
          <a:p>
            <a:endParaRPr/>
          </a:p>
        </p:txBody>
      </p:sp>
      <p:sp>
        <p:nvSpPr>
          <p:cNvPr id="53" name="Shape 53"/>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4767263"/>
            <a:ext cx="2133600" cy="273844"/>
          </a:xfrm>
          <a:prstGeom prst="rect">
            <a:avLst/>
          </a:prstGeom>
        </p:spPr>
        <p:txBody>
          <a:bodyPr/>
          <a:lstStyle/>
          <a:p>
            <a:fld id="{CE68CA8F-0F46-4E95-8D90-09A504D39CAB}" type="datetimeFigureOut">
              <a:rPr lang="es-MX" smtClean="0"/>
              <a:t>14/11/2015</a:t>
            </a:fld>
            <a:endParaRPr lang="es-MX"/>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50F55984-C29F-4D5D-8F88-0AF8F7527C00}" type="slidenum">
              <a:rPr lang="es-MX" smtClean="0"/>
              <a:t>‹Nº›</a:t>
            </a:fld>
            <a:endParaRPr lang="es-MX"/>
          </a:p>
        </p:txBody>
      </p:sp>
    </p:spTree>
    <p:extLst>
      <p:ext uri="{BB962C8B-B14F-4D97-AF65-F5344CB8AC3E}">
        <p14:creationId xmlns:p14="http://schemas.microsoft.com/office/powerpoint/2010/main" val="10552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title"/>
          </p:nvPr>
        </p:nvSpPr>
        <p:spPr>
          <a:xfrm>
            <a:off x="430800" y="1889700"/>
            <a:ext cx="8282399" cy="1516500"/>
          </a:xfrm>
          <a:prstGeom prst="rect">
            <a:avLst/>
          </a:prstGeom>
        </p:spPr>
        <p:txBody>
          <a:bodyPr lIns="91425" tIns="91425" rIns="91425" bIns="91425" anchor="ctr" anchorCtr="0"/>
          <a:lstStyle>
            <a:lvl1pPr algn="ctr">
              <a:spcBef>
                <a:spcPts val="0"/>
              </a:spcBef>
              <a:buClr>
                <a:schemeClr val="lt1"/>
              </a:buClr>
              <a:buSzPct val="100000"/>
              <a:defRPr sz="3600">
                <a:solidFill>
                  <a:schemeClr val="lt1"/>
                </a:solidFill>
              </a:defRPr>
            </a:lvl1pPr>
            <a:lvl2pPr algn="ctr">
              <a:spcBef>
                <a:spcPts val="0"/>
              </a:spcBef>
              <a:buClr>
                <a:schemeClr val="lt1"/>
              </a:buClr>
              <a:buSzPct val="100000"/>
              <a:defRPr sz="3600">
                <a:solidFill>
                  <a:schemeClr val="lt1"/>
                </a:solidFill>
              </a:defRPr>
            </a:lvl2pPr>
            <a:lvl3pPr algn="ctr">
              <a:spcBef>
                <a:spcPts val="0"/>
              </a:spcBef>
              <a:buClr>
                <a:schemeClr val="lt1"/>
              </a:buClr>
              <a:buSzPct val="100000"/>
              <a:defRPr sz="3600">
                <a:solidFill>
                  <a:schemeClr val="lt1"/>
                </a:solidFill>
              </a:defRPr>
            </a:lvl3pPr>
            <a:lvl4pPr algn="ctr">
              <a:spcBef>
                <a:spcPts val="0"/>
              </a:spcBef>
              <a:buClr>
                <a:schemeClr val="lt1"/>
              </a:buClr>
              <a:buSzPct val="100000"/>
              <a:defRPr sz="3600">
                <a:solidFill>
                  <a:schemeClr val="lt1"/>
                </a:solidFill>
              </a:defRPr>
            </a:lvl4pPr>
            <a:lvl5pPr algn="ctr">
              <a:spcBef>
                <a:spcPts val="0"/>
              </a:spcBef>
              <a:buClr>
                <a:schemeClr val="lt1"/>
              </a:buClr>
              <a:buSzPct val="100000"/>
              <a:defRPr sz="3600">
                <a:solidFill>
                  <a:schemeClr val="lt1"/>
                </a:solidFill>
              </a:defRPr>
            </a:lvl5pPr>
            <a:lvl6pPr algn="ctr">
              <a:spcBef>
                <a:spcPts val="0"/>
              </a:spcBef>
              <a:buClr>
                <a:schemeClr val="lt1"/>
              </a:buClr>
              <a:buSzPct val="100000"/>
              <a:defRPr sz="3600">
                <a:solidFill>
                  <a:schemeClr val="lt1"/>
                </a:solidFill>
              </a:defRPr>
            </a:lvl6pPr>
            <a:lvl7pPr algn="ctr">
              <a:spcBef>
                <a:spcPts val="0"/>
              </a:spcBef>
              <a:buClr>
                <a:schemeClr val="lt1"/>
              </a:buClr>
              <a:buSzPct val="100000"/>
              <a:defRPr sz="3600">
                <a:solidFill>
                  <a:schemeClr val="lt1"/>
                </a:solidFill>
              </a:defRPr>
            </a:lvl7pPr>
            <a:lvl8pPr algn="ctr">
              <a:spcBef>
                <a:spcPts val="0"/>
              </a:spcBef>
              <a:buClr>
                <a:schemeClr val="lt1"/>
              </a:buClr>
              <a:buSzPct val="100000"/>
              <a:defRPr sz="3600">
                <a:solidFill>
                  <a:schemeClr val="lt1"/>
                </a:solidFill>
              </a:defRPr>
            </a:lvl8pPr>
            <a:lvl9pPr algn="ctr">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cxnSp>
        <p:nvCxnSpPr>
          <p:cNvPr id="19" name="Shape 19"/>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0" name="Shape 2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468825"/>
            <a:ext cx="8520599" cy="30999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cxnSp>
        <p:nvCxnSpPr>
          <p:cNvPr id="24" name="Shape 24"/>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5" name="Shape 25"/>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3117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8324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cxnSp>
        <p:nvCxnSpPr>
          <p:cNvPr id="33" name="Shape 33"/>
          <p:cNvCxnSpPr/>
          <p:nvPr/>
        </p:nvCxnSpPr>
        <p:spPr>
          <a:xfrm>
            <a:off x="418675" y="1457787"/>
            <a:ext cx="614099" cy="0"/>
          </a:xfrm>
          <a:prstGeom prst="straightConnector1">
            <a:avLst/>
          </a:prstGeom>
          <a:noFill/>
          <a:ln w="19050" cap="flat" cmpd="sng">
            <a:solidFill>
              <a:schemeClr val="dk2"/>
            </a:solidFill>
            <a:prstDash val="lgDash"/>
            <a:round/>
            <a:headEnd type="none" w="med" len="med"/>
            <a:tailEnd type="none" w="med" len="med"/>
          </a:ln>
        </p:spPr>
      </p:cxnSp>
      <p:sp>
        <p:nvSpPr>
          <p:cNvPr id="34" name="Shape 34"/>
          <p:cNvSpPr txBox="1">
            <a:spLocks noGrp="1"/>
          </p:cNvSpPr>
          <p:nvPr>
            <p:ph type="title"/>
          </p:nvPr>
        </p:nvSpPr>
        <p:spPr>
          <a:xfrm>
            <a:off x="311700" y="6318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5" name="Shape 35"/>
          <p:cNvSpPr txBox="1">
            <a:spLocks noGrp="1"/>
          </p:cNvSpPr>
          <p:nvPr>
            <p:ph type="body" idx="1"/>
          </p:nvPr>
        </p:nvSpPr>
        <p:spPr>
          <a:xfrm>
            <a:off x="311700" y="1618203"/>
            <a:ext cx="2807999" cy="29508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528900"/>
            <a:ext cx="5678099" cy="4085699"/>
          </a:xfrm>
          <a:prstGeom prst="rect">
            <a:avLst/>
          </a:prstGeom>
        </p:spPr>
        <p:txBody>
          <a:bodyPr lIns="91425" tIns="91425" rIns="91425" bIns="91425" anchor="ctr" anchorCtr="0"/>
          <a:lstStyle>
            <a:lvl1pPr>
              <a:spcBef>
                <a:spcPts val="0"/>
              </a:spcBef>
              <a:buClr>
                <a:schemeClr val="lt1"/>
              </a:buClr>
              <a:buSzPct val="100000"/>
              <a:defRPr sz="5400">
                <a:solidFill>
                  <a:schemeClr val="lt1"/>
                </a:solidFill>
              </a:defRPr>
            </a:lvl1pPr>
            <a:lvl2pPr>
              <a:spcBef>
                <a:spcPts val="0"/>
              </a:spcBef>
              <a:buClr>
                <a:schemeClr val="lt1"/>
              </a:buClr>
              <a:buSzPct val="100000"/>
              <a:defRPr sz="5400">
                <a:solidFill>
                  <a:schemeClr val="lt1"/>
                </a:solidFill>
              </a:defRPr>
            </a:lvl2pPr>
            <a:lvl3pPr>
              <a:spcBef>
                <a:spcPts val="0"/>
              </a:spcBef>
              <a:buClr>
                <a:schemeClr val="lt1"/>
              </a:buClr>
              <a:buSzPct val="100000"/>
              <a:defRPr sz="5400">
                <a:solidFill>
                  <a:schemeClr val="lt1"/>
                </a:solidFill>
              </a:defRPr>
            </a:lvl3pPr>
            <a:lvl4pPr>
              <a:spcBef>
                <a:spcPts val="0"/>
              </a:spcBef>
              <a:buClr>
                <a:schemeClr val="lt1"/>
              </a:buClr>
              <a:buSzPct val="100000"/>
              <a:defRPr sz="5400">
                <a:solidFill>
                  <a:schemeClr val="lt1"/>
                </a:solidFill>
              </a:defRPr>
            </a:lvl4pPr>
            <a:lvl5pPr>
              <a:spcBef>
                <a:spcPts val="0"/>
              </a:spcBef>
              <a:buClr>
                <a:schemeClr val="lt1"/>
              </a:buClr>
              <a:buSzPct val="100000"/>
              <a:defRPr sz="5400">
                <a:solidFill>
                  <a:schemeClr val="lt1"/>
                </a:solidFill>
              </a:defRPr>
            </a:lvl5pPr>
            <a:lvl6pPr>
              <a:spcBef>
                <a:spcPts val="0"/>
              </a:spcBef>
              <a:buClr>
                <a:schemeClr val="lt1"/>
              </a:buClr>
              <a:buSzPct val="100000"/>
              <a:defRPr sz="5400">
                <a:solidFill>
                  <a:schemeClr val="lt1"/>
                </a:solidFill>
              </a:defRPr>
            </a:lvl6pPr>
            <a:lvl7pPr>
              <a:spcBef>
                <a:spcPts val="0"/>
              </a:spcBef>
              <a:buClr>
                <a:schemeClr val="lt1"/>
              </a:buClr>
              <a:buSzPct val="100000"/>
              <a:defRPr sz="5400">
                <a:solidFill>
                  <a:schemeClr val="lt1"/>
                </a:solidFill>
              </a:defRPr>
            </a:lvl7pPr>
            <a:lvl8pPr>
              <a:spcBef>
                <a:spcPts val="0"/>
              </a:spcBef>
              <a:buClr>
                <a:schemeClr val="lt1"/>
              </a:buClr>
              <a:buSzPct val="100000"/>
              <a:defRPr sz="5400">
                <a:solidFill>
                  <a:schemeClr val="lt1"/>
                </a:solidFill>
              </a:defRPr>
            </a:lvl8pPr>
            <a:lvl9pPr>
              <a:spcBef>
                <a:spcPts val="0"/>
              </a:spcBef>
              <a:buClr>
                <a:schemeClr val="lt1"/>
              </a:buClr>
              <a:buSzPct val="100000"/>
              <a:defRPr sz="5400">
                <a:solidFill>
                  <a:schemeClr val="lt1"/>
                </a:solidFill>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solidFill>
                  <a:schemeClr val="lt1"/>
                </a:solidFill>
              </a:rPr>
              <a:t>‹Nº›</a:t>
            </a:fld>
            <a:endParaRPr lang="es">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0"/>
        <p:cNvGrpSpPr/>
        <p:nvPr/>
      </p:nvGrpSpPr>
      <p:grpSpPr>
        <a:xfrm>
          <a:off x="0" y="0"/>
          <a:ext cx="0" cy="0"/>
          <a:chOff x="0" y="0"/>
          <a:chExt cx="0" cy="0"/>
        </a:xfrm>
      </p:grpSpPr>
      <p:sp>
        <p:nvSpPr>
          <p:cNvPr id="41" name="Shape 41"/>
          <p:cNvSpPr/>
          <p:nvPr/>
        </p:nvSpPr>
        <p:spPr>
          <a:xfrm>
            <a:off x="4572000" y="175"/>
            <a:ext cx="4572000" cy="51434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cxnSp>
        <p:nvCxnSpPr>
          <p:cNvPr id="42" name="Shape 42"/>
          <p:cNvCxnSpPr/>
          <p:nvPr/>
        </p:nvCxnSpPr>
        <p:spPr>
          <a:xfrm>
            <a:off x="5029675" y="4495500"/>
            <a:ext cx="577199" cy="0"/>
          </a:xfrm>
          <a:prstGeom prst="straightConnector1">
            <a:avLst/>
          </a:prstGeom>
          <a:noFill/>
          <a:ln w="19050" cap="flat" cmpd="sng">
            <a:solidFill>
              <a:schemeClr val="dk1"/>
            </a:solidFill>
            <a:prstDash val="lgDash"/>
            <a:round/>
            <a:headEnd type="none" w="med" len="med"/>
            <a:tailEnd type="none" w="med" len="med"/>
          </a:ln>
        </p:spPr>
      </p:cxnSp>
      <p:sp>
        <p:nvSpPr>
          <p:cNvPr id="43" name="Shape 43"/>
          <p:cNvSpPr txBox="1">
            <a:spLocks noGrp="1"/>
          </p:cNvSpPr>
          <p:nvPr>
            <p:ph type="title"/>
          </p:nvPr>
        </p:nvSpPr>
        <p:spPr>
          <a:xfrm>
            <a:off x="265500" y="1078750"/>
            <a:ext cx="4045199" cy="1789200"/>
          </a:xfrm>
          <a:prstGeom prst="rect">
            <a:avLst/>
          </a:prstGeom>
        </p:spPr>
        <p:txBody>
          <a:bodyPr lIns="91425" tIns="91425" rIns="91425" bIns="91425" anchor="b" anchorCtr="0"/>
          <a:lstStyle>
            <a:lvl1pPr algn="ctr">
              <a:spcBef>
                <a:spcPts val="0"/>
              </a:spcBef>
              <a:buClr>
                <a:schemeClr val="lt1"/>
              </a:buClr>
              <a:buSzPct val="100000"/>
              <a:defRPr sz="4600">
                <a:solidFill>
                  <a:schemeClr val="lt1"/>
                </a:solidFill>
              </a:defRPr>
            </a:lvl1pPr>
            <a:lvl2pPr algn="ctr">
              <a:spcBef>
                <a:spcPts val="0"/>
              </a:spcBef>
              <a:buClr>
                <a:schemeClr val="lt1"/>
              </a:buClr>
              <a:buSzPct val="100000"/>
              <a:defRPr sz="4600">
                <a:solidFill>
                  <a:schemeClr val="lt1"/>
                </a:solidFill>
              </a:defRPr>
            </a:lvl2pPr>
            <a:lvl3pPr algn="ctr">
              <a:spcBef>
                <a:spcPts val="0"/>
              </a:spcBef>
              <a:buClr>
                <a:schemeClr val="lt1"/>
              </a:buClr>
              <a:buSzPct val="100000"/>
              <a:defRPr sz="4600">
                <a:solidFill>
                  <a:schemeClr val="lt1"/>
                </a:solidFill>
              </a:defRPr>
            </a:lvl3pPr>
            <a:lvl4pPr algn="ctr">
              <a:spcBef>
                <a:spcPts val="0"/>
              </a:spcBef>
              <a:buClr>
                <a:schemeClr val="lt1"/>
              </a:buClr>
              <a:buSzPct val="100000"/>
              <a:defRPr sz="4600">
                <a:solidFill>
                  <a:schemeClr val="lt1"/>
                </a:solidFill>
              </a:defRPr>
            </a:lvl4pPr>
            <a:lvl5pPr algn="ctr">
              <a:spcBef>
                <a:spcPts val="0"/>
              </a:spcBef>
              <a:buClr>
                <a:schemeClr val="lt1"/>
              </a:buClr>
              <a:buSzPct val="100000"/>
              <a:defRPr sz="4600">
                <a:solidFill>
                  <a:schemeClr val="lt1"/>
                </a:solidFill>
              </a:defRPr>
            </a:lvl5pPr>
            <a:lvl6pPr algn="ctr">
              <a:spcBef>
                <a:spcPts val="0"/>
              </a:spcBef>
              <a:buClr>
                <a:schemeClr val="lt1"/>
              </a:buClr>
              <a:buSzPct val="100000"/>
              <a:defRPr sz="4600">
                <a:solidFill>
                  <a:schemeClr val="lt1"/>
                </a:solidFill>
              </a:defRPr>
            </a:lvl6pPr>
            <a:lvl7pPr algn="ctr">
              <a:spcBef>
                <a:spcPts val="0"/>
              </a:spcBef>
              <a:buClr>
                <a:schemeClr val="lt1"/>
              </a:buClr>
              <a:buSzPct val="100000"/>
              <a:defRPr sz="4600">
                <a:solidFill>
                  <a:schemeClr val="lt1"/>
                </a:solidFill>
              </a:defRPr>
            </a:lvl7pPr>
            <a:lvl8pPr algn="ctr">
              <a:spcBef>
                <a:spcPts val="0"/>
              </a:spcBef>
              <a:buClr>
                <a:schemeClr val="lt1"/>
              </a:buClr>
              <a:buSzPct val="100000"/>
              <a:defRPr sz="4600">
                <a:solidFill>
                  <a:schemeClr val="lt1"/>
                </a:solidFill>
              </a:defRPr>
            </a:lvl8pPr>
            <a:lvl9pPr algn="ctr">
              <a:spcBef>
                <a:spcPts val="0"/>
              </a:spcBef>
              <a:buClr>
                <a:schemeClr val="lt1"/>
              </a:buClr>
              <a:buSzPct val="100000"/>
              <a:defRPr sz="4600">
                <a:solidFill>
                  <a:schemeClr val="lt1"/>
                </a:solidFill>
              </a:defRPr>
            </a:lvl9pPr>
          </a:lstStyle>
          <a:p>
            <a:endParaRPr/>
          </a:p>
        </p:txBody>
      </p:sp>
      <p:sp>
        <p:nvSpPr>
          <p:cNvPr id="44" name="Shape 44"/>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lt1"/>
              </a:buClr>
              <a:buSzPct val="100000"/>
              <a:buNone/>
              <a:defRPr sz="1900">
                <a:solidFill>
                  <a:schemeClr val="lt1"/>
                </a:solidFill>
              </a:defRPr>
            </a:lvl1pPr>
            <a:lvl2pPr algn="ctr">
              <a:lnSpc>
                <a:spcPct val="100000"/>
              </a:lnSpc>
              <a:spcBef>
                <a:spcPts val="0"/>
              </a:spcBef>
              <a:spcAft>
                <a:spcPts val="0"/>
              </a:spcAft>
              <a:buClr>
                <a:schemeClr val="lt1"/>
              </a:buClr>
              <a:buSzPct val="100000"/>
              <a:buNone/>
              <a:defRPr sz="1900">
                <a:solidFill>
                  <a:schemeClr val="lt1"/>
                </a:solidFill>
              </a:defRPr>
            </a:lvl2pPr>
            <a:lvl3pPr algn="ctr">
              <a:lnSpc>
                <a:spcPct val="100000"/>
              </a:lnSpc>
              <a:spcBef>
                <a:spcPts val="0"/>
              </a:spcBef>
              <a:spcAft>
                <a:spcPts val="0"/>
              </a:spcAft>
              <a:buClr>
                <a:schemeClr val="lt1"/>
              </a:buClr>
              <a:buSzPct val="100000"/>
              <a:buNone/>
              <a:defRPr sz="1900">
                <a:solidFill>
                  <a:schemeClr val="lt1"/>
                </a:solidFill>
              </a:defRPr>
            </a:lvl3pPr>
            <a:lvl4pPr algn="ctr">
              <a:lnSpc>
                <a:spcPct val="100000"/>
              </a:lnSpc>
              <a:spcBef>
                <a:spcPts val="0"/>
              </a:spcBef>
              <a:spcAft>
                <a:spcPts val="0"/>
              </a:spcAft>
              <a:buClr>
                <a:schemeClr val="lt1"/>
              </a:buClr>
              <a:buSzPct val="100000"/>
              <a:buNone/>
              <a:defRPr sz="1900">
                <a:solidFill>
                  <a:schemeClr val="lt1"/>
                </a:solidFill>
              </a:defRPr>
            </a:lvl4pPr>
            <a:lvl5pPr algn="ctr">
              <a:lnSpc>
                <a:spcPct val="100000"/>
              </a:lnSpc>
              <a:spcBef>
                <a:spcPts val="0"/>
              </a:spcBef>
              <a:spcAft>
                <a:spcPts val="0"/>
              </a:spcAft>
              <a:buClr>
                <a:schemeClr val="lt1"/>
              </a:buClr>
              <a:buSzPct val="100000"/>
              <a:buNone/>
              <a:defRPr sz="1900">
                <a:solidFill>
                  <a:schemeClr val="lt1"/>
                </a:solidFill>
              </a:defRPr>
            </a:lvl5pPr>
            <a:lvl6pPr algn="ctr">
              <a:lnSpc>
                <a:spcPct val="100000"/>
              </a:lnSpc>
              <a:spcBef>
                <a:spcPts val="0"/>
              </a:spcBef>
              <a:spcAft>
                <a:spcPts val="0"/>
              </a:spcAft>
              <a:buClr>
                <a:schemeClr val="lt1"/>
              </a:buClr>
              <a:buSzPct val="100000"/>
              <a:buNone/>
              <a:defRPr sz="1900">
                <a:solidFill>
                  <a:schemeClr val="lt1"/>
                </a:solidFill>
              </a:defRPr>
            </a:lvl6pPr>
            <a:lvl7pPr algn="ctr">
              <a:lnSpc>
                <a:spcPct val="100000"/>
              </a:lnSpc>
              <a:spcBef>
                <a:spcPts val="0"/>
              </a:spcBef>
              <a:spcAft>
                <a:spcPts val="0"/>
              </a:spcAft>
              <a:buClr>
                <a:schemeClr val="lt1"/>
              </a:buClr>
              <a:buSzPct val="100000"/>
              <a:buNone/>
              <a:defRPr sz="1900">
                <a:solidFill>
                  <a:schemeClr val="lt1"/>
                </a:solidFill>
              </a:defRPr>
            </a:lvl7pPr>
            <a:lvl8pPr algn="ctr">
              <a:lnSpc>
                <a:spcPct val="100000"/>
              </a:lnSpc>
              <a:spcBef>
                <a:spcPts val="0"/>
              </a:spcBef>
              <a:spcAft>
                <a:spcPts val="0"/>
              </a:spcAft>
              <a:buClr>
                <a:schemeClr val="lt1"/>
              </a:buClr>
              <a:buSzPct val="100000"/>
              <a:buNone/>
              <a:defRPr sz="1900">
                <a:solidFill>
                  <a:schemeClr val="lt1"/>
                </a:solidFill>
              </a:defRPr>
            </a:lvl8pPr>
            <a:lvl9pPr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5" name="Shape 45"/>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72500"/>
            <a:ext cx="8520599" cy="733499"/>
          </a:xfrm>
          <a:prstGeom prst="rect">
            <a:avLst/>
          </a:prstGeom>
          <a:noFill/>
          <a:ln>
            <a:noFill/>
          </a:ln>
        </p:spPr>
        <p:txBody>
          <a:bodyPr lIns="91425" tIns="91425" rIns="91425" bIns="91425" anchor="b"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468825"/>
            <a:ext cx="8520599" cy="30999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s" sz="1000">
                <a:solidFill>
                  <a:schemeClr val="dk2"/>
                </a:solidFill>
                <a:latin typeface="Source Code Pro"/>
                <a:ea typeface="Source Code Pro"/>
                <a:cs typeface="Source Code Pro"/>
                <a:sym typeface="Source Code Pro"/>
              </a:rPr>
              <a:t>‹Nº›</a:t>
            </a:fld>
            <a:endParaRPr lang="es"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28300" y="349275"/>
            <a:ext cx="8901600" cy="2109000"/>
          </a:xfrm>
          <a:prstGeom prst="rect">
            <a:avLst/>
          </a:prstGeom>
        </p:spPr>
        <p:txBody>
          <a:bodyPr lIns="91425" tIns="91425" rIns="91425" bIns="91425" anchor="b" anchorCtr="0">
            <a:noAutofit/>
          </a:bodyPr>
          <a:lstStyle/>
          <a:p>
            <a:pPr>
              <a:spcBef>
                <a:spcPts val="0"/>
              </a:spcBef>
              <a:buNone/>
            </a:pPr>
            <a:r>
              <a:rPr lang="es" sz="4300">
                <a:latin typeface="Shadows Into Light Two"/>
                <a:ea typeface="Shadows Into Light Two"/>
                <a:cs typeface="Shadows Into Light Two"/>
                <a:sym typeface="Shadows Into Light Two"/>
              </a:rPr>
              <a:t>Profesionalización docente, feminización e inserción al mercado laboral</a:t>
            </a:r>
          </a:p>
        </p:txBody>
      </p:sp>
      <p:sp>
        <p:nvSpPr>
          <p:cNvPr id="59" name="Shape 59"/>
          <p:cNvSpPr txBox="1">
            <a:spLocks noGrp="1"/>
          </p:cNvSpPr>
          <p:nvPr>
            <p:ph type="subTitle" idx="1"/>
          </p:nvPr>
        </p:nvSpPr>
        <p:spPr>
          <a:xfrm>
            <a:off x="2540400" y="2603000"/>
            <a:ext cx="6489599" cy="501299"/>
          </a:xfrm>
          <a:prstGeom prst="rect">
            <a:avLst/>
          </a:prstGeom>
        </p:spPr>
        <p:txBody>
          <a:bodyPr lIns="91425" tIns="91425" rIns="91425" bIns="91425" anchor="ctr" anchorCtr="0">
            <a:noAutofit/>
          </a:bodyPr>
          <a:lstStyle/>
          <a:p>
            <a:pPr>
              <a:spcBef>
                <a:spcPts val="0"/>
              </a:spcBef>
              <a:buNone/>
            </a:pPr>
            <a:r>
              <a:rPr lang="es" sz="2400">
                <a:latin typeface="Shadows Into Light Two"/>
                <a:ea typeface="Shadows Into Light Two"/>
                <a:cs typeface="Shadows Into Light Two"/>
                <a:sym typeface="Shadows Into Light Two"/>
              </a:rPr>
              <a:t>El sujeto y su formación profesional como docente</a:t>
            </a:r>
          </a:p>
        </p:txBody>
      </p:sp>
      <p:sp>
        <p:nvSpPr>
          <p:cNvPr id="60" name="Shape 60"/>
          <p:cNvSpPr txBox="1"/>
          <p:nvPr/>
        </p:nvSpPr>
        <p:spPr>
          <a:xfrm>
            <a:off x="4322625" y="3437775"/>
            <a:ext cx="4821300" cy="1218599"/>
          </a:xfrm>
          <a:prstGeom prst="rect">
            <a:avLst/>
          </a:prstGeom>
          <a:noFill/>
          <a:ln>
            <a:noFill/>
          </a:ln>
        </p:spPr>
        <p:txBody>
          <a:bodyPr lIns="91425" tIns="91425" rIns="91425" bIns="91425" anchor="t" anchorCtr="0">
            <a:noAutofit/>
          </a:bodyPr>
          <a:lstStyle/>
          <a:p>
            <a:pPr rtl="0">
              <a:spcBef>
                <a:spcPts val="0"/>
              </a:spcBef>
              <a:buNone/>
            </a:pPr>
            <a:r>
              <a:rPr lang="es" sz="1800">
                <a:latin typeface="Shadows Into Light Two"/>
                <a:ea typeface="Shadows Into Light Two"/>
                <a:cs typeface="Shadows Into Light Two"/>
                <a:sym typeface="Shadows Into Light Two"/>
              </a:rPr>
              <a:t>Beatriz Contreras Melendez  #5</a:t>
            </a:r>
          </a:p>
          <a:p>
            <a:pPr rtl="0">
              <a:spcBef>
                <a:spcPts val="0"/>
              </a:spcBef>
              <a:buNone/>
            </a:pPr>
            <a:r>
              <a:rPr lang="es" sz="1800">
                <a:latin typeface="Shadows Into Light Two"/>
                <a:ea typeface="Shadows Into Light Two"/>
                <a:cs typeface="Shadows Into Light Two"/>
                <a:sym typeface="Shadows Into Light Two"/>
              </a:rPr>
              <a:t>Lesly Monica Dominguez Martinez #9</a:t>
            </a:r>
          </a:p>
          <a:p>
            <a:pPr rtl="0">
              <a:spcBef>
                <a:spcPts val="0"/>
              </a:spcBef>
              <a:buNone/>
            </a:pPr>
            <a:r>
              <a:rPr lang="es" sz="1800">
                <a:latin typeface="Shadows Into Light Two"/>
                <a:ea typeface="Shadows Into Light Two"/>
                <a:cs typeface="Shadows Into Light Two"/>
                <a:sym typeface="Shadows Into Light Two"/>
              </a:rPr>
              <a:t>Luisa Nohely Estrada Torres #10</a:t>
            </a:r>
          </a:p>
          <a:p>
            <a:pPr rtl="0">
              <a:spcBef>
                <a:spcPts val="0"/>
              </a:spcBef>
              <a:buNone/>
            </a:pPr>
            <a:r>
              <a:rPr lang="es" sz="1800">
                <a:latin typeface="Shadows Into Light Two"/>
                <a:ea typeface="Shadows Into Light Two"/>
                <a:cs typeface="Shadows Into Light Two"/>
                <a:sym typeface="Shadows Into Light Two"/>
              </a:rPr>
              <a:t>Gabriela Yuvianith Garcia Perez #13</a:t>
            </a:r>
          </a:p>
          <a:p>
            <a:pPr>
              <a:spcBef>
                <a:spcPts val="0"/>
              </a:spcBef>
              <a:buNone/>
            </a:pPr>
            <a:r>
              <a:rPr lang="es" sz="1800">
                <a:latin typeface="Shadows Into Light Two"/>
                <a:ea typeface="Shadows Into Light Two"/>
                <a:cs typeface="Shadows Into Light Two"/>
                <a:sym typeface="Shadows Into Light Two"/>
              </a:rPr>
              <a:t>Karen Guadalupe Garcia Zertuche #14</a:t>
            </a:r>
          </a:p>
        </p:txBody>
      </p:sp>
      <p:pic>
        <p:nvPicPr>
          <p:cNvPr id="5" name="4 Imagen" descr="images.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7094" y1="67391" x2="14286" y2="91304"/>
                        <a14:foregroundMark x1="51724" y1="66848" x2="74877" y2="92935"/>
                        <a14:foregroundMark x1="52709" y1="54348" x2="88670" y2="58696"/>
                        <a14:foregroundMark x1="48276" y1="53804" x2="34975" y2="61957"/>
                        <a14:foregroundMark x1="15271" y1="53804" x2="20690" y2="62500"/>
                        <a14:foregroundMark x1="31034" y1="46739" x2="41872" y2="46196"/>
                        <a14:foregroundMark x1="26108" y1="4891" x2="31034" y2="22283"/>
                        <a14:foregroundMark x1="35961" y1="13043" x2="26108" y2="25543"/>
                        <a14:foregroundMark x1="41872" y1="25000" x2="41872" y2="25000"/>
                        <a14:foregroundMark x1="17734" y1="33152" x2="17734" y2="35326"/>
                        <a14:foregroundMark x1="40887" y1="23370" x2="41379" y2="26087"/>
                      </a14:backgroundRemoval>
                    </a14:imgEffect>
                  </a14:imgLayer>
                </a14:imgProps>
              </a:ext>
            </a:extLst>
          </a:blip>
          <a:stretch>
            <a:fillRect/>
          </a:stretch>
        </p:blipFill>
        <p:spPr>
          <a:xfrm>
            <a:off x="0" y="1894785"/>
            <a:ext cx="3353181" cy="3248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a:spcBef>
                <a:spcPts val="0"/>
              </a:spcBef>
              <a:buNone/>
            </a:pPr>
            <a:r>
              <a:rPr lang="es"/>
              <a:t>La feminización puede tener mucho que ver con la persistente tendencia de aligerar el horario y calendario escolar, obligando a compatibilizar el trabajo con las responsabilidades familiares y domésticas, otorgarían una prioridad elevada a la consecución de más tiempo libre, a diferencia de otros grupos ocupacionales cuya única prioridad son los ingresos y otras contrapartidas.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460" y="3396343"/>
            <a:ext cx="2307535" cy="164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rtl="0">
              <a:spcBef>
                <a:spcPts val="0"/>
              </a:spcBef>
              <a:buNone/>
            </a:pPr>
            <a:r>
              <a:rPr lang="es"/>
              <a:t>En una época en que en no pocas familias falta un padre en casa. “Para que los niños, después los adolescentes, puedan construir su personalidad es indispensable que tengan enfrente hombres. Y es tanto más importante que ocurra así en la escuela, habida cuenta de que el número de parejas que se divorcian se ha convertido en un fenómeno masivo”.</a:t>
            </a:r>
          </a:p>
          <a:p>
            <a:pPr rtl="0">
              <a:spcBef>
                <a:spcPts val="0"/>
              </a:spcBef>
              <a:buNone/>
            </a:pPr>
            <a:r>
              <a:rPr lang="es"/>
              <a:t> “Para llegar a un reparto más conforme a las necesidades de los alumnos”. Habría que dejar a un lado la ideología para “dar prioridad al interés de los alumnos”.</a:t>
            </a:r>
          </a:p>
          <a:p>
            <a:pPr>
              <a:spcBef>
                <a:spcPts val="0"/>
              </a:spcBef>
              <a:buNone/>
            </a:pPr>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680" y="182875"/>
            <a:ext cx="4466750" cy="12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Inserción al mercado laboral.</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308246"/>
            <a:ext cx="5632132" cy="332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4187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11700" y="281940"/>
            <a:ext cx="8520599" cy="4286785"/>
          </a:xfrm>
        </p:spPr>
        <p:txBody>
          <a:bodyPr/>
          <a:lstStyle/>
          <a:p>
            <a:endParaRPr lang="es-MX" dirty="0" smtClean="0"/>
          </a:p>
          <a:p>
            <a:r>
              <a:rPr lang="es-MX" dirty="0" smtClean="0"/>
              <a:t>La educación consiste en enseñar a los hombres no lo que deben pensar, si no a pensar.</a:t>
            </a:r>
          </a:p>
          <a:p>
            <a:r>
              <a:rPr lang="es-MX" dirty="0" smtClean="0"/>
              <a:t>Los métodos de obtención de plazas son los datos obtenidos de la entrevista, para al mercado laboral, una vez que se egresa de la normal se realiza un examen de oposición en el cual se asignan a los mas altos puntajes la oportunidad de obtener una plaza. Hay dos maneras de conseguirla, la otra forma es asignación directa del sindicato, es mas fácil de ganar la plaza, ya que solo es una propuestas sindical, lo difícil es conseguir que el sindicato te proponga.</a:t>
            </a:r>
            <a:endParaRPr lang="es-MX" dirty="0"/>
          </a:p>
        </p:txBody>
      </p:sp>
    </p:spTree>
    <p:extLst>
      <p:ext uri="{BB962C8B-B14F-4D97-AF65-F5344CB8AC3E}">
        <p14:creationId xmlns:p14="http://schemas.microsoft.com/office/powerpoint/2010/main" val="5639581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Cursos.</a:t>
            </a:r>
            <a:endParaRPr lang="es-MX" dirty="0"/>
          </a:p>
        </p:txBody>
      </p:sp>
      <p:sp>
        <p:nvSpPr>
          <p:cNvPr id="3" name="2 Marcador de texto"/>
          <p:cNvSpPr>
            <a:spLocks noGrp="1"/>
          </p:cNvSpPr>
          <p:nvPr>
            <p:ph type="body" idx="1"/>
          </p:nvPr>
        </p:nvSpPr>
        <p:spPr/>
        <p:txBody>
          <a:bodyPr/>
          <a:lstStyle/>
          <a:p>
            <a:r>
              <a:rPr lang="es-MX" smtClean="0"/>
              <a:t>La formación </a:t>
            </a:r>
            <a:r>
              <a:rPr lang="es-MX" dirty="0" smtClean="0"/>
              <a:t>inicial docente es que al egresar de las clases de estudio, los estudiantes y futuros maestros, carecen en casi su totalidad de conocimientos sobre las condiciones laborales en las cuales ejercerán su profesión </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810" y="3063240"/>
            <a:ext cx="1824990" cy="18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4488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Metodos</a:t>
            </a:r>
            <a:r>
              <a:rPr lang="es-ES" dirty="0" smtClean="0"/>
              <a:t> de obtención de plazas</a:t>
            </a:r>
            <a:endParaRPr lang="es-ES" dirty="0"/>
          </a:p>
        </p:txBody>
      </p:sp>
      <p:sp>
        <p:nvSpPr>
          <p:cNvPr id="3" name="2 Marcador de texto"/>
          <p:cNvSpPr>
            <a:spLocks noGrp="1"/>
          </p:cNvSpPr>
          <p:nvPr>
            <p:ph type="body" idx="1"/>
          </p:nvPr>
        </p:nvSpPr>
        <p:spPr/>
        <p:txBody>
          <a:bodyPr/>
          <a:lstStyle/>
          <a:p>
            <a:r>
              <a:rPr lang="es-ES" dirty="0" smtClean="0"/>
              <a:t>Hay dos maneras de conseguirla, la otra forma es asignación directa del sindicato, es más fácil ganar una plana que solo es una propuesta </a:t>
            </a:r>
            <a:r>
              <a:rPr lang="es-ES" dirty="0" err="1" smtClean="0"/>
              <a:t>sindical,lo</a:t>
            </a:r>
            <a:r>
              <a:rPr lang="es-ES" dirty="0" smtClean="0"/>
              <a:t> difícil es conseguir que el sindicato te proponga</a:t>
            </a:r>
          </a:p>
          <a:p>
            <a:r>
              <a:rPr lang="es-ES" dirty="0" smtClean="0"/>
              <a:t>Ingresar una </a:t>
            </a:r>
            <a:r>
              <a:rPr lang="es-ES" dirty="0" err="1" smtClean="0"/>
              <a:t>linea</a:t>
            </a:r>
            <a:r>
              <a:rPr lang="es-ES" dirty="0" smtClean="0"/>
              <a:t> de trabajo en una escuela de tiempo completo</a:t>
            </a:r>
            <a:endParaRPr lang="es-ES" dirty="0"/>
          </a:p>
        </p:txBody>
      </p:sp>
    </p:spTree>
    <p:extLst>
      <p:ext uri="{BB962C8B-B14F-4D97-AF65-F5344CB8AC3E}">
        <p14:creationId xmlns:p14="http://schemas.microsoft.com/office/powerpoint/2010/main" val="3686133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Trabajo en escuelas de tiempo completo</a:t>
            </a:r>
            <a:endParaRPr lang="es-ES" dirty="0"/>
          </a:p>
        </p:txBody>
      </p:sp>
      <p:sp>
        <p:nvSpPr>
          <p:cNvPr id="3" name="2 Marcador de texto"/>
          <p:cNvSpPr>
            <a:spLocks noGrp="1"/>
          </p:cNvSpPr>
          <p:nvPr>
            <p:ph type="body"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1401057"/>
            <a:ext cx="4431065" cy="32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6371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66543" y="306068"/>
            <a:ext cx="8520599" cy="3099900"/>
          </a:xfrm>
        </p:spPr>
        <p:txBody>
          <a:bodyPr/>
          <a:lstStyle/>
          <a:p>
            <a:r>
              <a:rPr lang="es-ES" dirty="0" smtClean="0"/>
              <a:t>Cursos</a:t>
            </a:r>
          </a:p>
          <a:p>
            <a:r>
              <a:rPr lang="es-ES" dirty="0" smtClean="0"/>
              <a:t>La formación inicial  posee muchas falencia la mas importante, los estudiantes y futuros maestros, carecen en casi su totalidad de conocimientos sobre las condiciones laborales en las cuales ejercerán su profesión </a:t>
            </a:r>
          </a:p>
          <a:p>
            <a:r>
              <a:rPr lang="es-ES" dirty="0" smtClean="0"/>
              <a:t>Razón por las que se han creado espacios de convergencia entre docentes y futuros pedagogos a modo de compartir experiencias y relaciones en torno a </a:t>
            </a:r>
            <a:r>
              <a:rPr lang="es-ES" dirty="0"/>
              <a:t>a</a:t>
            </a:r>
            <a:r>
              <a:rPr lang="es-ES" dirty="0" smtClean="0"/>
              <a:t>spectos pedagógicos e ideológicos presentes en nuestro quehacer</a:t>
            </a:r>
            <a:endParaRPr lang="es-ES" dirty="0"/>
          </a:p>
        </p:txBody>
      </p:sp>
    </p:spTree>
    <p:extLst>
      <p:ext uri="{BB962C8B-B14F-4D97-AF65-F5344CB8AC3E}">
        <p14:creationId xmlns:p14="http://schemas.microsoft.com/office/powerpoint/2010/main" val="4134371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lumMod val="75000"/>
                  </a:schemeClr>
                </a:solidFill>
              </a:rPr>
              <a:t>PROFESIONALIZACIÓN</a:t>
            </a:r>
            <a:endParaRPr lang="es-MX" dirty="0">
              <a:solidFill>
                <a:schemeClr val="tx1">
                  <a:lumMod val="75000"/>
                </a:schemeClr>
              </a:solidFill>
            </a:endParaRPr>
          </a:p>
        </p:txBody>
      </p:sp>
      <p:sp>
        <p:nvSpPr>
          <p:cNvPr id="3" name="2 Marcador de contenido"/>
          <p:cNvSpPr>
            <a:spLocks noGrp="1"/>
          </p:cNvSpPr>
          <p:nvPr>
            <p:ph idx="1"/>
          </p:nvPr>
        </p:nvSpPr>
        <p:spPr>
          <a:xfrm>
            <a:off x="629392" y="1241949"/>
            <a:ext cx="7143344" cy="3394472"/>
          </a:xfrm>
        </p:spPr>
        <p:txBody>
          <a:bodyPr/>
          <a:lstStyle/>
          <a:p>
            <a:r>
              <a:rPr lang="es-ES" sz="2000" dirty="0" smtClean="0"/>
              <a:t>Proceso de acción y reflexión cooperativa de indagación y</a:t>
            </a:r>
            <a:r>
              <a:rPr lang="es-ES" dirty="0" smtClean="0"/>
              <a:t> </a:t>
            </a:r>
            <a:r>
              <a:rPr lang="es-ES" sz="2000" dirty="0" smtClean="0"/>
              <a:t>experimentación</a:t>
            </a:r>
            <a:r>
              <a:rPr lang="es-ES" dirty="0" smtClean="0"/>
              <a:t> </a:t>
            </a:r>
            <a:r>
              <a:rPr lang="es-ES" sz="2000" dirty="0" smtClean="0"/>
              <a:t>donde el profesor aprende a enseñar y enseña porque aprende, interviene para facilitar la comprensión de los alumnos.</a:t>
            </a:r>
            <a:endParaRPr lang="es-MX" sz="2000" dirty="0"/>
          </a:p>
        </p:txBody>
      </p:sp>
      <p:pic>
        <p:nvPicPr>
          <p:cNvPr id="4" name="3 Imagen" descr="images (2).jpg"/>
          <p:cNvPicPr>
            <a:picLocks noChangeAspect="1"/>
          </p:cNvPicPr>
          <p:nvPr/>
        </p:nvPicPr>
        <p:blipFill>
          <a:blip r:embed="rId2" cstate="print"/>
          <a:stretch>
            <a:fillRect/>
          </a:stretch>
        </p:blipFill>
        <p:spPr>
          <a:xfrm>
            <a:off x="4788024" y="2787774"/>
            <a:ext cx="2857500" cy="2143125"/>
          </a:xfrm>
          <a:prstGeom prst="rect">
            <a:avLst/>
          </a:prstGeom>
        </p:spPr>
      </p:pic>
    </p:spTree>
    <p:extLst>
      <p:ext uri="{BB962C8B-B14F-4D97-AF65-F5344CB8AC3E}">
        <p14:creationId xmlns:p14="http://schemas.microsoft.com/office/powerpoint/2010/main" val="26051899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2138" y="316918"/>
            <a:ext cx="8520599" cy="3099900"/>
          </a:xfrm>
        </p:spPr>
        <p:txBody>
          <a:bodyPr/>
          <a:lstStyle/>
          <a:p>
            <a:pPr algn="ctr"/>
            <a:r>
              <a:rPr lang="es-ES" sz="2800" dirty="0" smtClean="0"/>
              <a:t>En los </a:t>
            </a:r>
            <a:r>
              <a:rPr lang="es-ES" sz="2800" dirty="0"/>
              <a:t>ú</a:t>
            </a:r>
            <a:r>
              <a:rPr lang="es-ES" sz="2800" dirty="0" smtClean="0"/>
              <a:t>ltimos 20 años la docencia se ha ido extendiendo a una nueva concepción la de un “profesional” y no de un “sacerdocio”.</a:t>
            </a:r>
          </a:p>
        </p:txBody>
      </p:sp>
      <p:pic>
        <p:nvPicPr>
          <p:cNvPr id="5" name="4 Imagen" descr="unnamed.jpg"/>
          <p:cNvPicPr>
            <a:picLocks noChangeAspect="1"/>
          </p:cNvPicPr>
          <p:nvPr/>
        </p:nvPicPr>
        <p:blipFill>
          <a:blip r:embed="rId2" cstate="print"/>
          <a:stretch>
            <a:fillRect/>
          </a:stretch>
        </p:blipFill>
        <p:spPr>
          <a:xfrm>
            <a:off x="3059832" y="2841780"/>
            <a:ext cx="3185213" cy="2038536"/>
          </a:xfrm>
          <a:prstGeom prst="rect">
            <a:avLst/>
          </a:prstGeom>
        </p:spPr>
      </p:pic>
    </p:spTree>
    <p:extLst>
      <p:ext uri="{BB962C8B-B14F-4D97-AF65-F5344CB8AC3E}">
        <p14:creationId xmlns:p14="http://schemas.microsoft.com/office/powerpoint/2010/main" val="3692836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2346" y="344384"/>
            <a:ext cx="4266474" cy="4799116"/>
          </a:xfrm>
        </p:spPr>
        <p:txBody>
          <a:bodyPr>
            <a:normAutofit/>
          </a:bodyPr>
          <a:lstStyle/>
          <a:p>
            <a:r>
              <a:rPr lang="es-ES" dirty="0" smtClean="0"/>
              <a:t>La profesionalización se lleva a cabo con:</a:t>
            </a:r>
          </a:p>
          <a:p>
            <a:pPr marL="285750" indent="-285750">
              <a:buFont typeface="Courier New" pitchFamily="49" charset="0"/>
              <a:buChar char="o"/>
            </a:pPr>
            <a:r>
              <a:rPr lang="es-ES" dirty="0" smtClean="0"/>
              <a:t>La formación docente: la preparación del sujeto para desempeñar el proceso de enseñar</a:t>
            </a:r>
          </a:p>
          <a:p>
            <a:pPr marL="285750" indent="-285750">
              <a:buFont typeface="Courier New" pitchFamily="49" charset="0"/>
              <a:buChar char="o"/>
            </a:pPr>
            <a:r>
              <a:rPr lang="es-ES" dirty="0" smtClean="0"/>
              <a:t>Practica educativa: trabajar en el aula</a:t>
            </a:r>
          </a:p>
          <a:p>
            <a:pPr marL="285750" indent="-285750">
              <a:buFont typeface="Courier New" pitchFamily="49" charset="0"/>
              <a:buChar char="o"/>
            </a:pPr>
            <a:r>
              <a:rPr lang="es-ES" dirty="0" smtClean="0"/>
              <a:t>Practica docente: saber del trabajo en el aula y el sistema educativo.</a:t>
            </a:r>
            <a:endParaRPr lang="es-MX" dirty="0" smtClean="0"/>
          </a:p>
          <a:p>
            <a:endParaRPr lang="es-MX" dirty="0"/>
          </a:p>
        </p:txBody>
      </p:sp>
      <p:pic>
        <p:nvPicPr>
          <p:cNvPr id="4" name="3 Imagen" descr="images (3).jpg"/>
          <p:cNvPicPr>
            <a:picLocks noChangeAspect="1"/>
          </p:cNvPicPr>
          <p:nvPr/>
        </p:nvPicPr>
        <p:blipFill>
          <a:blip r:embed="rId2" cstate="print"/>
          <a:stretch>
            <a:fillRect/>
          </a:stretch>
        </p:blipFill>
        <p:spPr>
          <a:xfrm>
            <a:off x="5809601" y="330951"/>
            <a:ext cx="3001889" cy="4507629"/>
          </a:xfrm>
          <a:prstGeom prst="rect">
            <a:avLst/>
          </a:prstGeom>
        </p:spPr>
      </p:pic>
    </p:spTree>
    <p:extLst>
      <p:ext uri="{BB962C8B-B14F-4D97-AF65-F5344CB8AC3E}">
        <p14:creationId xmlns:p14="http://schemas.microsoft.com/office/powerpoint/2010/main" val="247656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1).jpg"/>
          <p:cNvPicPr>
            <a:picLocks noChangeAspect="1"/>
          </p:cNvPicPr>
          <p:nvPr/>
        </p:nvPicPr>
        <p:blipFill>
          <a:blip r:embed="rId2" cstate="print"/>
          <a:stretch>
            <a:fillRect/>
          </a:stretch>
        </p:blipFill>
        <p:spPr>
          <a:xfrm>
            <a:off x="4382819" y="2458193"/>
            <a:ext cx="4761181" cy="2685307"/>
          </a:xfrm>
          <a:prstGeom prst="rect">
            <a:avLst/>
          </a:prstGeom>
        </p:spPr>
      </p:pic>
      <p:sp>
        <p:nvSpPr>
          <p:cNvPr id="3" name="2 Marcador de contenido"/>
          <p:cNvSpPr>
            <a:spLocks noGrp="1"/>
          </p:cNvSpPr>
          <p:nvPr>
            <p:ph idx="1"/>
          </p:nvPr>
        </p:nvSpPr>
        <p:spPr>
          <a:xfrm>
            <a:off x="133366" y="0"/>
            <a:ext cx="7086831" cy="3394472"/>
          </a:xfrm>
        </p:spPr>
        <p:txBody>
          <a:bodyPr/>
          <a:lstStyle/>
          <a:p>
            <a:r>
              <a:rPr lang="es-ES" sz="2400" dirty="0" smtClean="0"/>
              <a:t>Implica la mejora la mejora de la practica profesional individual y colectivamente.</a:t>
            </a:r>
          </a:p>
          <a:p>
            <a:r>
              <a:rPr lang="es-ES" sz="2400" dirty="0" smtClean="0"/>
              <a:t>Se relaciona con el grado de conocimientos que tiene el maestro.</a:t>
            </a:r>
          </a:p>
          <a:p>
            <a:r>
              <a:rPr lang="es-ES" sz="2400" dirty="0" smtClean="0"/>
              <a:t>Intervienen tres agentes: profesor, alumno y el conocimiento</a:t>
            </a:r>
            <a:endParaRPr lang="es-MX" sz="2400" dirty="0"/>
          </a:p>
        </p:txBody>
      </p:sp>
    </p:spTree>
    <p:extLst>
      <p:ext uri="{BB962C8B-B14F-4D97-AF65-F5344CB8AC3E}">
        <p14:creationId xmlns:p14="http://schemas.microsoft.com/office/powerpoint/2010/main" val="1024820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180100"/>
            <a:ext cx="8520599" cy="733499"/>
          </a:xfrm>
          <a:prstGeom prst="rect">
            <a:avLst/>
          </a:prstGeom>
        </p:spPr>
        <p:txBody>
          <a:bodyPr lIns="91425" tIns="91425" rIns="91425" bIns="91425" anchor="b" anchorCtr="0">
            <a:noAutofit/>
          </a:bodyPr>
          <a:lstStyle/>
          <a:p>
            <a:pPr>
              <a:spcBef>
                <a:spcPts val="0"/>
              </a:spcBef>
              <a:buNone/>
            </a:pPr>
            <a:r>
              <a:rPr lang="es" dirty="0">
                <a:solidFill>
                  <a:schemeClr val="tx1"/>
                </a:solidFill>
                <a:latin typeface="Shadows Into Light Two"/>
                <a:ea typeface="Shadows Into Light Two"/>
                <a:cs typeface="Shadows Into Light Two"/>
                <a:sym typeface="Shadows Into Light Two"/>
              </a:rPr>
              <a:t>FEMINIZACIÓN</a:t>
            </a:r>
            <a:r>
              <a:rPr lang="es" dirty="0"/>
              <a:t>.</a:t>
            </a:r>
          </a:p>
        </p:txBody>
      </p:sp>
      <p:sp>
        <p:nvSpPr>
          <p:cNvPr id="98" name="Shape 98"/>
          <p:cNvSpPr txBox="1">
            <a:spLocks noGrp="1"/>
          </p:cNvSpPr>
          <p:nvPr>
            <p:ph type="body" idx="1"/>
          </p:nvPr>
        </p:nvSpPr>
        <p:spPr>
          <a:xfrm>
            <a:off x="311700" y="1199475"/>
            <a:ext cx="8520599" cy="3809699"/>
          </a:xfrm>
          <a:prstGeom prst="rect">
            <a:avLst/>
          </a:prstGeom>
        </p:spPr>
        <p:txBody>
          <a:bodyPr lIns="91425" tIns="91425" rIns="91425" bIns="91425" anchor="t" anchorCtr="0">
            <a:noAutofit/>
          </a:bodyPr>
          <a:lstStyle/>
          <a:p>
            <a:pPr rtl="0">
              <a:spcBef>
                <a:spcPts val="0"/>
              </a:spcBef>
              <a:buNone/>
            </a:pPr>
            <a:r>
              <a:rPr lang="es" dirty="0"/>
              <a:t>    Se considera la educación, principalmente infantil y primaria, como una </a:t>
            </a:r>
            <a:r>
              <a:rPr lang="es" i="1" dirty="0">
                <a:solidFill>
                  <a:schemeClr val="tx1"/>
                </a:solidFill>
                <a:latin typeface="Segoe Script" panose="020B0504020000000003" pitchFamily="34" charset="0"/>
              </a:rPr>
              <a:t>prolongación de la tarea maternal </a:t>
            </a:r>
            <a:r>
              <a:rPr lang="es" dirty="0"/>
              <a:t>que la mujer realiza en la familia: educar es una forma de cuidado de los niños y niñas.</a:t>
            </a:r>
          </a:p>
          <a:p>
            <a:pPr>
              <a:spcBef>
                <a:spcPts val="0"/>
              </a:spcBef>
              <a:buNone/>
            </a:pPr>
            <a:r>
              <a:rPr lang="es" dirty="0"/>
              <a:t>En los años treinta y cuarenta, muchas mujeres trabajaban como docentes para </a:t>
            </a:r>
            <a:r>
              <a:rPr lang="es" dirty="0">
                <a:solidFill>
                  <a:schemeClr val="tx1"/>
                </a:solidFill>
                <a:latin typeface="Segoe Script" panose="020B0504020000000003" pitchFamily="34" charset="0"/>
              </a:rPr>
              <a:t>tener un sueldo complementario al del marido</a:t>
            </a:r>
            <a:r>
              <a:rPr lang="es" dirty="0"/>
              <a:t>. En los años ochenta y noventa tratándose de una actividad que tiene poco reconocimiento social y  </a:t>
            </a:r>
            <a:r>
              <a:rPr lang="es" dirty="0" smtClean="0"/>
              <a:t>               económico</a:t>
            </a:r>
            <a:r>
              <a:rPr lang="es" dirty="0"/>
              <a:t>, se transforma en una </a:t>
            </a:r>
            <a:r>
              <a:rPr lang="es" dirty="0">
                <a:solidFill>
                  <a:schemeClr val="tx1"/>
                </a:solidFill>
                <a:latin typeface="Segoe Script" panose="020B0504020000000003" pitchFamily="34" charset="0"/>
              </a:rPr>
              <a:t>profesión no deseada por </a:t>
            </a:r>
            <a:r>
              <a:rPr lang="es" dirty="0" smtClean="0">
                <a:solidFill>
                  <a:schemeClr val="tx1"/>
                </a:solidFill>
                <a:latin typeface="Segoe Script" panose="020B0504020000000003" pitchFamily="34" charset="0"/>
              </a:rPr>
              <a:t>los                </a:t>
            </a:r>
            <a:r>
              <a:rPr lang="es" dirty="0">
                <a:solidFill>
                  <a:schemeClr val="tx1"/>
                </a:solidFill>
                <a:latin typeface="Segoe Script" panose="020B0504020000000003" pitchFamily="34" charset="0"/>
              </a:rPr>
              <a:t>hombres</a:t>
            </a:r>
            <a:r>
              <a:rPr lang="es" dirty="0"/>
              <a:t>, muchos de los cuales la consideran una ocupación </a:t>
            </a:r>
            <a:r>
              <a:rPr lang="es" dirty="0" smtClean="0"/>
              <a:t>                         propia </a:t>
            </a:r>
            <a:r>
              <a:rPr lang="es" dirty="0"/>
              <a:t>de mujeres.</a:t>
            </a: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63089" y="3104324"/>
            <a:ext cx="1262955" cy="203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s" dirty="0">
                <a:solidFill>
                  <a:schemeClr val="tx1"/>
                </a:solidFill>
                <a:latin typeface="Shadows Into Light Two"/>
                <a:ea typeface="Shadows Into Light Two"/>
                <a:cs typeface="Shadows Into Light Two"/>
                <a:sym typeface="Shadows Into Light Two"/>
              </a:rPr>
              <a:t>CAUSAS</a:t>
            </a:r>
          </a:p>
        </p:txBody>
      </p:sp>
      <p:sp>
        <p:nvSpPr>
          <p:cNvPr id="104" name="Shape 104"/>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rtl="0">
              <a:spcBef>
                <a:spcPts val="0"/>
              </a:spcBef>
              <a:buNone/>
            </a:pPr>
            <a:r>
              <a:rPr lang="es" dirty="0"/>
              <a:t>Se contempla la feminización docente como un proceso de socialización  </a:t>
            </a:r>
            <a:r>
              <a:rPr lang="es" dirty="0" smtClean="0"/>
              <a:t>                   de </a:t>
            </a:r>
            <a:r>
              <a:rPr lang="es" dirty="0"/>
              <a:t>las tareas domésticas, se las supone </a:t>
            </a:r>
            <a:r>
              <a:rPr lang="es" dirty="0">
                <a:solidFill>
                  <a:schemeClr val="tx1"/>
                </a:solidFill>
                <a:latin typeface="Segoe Script" panose="020B0504020000000003" pitchFamily="34" charset="0"/>
              </a:rPr>
              <a:t>más capacitadas para </a:t>
            </a:r>
            <a:r>
              <a:rPr lang="es" dirty="0" smtClean="0">
                <a:solidFill>
                  <a:schemeClr val="tx1"/>
                </a:solidFill>
                <a:latin typeface="Segoe Script" panose="020B0504020000000003" pitchFamily="34" charset="0"/>
              </a:rPr>
              <a:t>esta                 </a:t>
            </a:r>
            <a:r>
              <a:rPr lang="es" dirty="0">
                <a:solidFill>
                  <a:schemeClr val="tx1"/>
                </a:solidFill>
                <a:latin typeface="Segoe Script" panose="020B0504020000000003" pitchFamily="34" charset="0"/>
              </a:rPr>
              <a:t>función</a:t>
            </a:r>
            <a:r>
              <a:rPr lang="es" dirty="0"/>
              <a:t> y menos para otras</a:t>
            </a:r>
          </a:p>
          <a:p>
            <a:pPr rtl="0">
              <a:spcBef>
                <a:spcPts val="0"/>
              </a:spcBef>
              <a:buNone/>
            </a:pPr>
            <a:r>
              <a:rPr lang="es" dirty="0"/>
              <a:t>La feminización en su momento inició con el propósito de conseguir </a:t>
            </a:r>
            <a:r>
              <a:rPr lang="es" dirty="0">
                <a:solidFill>
                  <a:schemeClr val="tx1"/>
                </a:solidFill>
                <a:latin typeface="Segoe Script" panose="020B0504020000000003" pitchFamily="34" charset="0"/>
              </a:rPr>
              <a:t>mano de obra barata</a:t>
            </a:r>
            <a:r>
              <a:rPr lang="es" dirty="0"/>
              <a:t>, ahorrar los salarios de los maestros se han aumentado desde los tiempos en que se hablaba de PASAR MAS HAMBRE QUE UN MAESTRO DE PRIMARIA, se ha triplicado desde los 60´s</a:t>
            </a:r>
          </a:p>
          <a:p>
            <a:pPr>
              <a:spcBef>
                <a:spcPts val="0"/>
              </a:spcBef>
              <a:buNone/>
            </a:pPr>
            <a:endParaRPr dirty="0"/>
          </a:p>
        </p:txBody>
      </p:sp>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r="70551"/>
          <a:stretch/>
        </p:blipFill>
        <p:spPr bwMode="auto">
          <a:xfrm>
            <a:off x="7825838" y="212695"/>
            <a:ext cx="1318162" cy="214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s" dirty="0">
                <a:solidFill>
                  <a:schemeClr val="tx1"/>
                </a:solidFill>
                <a:latin typeface="Shadows Into Light Two"/>
                <a:ea typeface="Shadows Into Light Two"/>
                <a:cs typeface="Shadows Into Light Two"/>
                <a:sym typeface="Shadows Into Light Two"/>
              </a:rPr>
              <a:t>CONSECUENCIAS</a:t>
            </a:r>
          </a:p>
        </p:txBody>
      </p:sp>
      <p:sp>
        <p:nvSpPr>
          <p:cNvPr id="110" name="Shape 110"/>
          <p:cNvSpPr txBox="1">
            <a:spLocks noGrp="1"/>
          </p:cNvSpPr>
          <p:nvPr>
            <p:ph type="body" idx="1"/>
          </p:nvPr>
        </p:nvSpPr>
        <p:spPr>
          <a:xfrm>
            <a:off x="414300" y="1247075"/>
            <a:ext cx="8520599" cy="3099900"/>
          </a:xfrm>
          <a:prstGeom prst="rect">
            <a:avLst/>
          </a:prstGeom>
          <a:ln>
            <a:noFill/>
          </a:ln>
        </p:spPr>
        <p:txBody>
          <a:bodyPr lIns="91425" tIns="91425" rIns="91425" bIns="91425" anchor="t" anchorCtr="0">
            <a:noAutofit/>
          </a:bodyPr>
          <a:lstStyle/>
          <a:p>
            <a:pPr rtl="0">
              <a:lnSpc>
                <a:spcPct val="100000"/>
              </a:lnSpc>
              <a:spcBef>
                <a:spcPts val="0"/>
              </a:spcBef>
              <a:spcAft>
                <a:spcPts val="0"/>
              </a:spcAft>
              <a:buNone/>
            </a:pPr>
            <a:r>
              <a:rPr lang="es" dirty="0">
                <a:solidFill>
                  <a:schemeClr val="tx1"/>
                </a:solidFill>
              </a:rPr>
              <a:t>Positivas:</a:t>
            </a:r>
          </a:p>
          <a:p>
            <a:pPr rtl="0">
              <a:lnSpc>
                <a:spcPct val="100000"/>
              </a:lnSpc>
              <a:spcBef>
                <a:spcPts val="0"/>
              </a:spcBef>
              <a:spcAft>
                <a:spcPts val="0"/>
              </a:spcAft>
              <a:buNone/>
            </a:pPr>
            <a:r>
              <a:rPr lang="es" dirty="0"/>
              <a:t>La continuidad madre-maestra facilita la transición del niño desde el </a:t>
            </a:r>
            <a:r>
              <a:rPr lang="es" dirty="0">
                <a:solidFill>
                  <a:schemeClr val="tx1"/>
                </a:solidFill>
                <a:latin typeface="Segoe Script" panose="020B0504020000000003" pitchFamily="34" charset="0"/>
              </a:rPr>
              <a:t>entorno</a:t>
            </a:r>
            <a:r>
              <a:rPr lang="es" dirty="0"/>
              <a:t> conocido y cálido de la familia al entorno nuevo e impersonal de la escuela.</a:t>
            </a:r>
          </a:p>
          <a:p>
            <a:pPr rtl="0">
              <a:lnSpc>
                <a:spcPct val="100000"/>
              </a:lnSpc>
              <a:spcBef>
                <a:spcPts val="0"/>
              </a:spcBef>
              <a:spcAft>
                <a:spcPts val="0"/>
              </a:spcAft>
              <a:buNone/>
            </a:pPr>
            <a:r>
              <a:rPr lang="es" dirty="0"/>
              <a:t>La feminización del magisterio ha logrado que la </a:t>
            </a:r>
            <a:r>
              <a:rPr lang="es" dirty="0">
                <a:solidFill>
                  <a:schemeClr val="tx1"/>
                </a:solidFill>
                <a:latin typeface="Segoe Script" panose="020B0504020000000003" pitchFamily="34" charset="0"/>
              </a:rPr>
              <a:t>primera figura pública </a:t>
            </a:r>
            <a:r>
              <a:rPr lang="es" dirty="0"/>
              <a:t>con la que se topan los niños se desempeñe mayoritariamente por </a:t>
            </a:r>
            <a:r>
              <a:rPr lang="es" dirty="0" smtClean="0"/>
              <a:t>una mujer. </a:t>
            </a:r>
            <a:endParaRPr lang="es" dirty="0"/>
          </a:p>
          <a:p>
            <a:pPr rtl="0">
              <a:lnSpc>
                <a:spcPct val="100000"/>
              </a:lnSpc>
              <a:spcBef>
                <a:spcPts val="0"/>
              </a:spcBef>
              <a:spcAft>
                <a:spcPts val="0"/>
              </a:spcAft>
              <a:buNone/>
            </a:pPr>
            <a:endParaRPr dirty="0">
              <a:solidFill>
                <a:schemeClr val="tx1"/>
              </a:solidFill>
            </a:endParaRPr>
          </a:p>
          <a:p>
            <a:pPr rtl="0">
              <a:lnSpc>
                <a:spcPct val="100000"/>
              </a:lnSpc>
              <a:spcBef>
                <a:spcPts val="0"/>
              </a:spcBef>
              <a:spcAft>
                <a:spcPts val="0"/>
              </a:spcAft>
              <a:buNone/>
            </a:pPr>
            <a:r>
              <a:rPr lang="es" dirty="0">
                <a:solidFill>
                  <a:schemeClr val="tx1"/>
                </a:solidFill>
              </a:rPr>
              <a:t>Menos positivas:</a:t>
            </a:r>
          </a:p>
          <a:p>
            <a:pPr rtl="0">
              <a:lnSpc>
                <a:spcPct val="100000"/>
              </a:lnSpc>
              <a:spcBef>
                <a:spcPts val="0"/>
              </a:spcBef>
              <a:spcAft>
                <a:spcPts val="0"/>
              </a:spcAft>
              <a:buNone/>
            </a:pPr>
            <a:r>
              <a:rPr lang="es" dirty="0"/>
              <a:t>La feminización pudo traer consigo un cambio en el origen </a:t>
            </a:r>
            <a:r>
              <a:rPr lang="es" dirty="0">
                <a:solidFill>
                  <a:schemeClr val="tx1"/>
                </a:solidFill>
                <a:latin typeface="Segoe Script" panose="020B0504020000000003" pitchFamily="34" charset="0"/>
              </a:rPr>
              <a:t>de clase de los docentes </a:t>
            </a:r>
          </a:p>
          <a:p>
            <a:pPr rtl="0">
              <a:lnSpc>
                <a:spcPct val="100000"/>
              </a:lnSpc>
              <a:spcBef>
                <a:spcPts val="0"/>
              </a:spcBef>
              <a:spcAft>
                <a:spcPts val="0"/>
              </a:spcAft>
              <a:buNone/>
            </a:pPr>
            <a:r>
              <a:rPr lang="es" dirty="0"/>
              <a:t>Los primeros docentes eran de clase media pero después de la masificación existían docentes de origen campesino u obrero que huía de su origen social </a:t>
            </a:r>
          </a:p>
          <a:p>
            <a:pPr rtl="0">
              <a:spcBef>
                <a:spcPts val="0"/>
              </a:spcBef>
              <a:buNone/>
            </a:pPr>
            <a:endParaRPr dirty="0"/>
          </a:p>
          <a:p>
            <a:pPr>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s" dirty="0">
                <a:solidFill>
                  <a:schemeClr val="tx1"/>
                </a:solidFill>
                <a:latin typeface="Shadows Into Light Two"/>
                <a:ea typeface="Shadows Into Light Two"/>
                <a:cs typeface="Shadows Into Light Two"/>
                <a:sym typeface="Shadows Into Light Two"/>
              </a:rPr>
              <a:t>PREDOMINIO</a:t>
            </a:r>
          </a:p>
        </p:txBody>
      </p:sp>
      <p:sp>
        <p:nvSpPr>
          <p:cNvPr id="116" name="Shape 116"/>
          <p:cNvSpPr txBox="1">
            <a:spLocks noGrp="1"/>
          </p:cNvSpPr>
          <p:nvPr>
            <p:ph type="body" idx="1"/>
          </p:nvPr>
        </p:nvSpPr>
        <p:spPr>
          <a:xfrm>
            <a:off x="311700" y="1803748"/>
            <a:ext cx="8520599" cy="3339752"/>
          </a:xfrm>
          <a:prstGeom prst="rect">
            <a:avLst/>
          </a:prstGeom>
        </p:spPr>
        <p:txBody>
          <a:bodyPr lIns="91425" tIns="91425" rIns="91425" bIns="91425" anchor="t" anchorCtr="0">
            <a:noAutofit/>
          </a:bodyPr>
          <a:lstStyle/>
          <a:p>
            <a:pPr rtl="0">
              <a:spcBef>
                <a:spcPts val="0"/>
              </a:spcBef>
              <a:buNone/>
            </a:pPr>
            <a:r>
              <a:rPr lang="es" dirty="0"/>
              <a:t>A principios de los años 60, las mujeres eran el 68% del profesorado de enseñanza de primer grado. </a:t>
            </a:r>
          </a:p>
          <a:p>
            <a:pPr rtl="0">
              <a:spcBef>
                <a:spcPts val="0"/>
              </a:spcBef>
              <a:buNone/>
            </a:pPr>
            <a:r>
              <a:rPr lang="es" dirty="0"/>
              <a:t>En 1975 se hizo obligatoria la coeducación en la enseñanza primaria y secundaria; en consecuencia, en 1977 dejaron de hacerse oposiciones separadas para maestros y maestras. </a:t>
            </a:r>
          </a:p>
          <a:p>
            <a:pPr rtl="0">
              <a:spcBef>
                <a:spcPts val="0"/>
              </a:spcBef>
              <a:buNone/>
            </a:pPr>
            <a:r>
              <a:rPr lang="es" dirty="0"/>
              <a:t>Las mujeres representaban entonces el 74% del cuerpo docente.</a:t>
            </a:r>
          </a:p>
          <a:p>
            <a:pPr>
              <a:spcBef>
                <a:spcPts val="0"/>
              </a:spcBef>
              <a:buNone/>
            </a:pPr>
            <a:endParaRPr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59" t="18290" r="31142"/>
          <a:stretch/>
        </p:blipFill>
        <p:spPr bwMode="auto">
          <a:xfrm>
            <a:off x="5685337" y="-21343"/>
            <a:ext cx="3146962" cy="2032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958</Words>
  <Application>Microsoft Office PowerPoint</Application>
  <PresentationFormat>Presentación en pantalla (16:9)</PresentationFormat>
  <Paragraphs>51</Paragraphs>
  <Slides>17</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Courier New</vt:lpstr>
      <vt:lpstr>Shadows Into Light Two</vt:lpstr>
      <vt:lpstr>Oswald</vt:lpstr>
      <vt:lpstr>Source Code Pro</vt:lpstr>
      <vt:lpstr>Segoe Script</vt:lpstr>
      <vt:lpstr>modern-writer</vt:lpstr>
      <vt:lpstr>Profesionalización docente, feminización e inserción al mercado laboral</vt:lpstr>
      <vt:lpstr>PROFESIONALIZACIÓN</vt:lpstr>
      <vt:lpstr>Presentación de PowerPoint</vt:lpstr>
      <vt:lpstr>Presentación de PowerPoint</vt:lpstr>
      <vt:lpstr>Presentación de PowerPoint</vt:lpstr>
      <vt:lpstr>FEMINIZACIÓN.</vt:lpstr>
      <vt:lpstr>CAUSAS</vt:lpstr>
      <vt:lpstr>CONSECUENCIAS</vt:lpstr>
      <vt:lpstr>PREDOMINIO</vt:lpstr>
      <vt:lpstr>Presentación de PowerPoint</vt:lpstr>
      <vt:lpstr>Presentación de PowerPoint</vt:lpstr>
      <vt:lpstr>Inserción al mercado laboral.</vt:lpstr>
      <vt:lpstr>Presentación de PowerPoint</vt:lpstr>
      <vt:lpstr>Cursos.</vt:lpstr>
      <vt:lpstr>Metodos de obtención de plazas</vt:lpstr>
      <vt:lpstr>Trabajo en escuelas de tiempo completo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Profesionalización docente, feminización e inserción al mercado laboral</dc:title>
  <dc:creator>gabriela garcia</dc:creator>
  <cp:lastModifiedBy>Usuario</cp:lastModifiedBy>
  <cp:revision>8</cp:revision>
  <dcterms:modified xsi:type="dcterms:W3CDTF">2015-11-15T01:54:33Z</dcterms:modified>
</cp:coreProperties>
</file>