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0712-7800-4028-8678-F65E8BA80CBA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D0FC-2508-4CF6-A46A-22F28F9CFB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766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0712-7800-4028-8678-F65E8BA80CBA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D0FC-2508-4CF6-A46A-22F28F9CFB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8956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0712-7800-4028-8678-F65E8BA80CBA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D0FC-2508-4CF6-A46A-22F28F9CFB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24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0712-7800-4028-8678-F65E8BA80CBA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D0FC-2508-4CF6-A46A-22F28F9CFB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7702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0712-7800-4028-8678-F65E8BA80CBA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D0FC-2508-4CF6-A46A-22F28F9CFB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724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0712-7800-4028-8678-F65E8BA80CBA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D0FC-2508-4CF6-A46A-22F28F9CFB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039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0712-7800-4028-8678-F65E8BA80CBA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D0FC-2508-4CF6-A46A-22F28F9CFB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246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0712-7800-4028-8678-F65E8BA80CBA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D0FC-2508-4CF6-A46A-22F28F9CFB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70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0712-7800-4028-8678-F65E8BA80CBA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D0FC-2508-4CF6-A46A-22F28F9CFB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2803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0712-7800-4028-8678-F65E8BA80CBA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D0FC-2508-4CF6-A46A-22F28F9CFB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79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0712-7800-4028-8678-F65E8BA80CBA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D0FC-2508-4CF6-A46A-22F28F9CFB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6615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A0712-7800-4028-8678-F65E8BA80CBA}" type="datetimeFigureOut">
              <a:rPr lang="es-MX" smtClean="0"/>
              <a:t>07/01/2016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D0FC-2508-4CF6-A46A-22F28F9CFB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958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s.wikipedia.org/wiki/Museo" TargetMode="External"/><Relationship Id="rId13" Type="http://schemas.openxmlformats.org/officeDocument/2006/relationships/hyperlink" Target="https://es.wikipedia.org/wiki/Marca_(registro)" TargetMode="External"/><Relationship Id="rId3" Type="http://schemas.openxmlformats.org/officeDocument/2006/relationships/hyperlink" Target="https://es.wikipedia.org/wiki/Secretario_de_Estado" TargetMode="External"/><Relationship Id="rId7" Type="http://schemas.openxmlformats.org/officeDocument/2006/relationships/hyperlink" Target="https://es.wikipedia.org/wiki/Cultura" TargetMode="External"/><Relationship Id="rId12" Type="http://schemas.openxmlformats.org/officeDocument/2006/relationships/hyperlink" Target="https://es.wikipedia.org/wiki/Derecho_de_autor" TargetMode="External"/><Relationship Id="rId2" Type="http://schemas.openxmlformats.org/officeDocument/2006/relationships/hyperlink" Target="https://es.wikipedia.org/wiki/M%C3%A9xico" TargetMode="External"/><Relationship Id="rId16" Type="http://schemas.openxmlformats.org/officeDocument/2006/relationships/hyperlink" Target="https://es.wikipedia.org/wiki/194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s.wikipedia.org/wiki/Calendario" TargetMode="External"/><Relationship Id="rId11" Type="http://schemas.openxmlformats.org/officeDocument/2006/relationships/hyperlink" Target="https://es.wikipedia.org/wiki/Arte" TargetMode="External"/><Relationship Id="rId5" Type="http://schemas.openxmlformats.org/officeDocument/2006/relationships/hyperlink" Target="https://es.wikipedia.org/wiki/Educaci%C3%B3n" TargetMode="External"/><Relationship Id="rId15" Type="http://schemas.openxmlformats.org/officeDocument/2006/relationships/hyperlink" Target="https://es.wikipedia.org/wiki/16_de_noviembre" TargetMode="External"/><Relationship Id="rId10" Type="http://schemas.openxmlformats.org/officeDocument/2006/relationships/hyperlink" Target="https://es.wikipedia.org/wiki/Escuela" TargetMode="External"/><Relationship Id="rId4" Type="http://schemas.openxmlformats.org/officeDocument/2006/relationships/hyperlink" Target="https://es.wikipedia.org/wiki/Poder_ejecutivo" TargetMode="External"/><Relationship Id="rId9" Type="http://schemas.openxmlformats.org/officeDocument/2006/relationships/hyperlink" Target="https://es.wikipedia.org/wiki/Biblioteca" TargetMode="External"/><Relationship Id="rId14" Type="http://schemas.openxmlformats.org/officeDocument/2006/relationships/hyperlink" Target="https://es.wikipedia.org/wiki/Organizaci%C3%B3n_de_las_Naciones_Unida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638088"/>
              </p:ext>
            </p:extLst>
          </p:nvPr>
        </p:nvGraphicFramePr>
        <p:xfrm>
          <a:off x="193182" y="921681"/>
          <a:ext cx="11616744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186"/>
                <a:gridCol w="2904186"/>
                <a:gridCol w="2904186"/>
                <a:gridCol w="2904186"/>
              </a:tblGrid>
              <a:tr h="359982">
                <a:tc>
                  <a:txBody>
                    <a:bodyPr/>
                    <a:lstStyle/>
                    <a:p>
                      <a:r>
                        <a:rPr lang="es-MX" dirty="0" smtClean="0"/>
                        <a:t>SEP (Nacional)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OCDE (Internacional)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UNESCO  (Internacional)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ONG (Internacional)</a:t>
                      </a:r>
                      <a:endParaRPr lang="es-MX" dirty="0"/>
                    </a:p>
                  </a:txBody>
                  <a:tcPr/>
                </a:tc>
              </a:tr>
              <a:tr h="543647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educación publica.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Contenidos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Políticas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 </a:t>
                      </a:r>
                      <a:r>
                        <a:rPr lang="es-MX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Secretaría de Educación Pública</a:t>
                      </a:r>
                      <a:r>
                        <a:rPr lang="es-MX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de </a:t>
                      </a:r>
                      <a:r>
                        <a:rPr lang="es-MX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 tooltip="México"/>
                        </a:rPr>
                        <a:t>México</a:t>
                      </a:r>
                      <a:r>
                        <a:rPr lang="es-MX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es una </a:t>
                      </a:r>
                      <a:r>
                        <a:rPr lang="es-MX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 tooltip="Secretario de Estado"/>
                        </a:rPr>
                        <a:t>secretaría de estado</a:t>
                      </a:r>
                      <a:r>
                        <a:rPr lang="es-MX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del </a:t>
                      </a:r>
                      <a:r>
                        <a:rPr lang="es-MX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4" tooltip="Poder ejecutivo"/>
                        </a:rPr>
                        <a:t>poder ejecutivo</a:t>
                      </a:r>
                      <a:r>
                        <a:rPr lang="es-MX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federal, encargada de </a:t>
                      </a:r>
                      <a:r>
                        <a:rPr lang="es-MX" sz="1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</a:t>
                      </a:r>
                      <a:r>
                        <a:rPr lang="es-MX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 tooltip="Educación"/>
                        </a:rPr>
                        <a:t>educación</a:t>
                      </a:r>
                      <a:r>
                        <a:rPr lang="es-MX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tanto científica como artística y deportiva en todos los niveles, así como de sus contenidos, programas de estudio </a:t>
                      </a:r>
                      <a:r>
                        <a:rPr lang="es-MX" sz="1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</a:t>
                      </a:r>
                      <a:r>
                        <a:rPr lang="es-MX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 tooltip="Calendario"/>
                        </a:rPr>
                        <a:t>calendarios</a:t>
                      </a:r>
                      <a:r>
                        <a:rPr lang="es-MX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Además, se encarga de la manutención de la </a:t>
                      </a:r>
                      <a:r>
                        <a:rPr lang="es-MX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 tooltip="Cultura"/>
                        </a:rPr>
                        <a:t>cultura</a:t>
                      </a:r>
                      <a:r>
                        <a:rPr lang="es-MX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y sus centros de exhibición e interacción (</a:t>
                      </a:r>
                      <a:r>
                        <a:rPr lang="es-MX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 tooltip="Museo"/>
                        </a:rPr>
                        <a:t>museos</a:t>
                      </a:r>
                      <a:r>
                        <a:rPr lang="es-MX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 </a:t>
                      </a:r>
                      <a:r>
                        <a:rPr lang="es-MX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 tooltip="Biblioteca"/>
                        </a:rPr>
                        <a:t>bibliotecas</a:t>
                      </a:r>
                      <a:r>
                        <a:rPr lang="es-MX" sz="1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 tooltip="Escuela"/>
                        </a:rPr>
                        <a:t>escuelas</a:t>
                      </a:r>
                      <a:r>
                        <a:rPr lang="es-MX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de </a:t>
                      </a:r>
                      <a:r>
                        <a:rPr lang="es-MX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 tooltip="Arte"/>
                        </a:rPr>
                        <a:t>arte</a:t>
                      </a:r>
                      <a:r>
                        <a:rPr lang="es-MX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); y tiene en su control los registros de </a:t>
                      </a:r>
                      <a:r>
                        <a:rPr lang="es-MX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 tooltip="Derecho de autor"/>
                        </a:rPr>
                        <a:t>derecho de autor</a:t>
                      </a:r>
                      <a:r>
                        <a:rPr lang="es-MX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y </a:t>
                      </a:r>
                      <a:r>
                        <a:rPr lang="es-MX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3" tooltip="Marca (registro)"/>
                        </a:rPr>
                        <a:t>marcas registradas</a:t>
                      </a:r>
                      <a:r>
                        <a:rPr lang="es-MX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s-MX" sz="14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Organización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para la cooperación y desarrollo económico.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Carácter económico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Finanzas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económico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Ambiental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Internacional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Fundada en 1961, la Organización para la Cooperación y el Desarrollo Económicos (OCDE) agrupa a 34 países miembros y su misión es promover políticas que mejoren el bienestar económico y social de las personas alrededor del mundo.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Organización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las naciones unidas para la educación, la ciencia, y la cultura.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Reformas educativas que estandarizan los mismos.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Eleva la calidad de la educación.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Organismo especializado de las </a:t>
                      </a:r>
                      <a:r>
                        <a:rPr lang="es-MX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4" tooltip="Organización de las Naciones Unidas"/>
                        </a:rPr>
                        <a:t>Naciones Unidas</a:t>
                      </a:r>
                      <a:r>
                        <a:rPr lang="es-MX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Se fundó el </a:t>
                      </a:r>
                      <a:r>
                        <a:rPr lang="es-MX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5" tooltip="16 de noviembre"/>
                        </a:rPr>
                        <a:t>16 de noviembre</a:t>
                      </a:r>
                      <a:r>
                        <a:rPr lang="es-MX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de </a:t>
                      </a:r>
                      <a:r>
                        <a:rPr lang="es-MX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6" tooltip="1945"/>
                        </a:rPr>
                        <a:t>1945</a:t>
                      </a:r>
                      <a:r>
                        <a:rPr lang="es-MX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con el objetivo de contribuir a la paz y a la seguridad en el mundo mediante la educación, la ciencia, la cultura y las comunicaciones</a:t>
                      </a:r>
                      <a:endParaRPr lang="es-MX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Organización no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gubernamental.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Apoyo no gubernamental.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Organización interna.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Elevar la calidad educativa.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Apoyar a las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reformas educativas.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 utiliza para identificar a organizaciones que no son parte de las esferas gubernamentales ni son empresas cuyo fin fundamental es el lucro. Por lo general son conformadas y se encuentran a cargo de ciudadanos comunes que comparten una visión y misión común, pudiendo obtener financiamiento del Gobierno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0" y="115910"/>
            <a:ext cx="120647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b="1" dirty="0" smtClean="0"/>
              <a:t>Coincidencias, divergencias y particularidades de los planteamientos de la profesión docente.</a:t>
            </a:r>
          </a:p>
          <a:p>
            <a:pPr algn="ctr"/>
            <a:r>
              <a:rPr lang="es-MX" sz="2400" b="1" dirty="0" smtClean="0"/>
              <a:t>Trabajo en equipo: Casandra Palomo y </a:t>
            </a:r>
            <a:r>
              <a:rPr lang="es-MX" sz="2400" b="1" dirty="0" err="1" smtClean="0"/>
              <a:t>Sofia</a:t>
            </a:r>
            <a:r>
              <a:rPr lang="es-MX" sz="2400" b="1" dirty="0" smtClean="0"/>
              <a:t> Menchaca.  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8689133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214</Words>
  <Application>Microsoft Office PowerPoint</Application>
  <PresentationFormat>Panorámica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emmanuel_loz93@hotmail.com</dc:creator>
  <cp:lastModifiedBy>emmanuel_loz93@hotmail.com</cp:lastModifiedBy>
  <cp:revision>4</cp:revision>
  <dcterms:created xsi:type="dcterms:W3CDTF">2016-01-07T14:52:45Z</dcterms:created>
  <dcterms:modified xsi:type="dcterms:W3CDTF">2016-01-07T15:19:00Z</dcterms:modified>
</cp:coreProperties>
</file>