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AF6DD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8B15-FF41-4170-9166-8591B0F7CB33}" type="datetimeFigureOut">
              <a:rPr lang="es-MX" smtClean="0"/>
              <a:t>12/01/aa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7736-B463-4FF7-BDBD-0C12221135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6839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8B15-FF41-4170-9166-8591B0F7CB33}" type="datetimeFigureOut">
              <a:rPr lang="es-MX" smtClean="0"/>
              <a:t>12/01/aa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7736-B463-4FF7-BDBD-0C12221135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4426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8B15-FF41-4170-9166-8591B0F7CB33}" type="datetimeFigureOut">
              <a:rPr lang="es-MX" smtClean="0"/>
              <a:t>12/01/aa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7736-B463-4FF7-BDBD-0C12221135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1825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8B15-FF41-4170-9166-8591B0F7CB33}" type="datetimeFigureOut">
              <a:rPr lang="es-MX" smtClean="0"/>
              <a:t>12/01/aa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7736-B463-4FF7-BDBD-0C12221135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5745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8B15-FF41-4170-9166-8591B0F7CB33}" type="datetimeFigureOut">
              <a:rPr lang="es-MX" smtClean="0"/>
              <a:t>12/01/aa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7736-B463-4FF7-BDBD-0C12221135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2217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8B15-FF41-4170-9166-8591B0F7CB33}" type="datetimeFigureOut">
              <a:rPr lang="es-MX" smtClean="0"/>
              <a:t>12/01/aa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7736-B463-4FF7-BDBD-0C12221135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3582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8B15-FF41-4170-9166-8591B0F7CB33}" type="datetimeFigureOut">
              <a:rPr lang="es-MX" smtClean="0"/>
              <a:t>12/01/aa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7736-B463-4FF7-BDBD-0C12221135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3008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8B15-FF41-4170-9166-8591B0F7CB33}" type="datetimeFigureOut">
              <a:rPr lang="es-MX" smtClean="0"/>
              <a:t>12/01/aa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7736-B463-4FF7-BDBD-0C12221135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44375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8B15-FF41-4170-9166-8591B0F7CB33}" type="datetimeFigureOut">
              <a:rPr lang="es-MX" smtClean="0"/>
              <a:t>12/01/aa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7736-B463-4FF7-BDBD-0C12221135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89969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8B15-FF41-4170-9166-8591B0F7CB33}" type="datetimeFigureOut">
              <a:rPr lang="es-MX" smtClean="0"/>
              <a:t>12/01/aa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7736-B463-4FF7-BDBD-0C12221135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2269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88B15-FF41-4170-9166-8591B0F7CB33}" type="datetimeFigureOut">
              <a:rPr lang="es-MX" smtClean="0"/>
              <a:t>12/01/aa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97736-B463-4FF7-BDBD-0C12221135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2953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88B15-FF41-4170-9166-8591B0F7CB33}" type="datetimeFigureOut">
              <a:rPr lang="es-MX" smtClean="0"/>
              <a:t>12/01/aa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97736-B463-4FF7-BDBD-0C122211356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4572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384396"/>
              </p:ext>
            </p:extLst>
          </p:nvPr>
        </p:nvGraphicFramePr>
        <p:xfrm>
          <a:off x="2032000" y="418290"/>
          <a:ext cx="8128000" cy="67221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12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72219">
                <a:tc>
                  <a:txBody>
                    <a:bodyPr/>
                    <a:lstStyle/>
                    <a:p>
                      <a:endParaRPr lang="es-MX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3888411"/>
              </p:ext>
            </p:extLst>
          </p:nvPr>
        </p:nvGraphicFramePr>
        <p:xfrm>
          <a:off x="2022272" y="1069863"/>
          <a:ext cx="8128000" cy="551576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515764">
                <a:tc>
                  <a:txBody>
                    <a:bodyPr/>
                    <a:lstStyle/>
                    <a:p>
                      <a:endParaRPr lang="es-MX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s-MX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2"/>
          <a:srcRect l="30850" t="29130" r="39461" b="66342"/>
          <a:stretch/>
        </p:blipFill>
        <p:spPr>
          <a:xfrm>
            <a:off x="2087850" y="538824"/>
            <a:ext cx="4750905" cy="407505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 rotWithShape="1">
          <a:blip r:embed="rId2"/>
          <a:srcRect l="31425" t="33696" r="47643" b="61784"/>
          <a:stretch/>
        </p:blipFill>
        <p:spPr>
          <a:xfrm>
            <a:off x="6661118" y="538615"/>
            <a:ext cx="3349487" cy="406870"/>
          </a:xfrm>
          <a:prstGeom prst="rect">
            <a:avLst/>
          </a:prstGeom>
        </p:spPr>
      </p:pic>
      <p:cxnSp>
        <p:nvCxnSpPr>
          <p:cNvPr id="11" name="Conector recto 10"/>
          <p:cNvCxnSpPr/>
          <p:nvPr/>
        </p:nvCxnSpPr>
        <p:spPr>
          <a:xfrm flipV="1">
            <a:off x="2010030" y="1740868"/>
            <a:ext cx="8155376" cy="9729"/>
          </a:xfrm>
          <a:prstGeom prst="line">
            <a:avLst/>
          </a:prstGeom>
          <a:ln w="1905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uadroTexto 13"/>
          <p:cNvSpPr txBox="1"/>
          <p:nvPr/>
        </p:nvSpPr>
        <p:spPr>
          <a:xfrm>
            <a:off x="2562812" y="1220527"/>
            <a:ext cx="1900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OCDE</a:t>
            </a:r>
            <a:endParaRPr lang="es-MX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4671457" y="1201080"/>
            <a:ext cx="1900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RIEB</a:t>
            </a:r>
            <a:endParaRPr lang="es-MX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6571947" y="1201080"/>
            <a:ext cx="14047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UNESCO</a:t>
            </a:r>
            <a:endParaRPr lang="es-MX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17" name="CuadroTexto 16"/>
          <p:cNvSpPr txBox="1"/>
          <p:nvPr/>
        </p:nvSpPr>
        <p:spPr>
          <a:xfrm>
            <a:off x="8124042" y="1193975"/>
            <a:ext cx="2041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200" b="1" dirty="0" smtClean="0">
                <a:solidFill>
                  <a:srgbClr val="00B050"/>
                </a:solidFill>
                <a:latin typeface="Century Gothic" panose="020B0502020202020204" pitchFamily="34" charset="0"/>
              </a:rPr>
              <a:t>PROGRAMA SECTORIAL DE LA EDUCACION</a:t>
            </a:r>
            <a:endParaRPr lang="es-MX" sz="1200" b="1" dirty="0">
              <a:solidFill>
                <a:srgbClr val="00B050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2010030" y="1770053"/>
            <a:ext cx="203667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Implementación de la reforma educativa.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Mejorar la calidad educativa (mejorar las escuelas)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Apoyo para directores y docentes en la realización de sus labores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Con la educación mejorar la calidad de vida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Atraer mejores candidatos docentes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Fortalecer la formación inicial docente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Mejorar la evaluación docente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Profesionalizar la formación y el nombramiento de directores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Fortalecer la participación social</a:t>
            </a:r>
            <a:endParaRPr lang="es-MX" sz="1100" dirty="0"/>
          </a:p>
        </p:txBody>
      </p:sp>
      <p:sp>
        <p:nvSpPr>
          <p:cNvPr id="19" name="CuadroTexto 18"/>
          <p:cNvSpPr txBox="1"/>
          <p:nvPr/>
        </p:nvSpPr>
        <p:spPr>
          <a:xfrm>
            <a:off x="4046706" y="1760326"/>
            <a:ext cx="203667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Alianza por la calidad de la educación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Formación de ciudadanos íntegros y capaces de desarrollar todo su potencial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Favorecer el desarrollo de competencias durante la educación básica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El trabajo docente deberá generar ambientes propicios para el aprendizaje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Continuidad entre la educación preescolar, primaria y secundaria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Fortalecer la formación de directivos y docentes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Impulsar procesos de gestión escolar participativos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Planes y programas de estudio actualizados</a:t>
            </a:r>
            <a:endParaRPr lang="es-MX" sz="1100" dirty="0"/>
          </a:p>
        </p:txBody>
      </p:sp>
      <p:sp>
        <p:nvSpPr>
          <p:cNvPr id="20" name="CuadroTexto 19"/>
          <p:cNvSpPr txBox="1"/>
          <p:nvPr/>
        </p:nvSpPr>
        <p:spPr>
          <a:xfrm>
            <a:off x="6083382" y="1740869"/>
            <a:ext cx="203667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Establecimiento de una reforma educativa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Profesores competentes y suficientemente motivados, bien formados y que tengan condiciones laborales adecuadas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Lograr mayor equidad en el acceso a la educación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Mejorar la calidad del servicio ofrecido, así como de sus resultados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Revisar los contenidos que se integran al currículo y en algunos casos a los libros de texto</a:t>
            </a:r>
            <a:endParaRPr lang="es-MX" sz="1100" dirty="0"/>
          </a:p>
        </p:txBody>
      </p:sp>
      <p:sp>
        <p:nvSpPr>
          <p:cNvPr id="21" name="CuadroTexto 20"/>
          <p:cNvSpPr txBox="1"/>
          <p:nvPr/>
        </p:nvSpPr>
        <p:spPr>
          <a:xfrm>
            <a:off x="8128730" y="1740868"/>
            <a:ext cx="2036676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Elevar la calidad de la educación para que los estudiantes mejoren su nivel de logro educativo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Ampliar las oportunidades educativas para reducir desigualdades entre grupos sociales, cerrar brechas e impulsar la equidad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Impulsar el desarrollo y utilización de tecnologías de la información y comunicación en el sistema educativo para apoyar el aprendizaje de los estudiantes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Ofrecer una educación integral que equilibre la formación en valores ciudadanos, el desarrollo de competencias y la adquisición de conocimientos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MX" sz="1100" dirty="0" smtClean="0"/>
              <a:t>Ofrecer servicios educativos de calidad para formar personas con alto sentido de responsabilidad social, que participen de manera productiva y competitiva</a:t>
            </a:r>
            <a:endParaRPr lang="es-MX" sz="1100" dirty="0"/>
          </a:p>
        </p:txBody>
      </p:sp>
    </p:spTree>
    <p:extLst>
      <p:ext uri="{BB962C8B-B14F-4D97-AF65-F5344CB8AC3E}">
        <p14:creationId xmlns:p14="http://schemas.microsoft.com/office/powerpoint/2010/main" val="11456738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288</Words>
  <Application>Microsoft Office PowerPoint</Application>
  <PresentationFormat>Panorámica</PresentationFormat>
  <Paragraphs>31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Company>PROPIA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Ingrid Gonzalez</dc:creator>
  <cp:lastModifiedBy>Graciela Santillana</cp:lastModifiedBy>
  <cp:revision>5</cp:revision>
  <dcterms:created xsi:type="dcterms:W3CDTF">2015-12-16T01:07:07Z</dcterms:created>
  <dcterms:modified xsi:type="dcterms:W3CDTF">2016-01-12T16:45:31Z</dcterms:modified>
</cp:coreProperties>
</file>