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0" r:id="rId3"/>
    <p:sldId id="258" r:id="rId4"/>
    <p:sldId id="259" r:id="rId5"/>
    <p:sldId id="260" r:id="rId6"/>
    <p:sldId id="261"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 id="262" r:id="rId23"/>
    <p:sldId id="282" r:id="rId24"/>
    <p:sldId id="283" r:id="rId25"/>
    <p:sldId id="284" r:id="rId26"/>
    <p:sldId id="285" r:id="rId27"/>
    <p:sldId id="286" r:id="rId28"/>
    <p:sldId id="287" r:id="rId29"/>
    <p:sldId id="288" r:id="rId30"/>
    <p:sldId id="289" r:id="rId31"/>
    <p:sldId id="291" r:id="rId3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2" d="100"/>
          <a:sy n="62" d="100"/>
        </p:scale>
        <p:origin x="-1374" y="-3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1109425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t>02/09/2015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870016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t>02/09/2015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86520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t>02/09/2015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1184808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1AA25EE-BD30-4536-8BF5-A3535E04FF35}" type="datetimeFigureOut">
              <a:rPr lang="es-ES" smtClean="0"/>
              <a:t>02/09/2015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490724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21AA25EE-BD30-4536-8BF5-A3535E04FF35}" type="datetimeFigureOut">
              <a:rPr lang="es-ES" smtClean="0"/>
              <a:t>02/09/2015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2163844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21AA25EE-BD30-4536-8BF5-A3535E04FF35}" type="datetimeFigureOut">
              <a:rPr lang="es-ES" smtClean="0"/>
              <a:t>02/09/2015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40141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21AA25EE-BD30-4536-8BF5-A3535E04FF35}" type="datetimeFigureOut">
              <a:rPr lang="es-ES" smtClean="0"/>
              <a:t>02/09/2015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105677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1AA25EE-BD30-4536-8BF5-A3535E04FF35}" type="datetimeFigureOut">
              <a:rPr lang="es-ES" smtClean="0"/>
              <a:t>02/09/2015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57819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1AA25EE-BD30-4536-8BF5-A3535E04FF35}" type="datetimeFigureOut">
              <a:rPr lang="es-ES" smtClean="0"/>
              <a:t>02/09/2015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429318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1AA25EE-BD30-4536-8BF5-A3535E04FF35}" type="datetimeFigureOut">
              <a:rPr lang="es-ES" smtClean="0"/>
              <a:t>02/09/2015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E2CC8-6241-4C7A-9117-3C4F818136D0}" type="slidenum">
              <a:rPr lang="es-ES" smtClean="0"/>
              <a:t>‹Nº›</a:t>
            </a:fld>
            <a:endParaRPr lang="es-ES"/>
          </a:p>
        </p:txBody>
      </p:sp>
    </p:spTree>
    <p:extLst>
      <p:ext uri="{BB962C8B-B14F-4D97-AF65-F5344CB8AC3E}">
        <p14:creationId xmlns:p14="http://schemas.microsoft.com/office/powerpoint/2010/main" val="3981331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AA25EE-BD30-4536-8BF5-A3535E04FF35}" type="datetimeFigureOut">
              <a:rPr lang="es-ES" smtClean="0"/>
              <a:t>02/09/2015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1E2CC8-6241-4C7A-9117-3C4F818136D0}" type="slidenum">
              <a:rPr lang="es-ES" smtClean="0"/>
              <a:t>‹Nº›</a:t>
            </a:fld>
            <a:endParaRPr lang="es-ES"/>
          </a:p>
        </p:txBody>
      </p:sp>
    </p:spTree>
    <p:extLst>
      <p:ext uri="{BB962C8B-B14F-4D97-AF65-F5344CB8AC3E}">
        <p14:creationId xmlns:p14="http://schemas.microsoft.com/office/powerpoint/2010/main" val="3467260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1 Título"/>
          <p:cNvSpPr txBox="1">
            <a:spLocks/>
          </p:cNvSpPr>
          <p:nvPr/>
        </p:nvSpPr>
        <p:spPr>
          <a:xfrm>
            <a:off x="480060" y="980728"/>
            <a:ext cx="8183880" cy="105156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4000" b="1" dirty="0" smtClean="0">
                <a:effectLst>
                  <a:outerShdw blurRad="38100" dist="38100" dir="2700000" algn="tl">
                    <a:srgbClr val="000000">
                      <a:alpha val="43137"/>
                    </a:srgbClr>
                  </a:outerShdw>
                </a:effectLst>
              </a:rPr>
              <a:t>HISTORIA DE LA EDUCACIÓN EN MÉXICO</a:t>
            </a:r>
          </a:p>
          <a:p>
            <a:endParaRPr lang="es-MX" sz="4000" b="1" dirty="0" smtClean="0">
              <a:effectLst>
                <a:outerShdw blurRad="38100" dist="38100" dir="2700000" algn="tl">
                  <a:srgbClr val="000000">
                    <a:alpha val="43137"/>
                  </a:srgbClr>
                </a:outerShdw>
              </a:effectLst>
            </a:endParaRPr>
          </a:p>
          <a:p>
            <a:r>
              <a:rPr lang="es-MX" sz="4000" b="1" dirty="0" smtClean="0">
                <a:effectLst>
                  <a:outerShdw blurRad="38100" dist="38100" dir="2700000" algn="tl">
                    <a:srgbClr val="000000">
                      <a:alpha val="43137"/>
                    </a:srgbClr>
                  </a:outerShdw>
                </a:effectLst>
              </a:rPr>
              <a:t>1ER SEMESTRE</a:t>
            </a:r>
          </a:p>
          <a:p>
            <a:endParaRPr lang="es-MX" sz="4000" b="1" dirty="0" smtClean="0">
              <a:effectLst>
                <a:outerShdw blurRad="38100" dist="38100" dir="2700000" algn="tl">
                  <a:srgbClr val="000000">
                    <a:alpha val="43137"/>
                  </a:srgbClr>
                </a:outerShdw>
              </a:effectLst>
            </a:endParaRPr>
          </a:p>
          <a:p>
            <a:r>
              <a:rPr lang="es-MX" sz="4000" b="1" dirty="0" smtClean="0">
                <a:effectLst>
                  <a:outerShdw blurRad="38100" dist="38100" dir="2700000" algn="tl">
                    <a:srgbClr val="000000">
                      <a:alpha val="43137"/>
                    </a:srgbClr>
                  </a:outerShdw>
                </a:effectLst>
              </a:rPr>
              <a:t>PROFRA. MARIA EFIGENIA MAURY ARREDONDO</a:t>
            </a:r>
          </a:p>
          <a:p>
            <a:endParaRPr lang="es-MX" sz="4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15843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 name="3 CuadroTexto"/>
          <p:cNvSpPr txBox="1"/>
          <p:nvPr/>
        </p:nvSpPr>
        <p:spPr>
          <a:xfrm>
            <a:off x="683568" y="476672"/>
            <a:ext cx="8208912" cy="6986528"/>
          </a:xfrm>
          <a:prstGeom prst="rect">
            <a:avLst/>
          </a:prstGeom>
          <a:noFill/>
        </p:spPr>
        <p:txBody>
          <a:bodyPr wrap="square" rtlCol="0">
            <a:spAutoFit/>
          </a:bodyPr>
          <a:lstStyle/>
          <a:p>
            <a:pPr marL="457200" indent="-457200" algn="just">
              <a:buFont typeface="Arial" panose="020B0604020202020204" pitchFamily="34" charset="0"/>
              <a:buChar char="•"/>
            </a:pPr>
            <a:endParaRPr lang="es-MX" sz="2800" dirty="0"/>
          </a:p>
          <a:p>
            <a:pPr algn="just"/>
            <a:endParaRPr lang="es-MX" sz="2800" dirty="0"/>
          </a:p>
          <a:p>
            <a:pPr marL="457200" indent="-457200" algn="just">
              <a:buFont typeface="Arial" panose="020B0604020202020204" pitchFamily="34" charset="0"/>
              <a:buChar char="•"/>
            </a:pPr>
            <a:r>
              <a:rPr lang="es-MX" sz="2800" dirty="0" smtClean="0"/>
              <a:t>Siglo </a:t>
            </a:r>
            <a:r>
              <a:rPr lang="es-MX" sz="2800" dirty="0"/>
              <a:t>XX. </a:t>
            </a:r>
          </a:p>
          <a:p>
            <a:pPr algn="just"/>
            <a:r>
              <a:rPr lang="es-MX" sz="2800" dirty="0"/>
              <a:t>- La “Revolución Mexicana” y los nuevos proyectos educativos: la refundación de la Universidad Nacional, la creación de la SEP, la casa del pueblo, la escuela rural mexicana, la creación de las normales rurales, las misiones culturales, la educación socialista, el Instituto Politécnico Nacional, entre otras instituciones y procesos. </a:t>
            </a:r>
          </a:p>
          <a:p>
            <a:pPr algn="just"/>
            <a:r>
              <a:rPr lang="es-MX" sz="2800" dirty="0"/>
              <a:t>- El gobierno de Manuel Ávila Camacho y el proyecto educativo de la Unidad Nacional. </a:t>
            </a:r>
          </a:p>
          <a:p>
            <a:pPr algn="just"/>
            <a:r>
              <a:rPr lang="es-MX" sz="2800" dirty="0"/>
              <a:t>	</a:t>
            </a:r>
          </a:p>
          <a:p>
            <a:pPr algn="just"/>
            <a:r>
              <a:rPr lang="es-MX" sz="2800" dirty="0"/>
              <a:t>	</a:t>
            </a:r>
          </a:p>
          <a:p>
            <a:pPr marL="457200" indent="-457200" algn="just">
              <a:buFont typeface="Arial" panose="020B0604020202020204" pitchFamily="34" charset="0"/>
              <a:buChar char="•"/>
            </a:pPr>
            <a:r>
              <a:rPr lang="es-MX" sz="2800" dirty="0"/>
              <a:t>	</a:t>
            </a:r>
          </a:p>
          <a:p>
            <a:pPr marL="457200" indent="-457200" algn="just">
              <a:buFont typeface="Arial" panose="020B0604020202020204" pitchFamily="34" charset="0"/>
              <a:buChar char="•"/>
            </a:pPr>
            <a:endParaRPr lang="es-MX" sz="2800" dirty="0"/>
          </a:p>
        </p:txBody>
      </p:sp>
    </p:spTree>
    <p:extLst>
      <p:ext uri="{BB962C8B-B14F-4D97-AF65-F5344CB8AC3E}">
        <p14:creationId xmlns:p14="http://schemas.microsoft.com/office/powerpoint/2010/main" val="3041468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 name="3 CuadroTexto"/>
          <p:cNvSpPr txBox="1"/>
          <p:nvPr/>
        </p:nvSpPr>
        <p:spPr>
          <a:xfrm>
            <a:off x="611560" y="-99392"/>
            <a:ext cx="7848872" cy="6986528"/>
          </a:xfrm>
          <a:prstGeom prst="rect">
            <a:avLst/>
          </a:prstGeom>
          <a:noFill/>
        </p:spPr>
        <p:txBody>
          <a:bodyPr wrap="square" rtlCol="0">
            <a:spAutoFit/>
          </a:bodyPr>
          <a:lstStyle/>
          <a:p>
            <a:pPr marL="457200" indent="-457200" algn="just">
              <a:buFont typeface="Arial" panose="020B0604020202020204" pitchFamily="34" charset="0"/>
              <a:buChar char="•"/>
            </a:pPr>
            <a:endParaRPr lang="es-MX" sz="2800" dirty="0"/>
          </a:p>
          <a:p>
            <a:pPr algn="just"/>
            <a:endParaRPr lang="es-MX" sz="2800" dirty="0"/>
          </a:p>
          <a:p>
            <a:pPr algn="just"/>
            <a:endParaRPr lang="es-MX" sz="2800" dirty="0"/>
          </a:p>
          <a:p>
            <a:pPr algn="just"/>
            <a:r>
              <a:rPr lang="es-MX" sz="2800" dirty="0"/>
              <a:t>- El “Milagro Mexicano” y el Plan de Once Años. </a:t>
            </a:r>
          </a:p>
          <a:p>
            <a:pPr algn="just"/>
            <a:r>
              <a:rPr lang="es-MX" sz="2800" dirty="0"/>
              <a:t>- La segunda mitad del siglo XX: crisis económicas, movimientos sociales y reformas educativas. </a:t>
            </a:r>
          </a:p>
          <a:p>
            <a:pPr algn="just"/>
            <a:r>
              <a:rPr lang="es-MX" sz="2800" dirty="0"/>
              <a:t>- En el umbral del siglo XXI: globalización, neoliberalismo, sociedad del conocimiento y emergencia de nuevos modelos educativos. (modelo por competencias, educación virtual con uso de TIC, modelos </a:t>
            </a:r>
            <a:r>
              <a:rPr lang="es-MX" sz="2800" dirty="0" err="1"/>
              <a:t>autogestivos</a:t>
            </a:r>
            <a:r>
              <a:rPr lang="es-MX" sz="2800" dirty="0"/>
              <a:t>, etc.). </a:t>
            </a:r>
          </a:p>
          <a:p>
            <a:pPr algn="just"/>
            <a:r>
              <a:rPr lang="es-MX" sz="2800" dirty="0"/>
              <a:t>	</a:t>
            </a:r>
          </a:p>
          <a:p>
            <a:pPr algn="just"/>
            <a:r>
              <a:rPr lang="es-MX" sz="2800" dirty="0"/>
              <a:t>	</a:t>
            </a:r>
          </a:p>
          <a:p>
            <a:pPr algn="just"/>
            <a:r>
              <a:rPr lang="es-MX" sz="2800" dirty="0"/>
              <a:t>	</a:t>
            </a:r>
          </a:p>
          <a:p>
            <a:pPr algn="just"/>
            <a:r>
              <a:rPr lang="es-MX" sz="2800" dirty="0"/>
              <a:t>	</a:t>
            </a:r>
          </a:p>
          <a:p>
            <a:pPr marL="457200" indent="-457200" algn="just">
              <a:buFont typeface="Arial" panose="020B0604020202020204" pitchFamily="34" charset="0"/>
              <a:buChar char="•"/>
            </a:pPr>
            <a:endParaRPr lang="es-MX" sz="2800" dirty="0"/>
          </a:p>
        </p:txBody>
      </p:sp>
    </p:spTree>
    <p:extLst>
      <p:ext uri="{BB962C8B-B14F-4D97-AF65-F5344CB8AC3E}">
        <p14:creationId xmlns:p14="http://schemas.microsoft.com/office/powerpoint/2010/main" val="3041468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CuadroTexto"/>
          <p:cNvSpPr txBox="1"/>
          <p:nvPr/>
        </p:nvSpPr>
        <p:spPr>
          <a:xfrm>
            <a:off x="2818657" y="683985"/>
            <a:ext cx="3411511" cy="584775"/>
          </a:xfrm>
          <a:prstGeom prst="rect">
            <a:avLst/>
          </a:prstGeom>
          <a:noFill/>
        </p:spPr>
        <p:txBody>
          <a:bodyPr wrap="none" rtlCol="0">
            <a:spAutoFit/>
          </a:bodyPr>
          <a:lstStyle/>
          <a:p>
            <a:r>
              <a:rPr lang="es-MX" sz="3200" b="1" dirty="0" smtClean="0"/>
              <a:t>TEMAS, UNIDAD III</a:t>
            </a:r>
            <a:endParaRPr lang="es-MX" sz="3200" b="1" dirty="0"/>
          </a:p>
        </p:txBody>
      </p:sp>
      <p:sp>
        <p:nvSpPr>
          <p:cNvPr id="4" name="3 CuadroTexto"/>
          <p:cNvSpPr txBox="1"/>
          <p:nvPr/>
        </p:nvSpPr>
        <p:spPr>
          <a:xfrm>
            <a:off x="395536" y="908720"/>
            <a:ext cx="8208912" cy="4401205"/>
          </a:xfrm>
          <a:prstGeom prst="rect">
            <a:avLst/>
          </a:prstGeom>
          <a:noFill/>
        </p:spPr>
        <p:txBody>
          <a:bodyPr wrap="square" rtlCol="0">
            <a:spAutoFit/>
          </a:bodyPr>
          <a:lstStyle/>
          <a:p>
            <a:pPr marL="457200" indent="-457200" algn="just">
              <a:buFont typeface="Arial" panose="020B0604020202020204" pitchFamily="34" charset="0"/>
              <a:buChar char="•"/>
            </a:pPr>
            <a:endParaRPr lang="es-MX" sz="2800" dirty="0"/>
          </a:p>
          <a:p>
            <a:pPr marL="457200" indent="-457200" algn="just">
              <a:buFont typeface="Arial" panose="020B0604020202020204" pitchFamily="34" charset="0"/>
              <a:buChar char="•"/>
            </a:pPr>
            <a:endParaRPr lang="es-MX" sz="2800" dirty="0"/>
          </a:p>
          <a:p>
            <a:pPr marL="457200" indent="-457200" algn="just">
              <a:buFont typeface="Arial" panose="020B0604020202020204" pitchFamily="34" charset="0"/>
              <a:buChar char="•"/>
            </a:pPr>
            <a:r>
              <a:rPr lang="es-MX" sz="2800" dirty="0" smtClean="0"/>
              <a:t>Los </a:t>
            </a:r>
            <a:r>
              <a:rPr lang="es-MX" sz="2800" dirty="0"/>
              <a:t>procesos históricos como conceptos de primer orden. </a:t>
            </a:r>
          </a:p>
          <a:p>
            <a:pPr marL="457200" indent="-457200" algn="just">
              <a:buFont typeface="Arial" panose="020B0604020202020204" pitchFamily="34" charset="0"/>
              <a:buChar char="•"/>
            </a:pPr>
            <a:r>
              <a:rPr lang="es-MX" sz="2800" dirty="0" smtClean="0"/>
              <a:t>Los </a:t>
            </a:r>
            <a:r>
              <a:rPr lang="es-MX" sz="2800" dirty="0"/>
              <a:t>conceptos de segundo orden “evidencia”, “relevancia” y “empatía” y su aplicación en el análisis histórico. </a:t>
            </a:r>
          </a:p>
          <a:p>
            <a:pPr marL="457200" indent="-457200" algn="just">
              <a:buFont typeface="Arial" panose="020B0604020202020204" pitchFamily="34" charset="0"/>
              <a:buChar char="•"/>
            </a:pPr>
            <a:r>
              <a:rPr lang="es-MX" sz="2800" dirty="0" smtClean="0"/>
              <a:t>Trabajo </a:t>
            </a:r>
            <a:r>
              <a:rPr lang="es-MX" sz="2800" dirty="0"/>
              <a:t>con fuentes primarias de diversos tipos. </a:t>
            </a:r>
          </a:p>
          <a:p>
            <a:pPr algn="just"/>
            <a:r>
              <a:rPr lang="es-MX" sz="2800" dirty="0"/>
              <a:t>	</a:t>
            </a:r>
          </a:p>
          <a:p>
            <a:pPr marL="457200" indent="-457200" algn="just">
              <a:buFont typeface="Arial" panose="020B0604020202020204" pitchFamily="34" charset="0"/>
              <a:buChar char="•"/>
            </a:pPr>
            <a:endParaRPr lang="es-MX" sz="2800" dirty="0"/>
          </a:p>
        </p:txBody>
      </p:sp>
    </p:spTree>
    <p:extLst>
      <p:ext uri="{BB962C8B-B14F-4D97-AF65-F5344CB8AC3E}">
        <p14:creationId xmlns:p14="http://schemas.microsoft.com/office/powerpoint/2010/main" val="3041468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CuadroTexto"/>
          <p:cNvSpPr txBox="1"/>
          <p:nvPr/>
        </p:nvSpPr>
        <p:spPr>
          <a:xfrm>
            <a:off x="2818657" y="683985"/>
            <a:ext cx="3435556" cy="584775"/>
          </a:xfrm>
          <a:prstGeom prst="rect">
            <a:avLst/>
          </a:prstGeom>
          <a:noFill/>
        </p:spPr>
        <p:txBody>
          <a:bodyPr wrap="none" rtlCol="0">
            <a:spAutoFit/>
          </a:bodyPr>
          <a:lstStyle/>
          <a:p>
            <a:r>
              <a:rPr lang="es-MX" sz="3200" b="1" dirty="0" smtClean="0"/>
              <a:t>TEMAS, UNIDAD IV</a:t>
            </a:r>
            <a:endParaRPr lang="es-MX" sz="3200" b="1" dirty="0"/>
          </a:p>
        </p:txBody>
      </p:sp>
      <p:sp>
        <p:nvSpPr>
          <p:cNvPr id="4" name="3 CuadroTexto"/>
          <p:cNvSpPr txBox="1"/>
          <p:nvPr/>
        </p:nvSpPr>
        <p:spPr>
          <a:xfrm>
            <a:off x="683568" y="332656"/>
            <a:ext cx="6768752" cy="5262979"/>
          </a:xfrm>
          <a:prstGeom prst="rect">
            <a:avLst/>
          </a:prstGeom>
          <a:noFill/>
        </p:spPr>
        <p:txBody>
          <a:bodyPr wrap="square" rtlCol="0">
            <a:spAutoFit/>
          </a:bodyPr>
          <a:lstStyle/>
          <a:p>
            <a:pPr marL="457200" indent="-457200" algn="just">
              <a:buFont typeface="Arial" panose="020B0604020202020204" pitchFamily="34" charset="0"/>
              <a:buChar char="•"/>
            </a:pPr>
            <a:endParaRPr lang="es-MX" sz="2800" dirty="0"/>
          </a:p>
          <a:p>
            <a:pPr marL="457200" indent="-457200" algn="just">
              <a:buFont typeface="Arial" panose="020B0604020202020204" pitchFamily="34" charset="0"/>
              <a:buChar char="•"/>
            </a:pPr>
            <a:endParaRPr lang="es-MX" sz="2800" dirty="0"/>
          </a:p>
          <a:p>
            <a:endParaRPr lang="es-MX" sz="2800" dirty="0"/>
          </a:p>
          <a:p>
            <a:pPr marL="457200" indent="-457200">
              <a:buFont typeface="Arial" panose="020B0604020202020204" pitchFamily="34" charset="0"/>
              <a:buChar char="•"/>
            </a:pPr>
            <a:r>
              <a:rPr lang="es-MX" sz="2800" dirty="0" smtClean="0"/>
              <a:t>Conceptos </a:t>
            </a:r>
            <a:r>
              <a:rPr lang="es-MX" sz="2800" dirty="0"/>
              <a:t>de segundo orden: </a:t>
            </a:r>
          </a:p>
          <a:p>
            <a:r>
              <a:rPr lang="es-MX" sz="2800" dirty="0"/>
              <a:t>- Evidencia </a:t>
            </a:r>
          </a:p>
          <a:p>
            <a:r>
              <a:rPr lang="es-MX" sz="2800" dirty="0"/>
              <a:t>- Relevancia </a:t>
            </a:r>
          </a:p>
          <a:p>
            <a:r>
              <a:rPr lang="es-MX" sz="2800" dirty="0"/>
              <a:t>- Tiempo histórico, cambio y continuidad </a:t>
            </a:r>
          </a:p>
          <a:p>
            <a:r>
              <a:rPr lang="es-MX" sz="2800" dirty="0"/>
              <a:t>- Empatía </a:t>
            </a:r>
          </a:p>
          <a:p>
            <a:r>
              <a:rPr lang="es-MX" sz="2800" dirty="0"/>
              <a:t>- Causalidad </a:t>
            </a:r>
          </a:p>
          <a:p>
            <a:r>
              <a:rPr lang="es-MX" sz="2800" dirty="0"/>
              <a:t>	</a:t>
            </a:r>
          </a:p>
          <a:p>
            <a:pPr algn="just"/>
            <a:r>
              <a:rPr lang="es-MX" sz="2800" dirty="0"/>
              <a:t>	</a:t>
            </a:r>
          </a:p>
          <a:p>
            <a:pPr marL="457200" indent="-457200" algn="just">
              <a:buFont typeface="Arial" panose="020B0604020202020204" pitchFamily="34" charset="0"/>
              <a:buChar char="•"/>
            </a:pPr>
            <a:endParaRPr lang="es-MX" sz="2800" dirty="0"/>
          </a:p>
        </p:txBody>
      </p:sp>
    </p:spTree>
    <p:extLst>
      <p:ext uri="{BB962C8B-B14F-4D97-AF65-F5344CB8AC3E}">
        <p14:creationId xmlns:p14="http://schemas.microsoft.com/office/powerpoint/2010/main" val="3041468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CuadroTexto"/>
          <p:cNvSpPr txBox="1"/>
          <p:nvPr/>
        </p:nvSpPr>
        <p:spPr>
          <a:xfrm>
            <a:off x="2123728" y="683985"/>
            <a:ext cx="5098832" cy="584775"/>
          </a:xfrm>
          <a:prstGeom prst="rect">
            <a:avLst/>
          </a:prstGeom>
          <a:noFill/>
        </p:spPr>
        <p:txBody>
          <a:bodyPr wrap="none" rtlCol="0">
            <a:spAutoFit/>
          </a:bodyPr>
          <a:lstStyle/>
          <a:p>
            <a:r>
              <a:rPr lang="es-MX" sz="3200" b="1" dirty="0" smtClean="0"/>
              <a:t>ORIENTACIONES DIDÁCTICAS</a:t>
            </a:r>
            <a:endParaRPr lang="es-MX" sz="3200" b="1" dirty="0"/>
          </a:p>
        </p:txBody>
      </p:sp>
      <p:sp>
        <p:nvSpPr>
          <p:cNvPr id="4" name="3 CuadroTexto"/>
          <p:cNvSpPr txBox="1"/>
          <p:nvPr/>
        </p:nvSpPr>
        <p:spPr>
          <a:xfrm>
            <a:off x="395536" y="908720"/>
            <a:ext cx="8208912" cy="5262979"/>
          </a:xfrm>
          <a:prstGeom prst="rect">
            <a:avLst/>
          </a:prstGeom>
          <a:noFill/>
        </p:spPr>
        <p:txBody>
          <a:bodyPr wrap="square" rtlCol="0">
            <a:spAutoFit/>
          </a:bodyPr>
          <a:lstStyle/>
          <a:p>
            <a:pPr marL="457200" indent="-457200" algn="just">
              <a:buFont typeface="Arial" panose="020B0604020202020204" pitchFamily="34" charset="0"/>
              <a:buChar char="•"/>
            </a:pPr>
            <a:endParaRPr lang="es-MX" sz="2800" dirty="0"/>
          </a:p>
          <a:p>
            <a:pPr algn="just"/>
            <a:r>
              <a:rPr lang="es-MX" sz="2800" dirty="0"/>
              <a:t>Una primera orientación del curso implica considerar a las unidades de aprendizaje como elementos en continua interacción; es decir, no como estructuras aisladas unas de otras sino como partes de un todo dinámico y mutuamente influyente. Se trata de que la teoría y los conceptos se apliquen al análisis de procesos históricos y a la realización de actividades que permitan “vivenciar” lo que se enuncia en un plano abstracto. 	</a:t>
            </a:r>
            <a:r>
              <a:rPr lang="es-MX" sz="2800" dirty="0" smtClean="0"/>
              <a:t> </a:t>
            </a:r>
            <a:endParaRPr lang="es-MX" sz="2800" dirty="0"/>
          </a:p>
          <a:p>
            <a:pPr algn="just"/>
            <a:r>
              <a:rPr lang="es-MX" sz="2800" dirty="0"/>
              <a:t>	</a:t>
            </a:r>
          </a:p>
          <a:p>
            <a:pPr marL="457200" indent="-457200" algn="just">
              <a:buFont typeface="Arial" panose="020B0604020202020204" pitchFamily="34" charset="0"/>
              <a:buChar char="•"/>
            </a:pPr>
            <a:endParaRPr lang="es-MX" sz="2800" dirty="0"/>
          </a:p>
        </p:txBody>
      </p:sp>
    </p:spTree>
    <p:extLst>
      <p:ext uri="{BB962C8B-B14F-4D97-AF65-F5344CB8AC3E}">
        <p14:creationId xmlns:p14="http://schemas.microsoft.com/office/powerpoint/2010/main" val="3041468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 name="1 CuadroTexto"/>
          <p:cNvSpPr txBox="1"/>
          <p:nvPr/>
        </p:nvSpPr>
        <p:spPr>
          <a:xfrm>
            <a:off x="539552" y="980728"/>
            <a:ext cx="8064896" cy="5016758"/>
          </a:xfrm>
          <a:prstGeom prst="rect">
            <a:avLst/>
          </a:prstGeom>
          <a:noFill/>
        </p:spPr>
        <p:txBody>
          <a:bodyPr wrap="square" rtlCol="0">
            <a:spAutoFit/>
          </a:bodyPr>
          <a:lstStyle/>
          <a:p>
            <a:pPr algn="just"/>
            <a:r>
              <a:rPr lang="es-MX" sz="3200" dirty="0"/>
              <a:t>Considerando que el curso pretende situar a los alumnos frente al “hacer historia”, como un ejercicio teórico y metodológico riguroso, y no ante un índice temático que incluye diversos “eventos históricos”, relevantes para quien organiza ese índice, lo que se ofrece son orientaciones conceptuales que permiten seleccionar procesos relevantes para la comunidad de aprendizaje 	</a:t>
            </a:r>
          </a:p>
          <a:p>
            <a:pPr algn="just"/>
            <a:endParaRPr lang="es-MX" sz="3200" dirty="0"/>
          </a:p>
        </p:txBody>
      </p:sp>
    </p:spTree>
    <p:extLst>
      <p:ext uri="{BB962C8B-B14F-4D97-AF65-F5344CB8AC3E}">
        <p14:creationId xmlns:p14="http://schemas.microsoft.com/office/powerpoint/2010/main" val="3041468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 name="1 CuadroTexto"/>
          <p:cNvSpPr txBox="1"/>
          <p:nvPr/>
        </p:nvSpPr>
        <p:spPr>
          <a:xfrm>
            <a:off x="791580" y="1977802"/>
            <a:ext cx="7560839" cy="3539430"/>
          </a:xfrm>
          <a:prstGeom prst="rect">
            <a:avLst/>
          </a:prstGeom>
          <a:noFill/>
        </p:spPr>
        <p:txBody>
          <a:bodyPr wrap="square" rtlCol="0">
            <a:spAutoFit/>
          </a:bodyPr>
          <a:lstStyle/>
          <a:p>
            <a:pPr algn="just"/>
            <a:r>
              <a:rPr lang="es-MX" sz="3200" dirty="0"/>
              <a:t>Puesto que el curso promueve aproximaciones sucesivas de los estudiantes a la forma en que se “hace historia” y a las evidencias que permiten a los historiadores formular hipótesis explicativas sobre el pasado y sus relaciones con el presente, 	</a:t>
            </a:r>
          </a:p>
          <a:p>
            <a:pPr algn="just"/>
            <a:endParaRPr lang="es-MX" sz="3200" dirty="0"/>
          </a:p>
        </p:txBody>
      </p:sp>
      <p:sp>
        <p:nvSpPr>
          <p:cNvPr id="4" name="3 Rectángulo"/>
          <p:cNvSpPr/>
          <p:nvPr/>
        </p:nvSpPr>
        <p:spPr>
          <a:xfrm>
            <a:off x="2411760" y="548680"/>
            <a:ext cx="4572000" cy="1384995"/>
          </a:xfrm>
          <a:prstGeom prst="rect">
            <a:avLst/>
          </a:prstGeom>
        </p:spPr>
        <p:txBody>
          <a:bodyPr>
            <a:spAutoFit/>
          </a:bodyPr>
          <a:lstStyle/>
          <a:p>
            <a:pPr algn="ctr"/>
            <a:r>
              <a:rPr lang="es-ES" sz="2800" b="1" dirty="0" smtClean="0"/>
              <a:t>ANÁLISIS DE LAS EXPERIENCIAS OBTENIDAS EN LOS JARDÍNES DE NIÑOS</a:t>
            </a:r>
            <a:endParaRPr lang="es-ES" sz="2800" dirty="0"/>
          </a:p>
        </p:txBody>
      </p:sp>
    </p:spTree>
    <p:extLst>
      <p:ext uri="{BB962C8B-B14F-4D97-AF65-F5344CB8AC3E}">
        <p14:creationId xmlns:p14="http://schemas.microsoft.com/office/powerpoint/2010/main" val="3041468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CuadroTexto"/>
          <p:cNvSpPr txBox="1"/>
          <p:nvPr/>
        </p:nvSpPr>
        <p:spPr>
          <a:xfrm>
            <a:off x="791580" y="980728"/>
            <a:ext cx="7560839" cy="2554545"/>
          </a:xfrm>
          <a:prstGeom prst="rect">
            <a:avLst/>
          </a:prstGeom>
          <a:noFill/>
        </p:spPr>
        <p:txBody>
          <a:bodyPr wrap="square" rtlCol="0">
            <a:spAutoFit/>
          </a:bodyPr>
          <a:lstStyle/>
          <a:p>
            <a:pPr algn="just"/>
            <a:r>
              <a:rPr lang="es-MX" sz="3200" dirty="0" smtClean="0"/>
              <a:t>tomando como referente las experiencias y resultados de su observación en los jardines de práctica, la alumna podrá contrastar el cambio que ha tenido la educación.</a:t>
            </a:r>
            <a:endParaRPr lang="es-MX" sz="3200" dirty="0"/>
          </a:p>
          <a:p>
            <a:pPr algn="just"/>
            <a:endParaRPr lang="es-MX" sz="3200" dirty="0"/>
          </a:p>
        </p:txBody>
      </p:sp>
    </p:spTree>
    <p:extLst>
      <p:ext uri="{BB962C8B-B14F-4D97-AF65-F5344CB8AC3E}">
        <p14:creationId xmlns:p14="http://schemas.microsoft.com/office/powerpoint/2010/main" val="3041468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CuadroTexto"/>
          <p:cNvSpPr txBox="1"/>
          <p:nvPr/>
        </p:nvSpPr>
        <p:spPr>
          <a:xfrm>
            <a:off x="395536" y="980728"/>
            <a:ext cx="8424936" cy="5509200"/>
          </a:xfrm>
          <a:prstGeom prst="rect">
            <a:avLst/>
          </a:prstGeom>
          <a:noFill/>
        </p:spPr>
        <p:txBody>
          <a:bodyPr wrap="square" rtlCol="0">
            <a:spAutoFit/>
          </a:bodyPr>
          <a:lstStyle/>
          <a:p>
            <a:pPr marL="457200" indent="-457200" algn="just">
              <a:buFont typeface="Arial" pitchFamily="34" charset="0"/>
              <a:buChar char="•"/>
            </a:pPr>
            <a:endParaRPr lang="es-ES" sz="3200" dirty="0"/>
          </a:p>
          <a:p>
            <a:pPr marL="457200" indent="-457200" algn="just">
              <a:buFont typeface="Arial" pitchFamily="34" charset="0"/>
              <a:buChar char="•"/>
            </a:pPr>
            <a:r>
              <a:rPr lang="es-ES" sz="3200" dirty="0" smtClean="0"/>
              <a:t>Usa </a:t>
            </a:r>
            <a:r>
              <a:rPr lang="es-ES" sz="3200" dirty="0"/>
              <a:t>las Tecnologías de la Información y la </a:t>
            </a:r>
            <a:r>
              <a:rPr lang="es-ES" sz="3200" dirty="0" smtClean="0"/>
              <a:t>Comunicación (TIC) como </a:t>
            </a:r>
            <a:r>
              <a:rPr lang="es-ES" sz="3200" dirty="0"/>
              <a:t>herramienta de enseñanza y aprendizaje. </a:t>
            </a:r>
          </a:p>
          <a:p>
            <a:pPr marL="457200" indent="-457200" algn="just">
              <a:buFont typeface="Arial" pitchFamily="34" charset="0"/>
              <a:buChar char="•"/>
            </a:pPr>
            <a:r>
              <a:rPr lang="es-ES" sz="3200" dirty="0" smtClean="0"/>
              <a:t>Actúa </a:t>
            </a:r>
            <a:r>
              <a:rPr lang="es-ES" sz="3200" dirty="0"/>
              <a:t>de manera ética ante la diversidad de situaciones que se presentan en su </a:t>
            </a:r>
            <a:r>
              <a:rPr lang="es-ES" sz="3200" dirty="0" smtClean="0"/>
              <a:t>práctica.</a:t>
            </a:r>
            <a:endParaRPr lang="es-ES" sz="3200" dirty="0"/>
          </a:p>
          <a:p>
            <a:pPr marL="457200" indent="-457200" algn="just">
              <a:buFont typeface="Arial" pitchFamily="34" charset="0"/>
              <a:buChar char="•"/>
            </a:pPr>
            <a:r>
              <a:rPr lang="es-ES" sz="3200" dirty="0" smtClean="0"/>
              <a:t>Utiliza </a:t>
            </a:r>
            <a:r>
              <a:rPr lang="es-ES" sz="3200" dirty="0"/>
              <a:t>recursos de la investigación educativa para enriquecer la práctica docente, expresando su interés por la ciencia y la propia investigación. </a:t>
            </a:r>
            <a:endParaRPr lang="es-MX" sz="3200" dirty="0"/>
          </a:p>
          <a:p>
            <a:pPr marL="457200" indent="-457200" algn="just">
              <a:buFont typeface="Arial" pitchFamily="34" charset="0"/>
              <a:buChar char="•"/>
            </a:pPr>
            <a:endParaRPr lang="es-MX" sz="3200" dirty="0"/>
          </a:p>
        </p:txBody>
      </p:sp>
      <p:sp>
        <p:nvSpPr>
          <p:cNvPr id="4" name="3 Rectángulo"/>
          <p:cNvSpPr/>
          <p:nvPr/>
        </p:nvSpPr>
        <p:spPr>
          <a:xfrm>
            <a:off x="2411760" y="548680"/>
            <a:ext cx="4572000" cy="954107"/>
          </a:xfrm>
          <a:prstGeom prst="rect">
            <a:avLst/>
          </a:prstGeom>
        </p:spPr>
        <p:txBody>
          <a:bodyPr>
            <a:spAutoFit/>
          </a:bodyPr>
          <a:lstStyle/>
          <a:p>
            <a:pPr algn="ctr"/>
            <a:r>
              <a:rPr lang="es-ES" sz="2800" b="1" dirty="0" smtClean="0"/>
              <a:t>RASGOS DESEABLES DEL PERFIL DE EGRESO</a:t>
            </a:r>
            <a:endParaRPr lang="es-ES" sz="2800" dirty="0"/>
          </a:p>
        </p:txBody>
      </p:sp>
    </p:spTree>
    <p:extLst>
      <p:ext uri="{BB962C8B-B14F-4D97-AF65-F5344CB8AC3E}">
        <p14:creationId xmlns:p14="http://schemas.microsoft.com/office/powerpoint/2010/main" val="3041468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5 CuadroTexto"/>
          <p:cNvSpPr txBox="1"/>
          <p:nvPr/>
        </p:nvSpPr>
        <p:spPr>
          <a:xfrm>
            <a:off x="399376" y="1765558"/>
            <a:ext cx="8424936" cy="1569660"/>
          </a:xfrm>
          <a:prstGeom prst="rect">
            <a:avLst/>
          </a:prstGeom>
          <a:noFill/>
        </p:spPr>
        <p:txBody>
          <a:bodyPr wrap="square" rtlCol="0">
            <a:spAutoFit/>
          </a:bodyPr>
          <a:lstStyle/>
          <a:p>
            <a:pPr marL="457200" indent="-457200" algn="just">
              <a:buFont typeface="Arial" pitchFamily="34" charset="0"/>
              <a:buChar char="•"/>
            </a:pPr>
            <a:r>
              <a:rPr lang="es-ES" sz="3200" dirty="0"/>
              <a:t>Educación histórica en el aula </a:t>
            </a:r>
          </a:p>
          <a:p>
            <a:pPr marL="457200" indent="-457200" algn="just">
              <a:buFont typeface="Arial" pitchFamily="34" charset="0"/>
              <a:buChar char="•"/>
            </a:pPr>
            <a:r>
              <a:rPr lang="es-ES" sz="3200" dirty="0" smtClean="0"/>
              <a:t>Educación </a:t>
            </a:r>
            <a:r>
              <a:rPr lang="es-ES" sz="3200" dirty="0"/>
              <a:t>histórica en diversos contextos</a:t>
            </a:r>
          </a:p>
          <a:p>
            <a:pPr marL="457200" indent="-457200" algn="just">
              <a:buFont typeface="Arial" pitchFamily="34" charset="0"/>
              <a:buChar char="•"/>
            </a:pPr>
            <a:endParaRPr lang="es-MX" sz="3200" dirty="0"/>
          </a:p>
        </p:txBody>
      </p:sp>
      <p:sp>
        <p:nvSpPr>
          <p:cNvPr id="7" name="6 Rectángulo"/>
          <p:cNvSpPr/>
          <p:nvPr/>
        </p:nvSpPr>
        <p:spPr>
          <a:xfrm>
            <a:off x="2411760" y="548680"/>
            <a:ext cx="4572000" cy="954107"/>
          </a:xfrm>
          <a:prstGeom prst="rect">
            <a:avLst/>
          </a:prstGeom>
        </p:spPr>
        <p:txBody>
          <a:bodyPr>
            <a:spAutoFit/>
          </a:bodyPr>
          <a:lstStyle/>
          <a:p>
            <a:pPr algn="ctr"/>
            <a:r>
              <a:rPr lang="es-ES" sz="2800" b="1" dirty="0" smtClean="0"/>
              <a:t>ASIGNATURAS SUBSECUENTES</a:t>
            </a:r>
            <a:endParaRPr lang="es-ES" sz="2800" dirty="0"/>
          </a:p>
        </p:txBody>
      </p:sp>
    </p:spTree>
    <p:extLst>
      <p:ext uri="{BB962C8B-B14F-4D97-AF65-F5344CB8AC3E}">
        <p14:creationId xmlns:p14="http://schemas.microsoft.com/office/powerpoint/2010/main" val="3041468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1 Título"/>
          <p:cNvSpPr txBox="1">
            <a:spLocks/>
          </p:cNvSpPr>
          <p:nvPr/>
        </p:nvSpPr>
        <p:spPr>
          <a:xfrm>
            <a:off x="480060" y="598964"/>
            <a:ext cx="8183880" cy="105156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3200" b="1" dirty="0" smtClean="0"/>
              <a:t>ENFOQUE</a:t>
            </a:r>
            <a:endParaRPr lang="es-MX" sz="3200" b="1" dirty="0"/>
          </a:p>
        </p:txBody>
      </p:sp>
      <p:sp>
        <p:nvSpPr>
          <p:cNvPr id="4" name="2 Marcador de contenido"/>
          <p:cNvSpPr txBox="1">
            <a:spLocks/>
          </p:cNvSpPr>
          <p:nvPr/>
        </p:nvSpPr>
        <p:spPr>
          <a:xfrm>
            <a:off x="430912" y="1196752"/>
            <a:ext cx="8183880" cy="4187952"/>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s-ES" b="1" dirty="0"/>
              <a:t>Realizar el estudio </a:t>
            </a:r>
            <a:r>
              <a:rPr lang="es-ES" b="1" dirty="0" smtClean="0"/>
              <a:t>del curso a </a:t>
            </a:r>
            <a:r>
              <a:rPr lang="es-ES" b="1" dirty="0"/>
              <a:t>partir de nuevos horizontes interpretativos que permitan trascender las propuestas </a:t>
            </a:r>
            <a:r>
              <a:rPr lang="es-ES" b="1" dirty="0" smtClean="0"/>
              <a:t>de recuentos </a:t>
            </a:r>
            <a:r>
              <a:rPr lang="es-ES" b="1" dirty="0"/>
              <a:t>más o menos exhaustivos de etapas, períodos y procesos históricos que se diseñaron en el pasado y que dieron lugar a ejercicios descriptivos en los que predominó la memorización o bien la reproducción acrítica de narrativas ya construidas.</a:t>
            </a:r>
            <a:r>
              <a:rPr lang="es-MX" b="1" dirty="0" smtClean="0"/>
              <a:t>	</a:t>
            </a:r>
          </a:p>
          <a:p>
            <a:pPr algn="just"/>
            <a:endParaRPr lang="es-MX" b="1" dirty="0" smtClean="0"/>
          </a:p>
          <a:p>
            <a:pPr algn="just"/>
            <a:endParaRPr lang="es-MX" b="1" dirty="0"/>
          </a:p>
        </p:txBody>
      </p:sp>
    </p:spTree>
    <p:extLst>
      <p:ext uri="{BB962C8B-B14F-4D97-AF65-F5344CB8AC3E}">
        <p14:creationId xmlns:p14="http://schemas.microsoft.com/office/powerpoint/2010/main" val="494623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CuadroTexto"/>
          <p:cNvSpPr txBox="1"/>
          <p:nvPr/>
        </p:nvSpPr>
        <p:spPr>
          <a:xfrm>
            <a:off x="399376" y="2364562"/>
            <a:ext cx="8424936" cy="4031873"/>
          </a:xfrm>
          <a:prstGeom prst="rect">
            <a:avLst/>
          </a:prstGeom>
          <a:noFill/>
        </p:spPr>
        <p:txBody>
          <a:bodyPr wrap="square" rtlCol="0">
            <a:spAutoFit/>
          </a:bodyPr>
          <a:lstStyle/>
          <a:p>
            <a:pPr marL="457200" indent="-457200" algn="just">
              <a:buFont typeface="Arial" pitchFamily="34" charset="0"/>
              <a:buChar char="•"/>
            </a:pPr>
            <a:r>
              <a:rPr lang="es-ES" sz="3200" dirty="0" smtClean="0"/>
              <a:t>Panorama actual de la educación básica en México</a:t>
            </a:r>
            <a:endParaRPr lang="es-ES" sz="3200" dirty="0"/>
          </a:p>
          <a:p>
            <a:pPr marL="457200" indent="-457200" algn="just">
              <a:buFont typeface="Arial" pitchFamily="34" charset="0"/>
              <a:buChar char="•"/>
            </a:pPr>
            <a:r>
              <a:rPr lang="es-ES" sz="3200" dirty="0" smtClean="0"/>
              <a:t>Observación y análisis de la práctica educativa</a:t>
            </a:r>
          </a:p>
          <a:p>
            <a:pPr marL="457200" indent="-457200" algn="just">
              <a:buFont typeface="Arial" pitchFamily="34" charset="0"/>
              <a:buChar char="•"/>
            </a:pPr>
            <a:r>
              <a:rPr lang="es-ES_tradnl" sz="3200" dirty="0" smtClean="0"/>
              <a:t>El sujeto y su formación profesional como docente</a:t>
            </a:r>
          </a:p>
          <a:p>
            <a:pPr marL="457200" indent="-457200" algn="just">
              <a:buFont typeface="Arial" pitchFamily="34" charset="0"/>
              <a:buChar char="•"/>
            </a:pPr>
            <a:r>
              <a:rPr lang="es-ES_tradnl" sz="3200" dirty="0" smtClean="0"/>
              <a:t>Herramientas básicas para la investigación educativa.</a:t>
            </a:r>
            <a:endParaRPr lang="es-ES" sz="3200" dirty="0"/>
          </a:p>
          <a:p>
            <a:pPr marL="457200" indent="-457200" algn="just">
              <a:buFont typeface="Arial" pitchFamily="34" charset="0"/>
              <a:buChar char="•"/>
            </a:pPr>
            <a:endParaRPr lang="es-MX" sz="3200" dirty="0"/>
          </a:p>
        </p:txBody>
      </p:sp>
      <p:sp>
        <p:nvSpPr>
          <p:cNvPr id="4" name="3 Rectángulo"/>
          <p:cNvSpPr/>
          <p:nvPr/>
        </p:nvSpPr>
        <p:spPr>
          <a:xfrm>
            <a:off x="1763688" y="548680"/>
            <a:ext cx="5904656" cy="2062103"/>
          </a:xfrm>
          <a:prstGeom prst="rect">
            <a:avLst/>
          </a:prstGeom>
        </p:spPr>
        <p:txBody>
          <a:bodyPr wrap="square">
            <a:spAutoFit/>
          </a:bodyPr>
          <a:lstStyle/>
          <a:p>
            <a:pPr lvl="0" algn="ctr"/>
            <a:r>
              <a:rPr lang="es-ES_tradnl" sz="3200" b="1" dirty="0" smtClean="0"/>
              <a:t>RELACIÓN DE LA MATERIA CON ASIGNATURAS DEL MISMO SEMESTRE</a:t>
            </a:r>
            <a:endParaRPr lang="es-ES" sz="3200" b="1" dirty="0"/>
          </a:p>
          <a:p>
            <a:pPr algn="ctr"/>
            <a:r>
              <a:rPr lang="es-ES" sz="3200" b="1" dirty="0" smtClean="0"/>
              <a:t> </a:t>
            </a:r>
            <a:endParaRPr lang="es-ES" sz="3200" b="1" dirty="0"/>
          </a:p>
        </p:txBody>
      </p:sp>
    </p:spTree>
    <p:extLst>
      <p:ext uri="{BB962C8B-B14F-4D97-AF65-F5344CB8AC3E}">
        <p14:creationId xmlns:p14="http://schemas.microsoft.com/office/powerpoint/2010/main" val="30414689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 name="3 CuadroTexto"/>
          <p:cNvSpPr txBox="1"/>
          <p:nvPr/>
        </p:nvSpPr>
        <p:spPr>
          <a:xfrm>
            <a:off x="467544" y="1628800"/>
            <a:ext cx="8424936" cy="4247317"/>
          </a:xfrm>
          <a:prstGeom prst="rect">
            <a:avLst/>
          </a:prstGeom>
          <a:noFill/>
        </p:spPr>
        <p:txBody>
          <a:bodyPr wrap="square" rtlCol="0">
            <a:spAutoFit/>
          </a:bodyPr>
          <a:lstStyle/>
          <a:p>
            <a:pPr marL="285750" indent="-285750">
              <a:buFont typeface="Arial" pitchFamily="34" charset="0"/>
              <a:buChar char="•"/>
            </a:pPr>
            <a:r>
              <a:rPr lang="es-ES" dirty="0"/>
              <a:t>Arteaga, B. (1994). Los caminos de Clío. En: Cantón, V. </a:t>
            </a:r>
            <a:r>
              <a:rPr lang="es-ES" dirty="0" err="1"/>
              <a:t>Inventio</a:t>
            </a:r>
            <a:r>
              <a:rPr lang="es-ES" dirty="0"/>
              <a:t> Varia. México: Universidad Pedagógica Nacional. </a:t>
            </a:r>
          </a:p>
          <a:p>
            <a:pPr marL="285750" indent="-285750">
              <a:buFont typeface="Arial" pitchFamily="34" charset="0"/>
              <a:buChar char="•"/>
            </a:pPr>
            <a:r>
              <a:rPr lang="es-ES" dirty="0"/>
              <a:t>Arteaga, B. (2011). Bibliografía comentada de la historia de la educación normal en México. 2 volúmenes. México: SEP. </a:t>
            </a:r>
          </a:p>
          <a:p>
            <a:pPr marL="285750" indent="-285750">
              <a:buFont typeface="Arial" pitchFamily="34" charset="0"/>
              <a:buChar char="•"/>
            </a:pPr>
            <a:r>
              <a:rPr lang="es-ES" dirty="0" err="1"/>
              <a:t>Bloch</a:t>
            </a:r>
            <a:r>
              <a:rPr lang="es-ES" dirty="0"/>
              <a:t>, M. (2011). Introducción a la historia. México: FCE. </a:t>
            </a:r>
          </a:p>
          <a:p>
            <a:pPr marL="285750" indent="-285750">
              <a:buFont typeface="Arial" pitchFamily="34" charset="0"/>
              <a:buChar char="•"/>
            </a:pPr>
            <a:r>
              <a:rPr lang="es-ES" dirty="0" err="1"/>
              <a:t>Canadine</a:t>
            </a:r>
            <a:r>
              <a:rPr lang="es-ES" dirty="0"/>
              <a:t>, D. (2005) ¿Qué es la historia ahora? Granada: Universidad de Granada. </a:t>
            </a:r>
          </a:p>
          <a:p>
            <a:pPr marL="285750" indent="-285750">
              <a:buFont typeface="Arial" pitchFamily="34" charset="0"/>
              <a:buChar char="•"/>
            </a:pPr>
            <a:r>
              <a:rPr lang="es-ES" dirty="0"/>
              <a:t>Galván, L.E., Quintanilla, S. y Ramírez (coord.) (2003). Historiografía de la educación. En: Col. La investigación educativa en México 1992-2002. México: COMIE. </a:t>
            </a:r>
          </a:p>
          <a:p>
            <a:pPr marL="285750" indent="-285750">
              <a:buFont typeface="Arial" pitchFamily="34" charset="0"/>
              <a:buChar char="•"/>
            </a:pPr>
            <a:r>
              <a:rPr lang="es-ES" dirty="0"/>
              <a:t>Hurtado, M. (2012) Fuentes primarias y secundarias en la construcción del conocimiento histórico, Elementos para el Estudio de la Historia de la Educación en México, Reforma Curricular Escuelas Normales Materiales, DGESPE. </a:t>
            </a:r>
          </a:p>
          <a:p>
            <a:pPr marL="285750" indent="-285750">
              <a:buFont typeface="Arial" pitchFamily="34" charset="0"/>
              <a:buChar char="•"/>
            </a:pPr>
            <a:r>
              <a:rPr lang="es-ES" dirty="0"/>
              <a:t>Sánchez, A. (2006). Reencuentro con la historia. Teoría y praxis de su enseñanza en México. México: UNAM. </a:t>
            </a:r>
          </a:p>
          <a:p>
            <a:r>
              <a:rPr lang="es-ES" dirty="0"/>
              <a:t>	</a:t>
            </a:r>
          </a:p>
          <a:p>
            <a:pPr marL="457200" indent="-457200" algn="just">
              <a:buFont typeface="Arial" pitchFamily="34" charset="0"/>
              <a:buChar char="•"/>
            </a:pPr>
            <a:endParaRPr lang="es-MX" dirty="0"/>
          </a:p>
        </p:txBody>
      </p:sp>
      <p:sp>
        <p:nvSpPr>
          <p:cNvPr id="6" name="5 Rectángulo"/>
          <p:cNvSpPr/>
          <p:nvPr/>
        </p:nvSpPr>
        <p:spPr>
          <a:xfrm>
            <a:off x="467544" y="404664"/>
            <a:ext cx="8136904" cy="954107"/>
          </a:xfrm>
          <a:prstGeom prst="rect">
            <a:avLst/>
          </a:prstGeom>
        </p:spPr>
        <p:txBody>
          <a:bodyPr wrap="square">
            <a:spAutoFit/>
          </a:bodyPr>
          <a:lstStyle/>
          <a:p>
            <a:pPr algn="ctr"/>
            <a:r>
              <a:rPr lang="es-ES" sz="2800" b="1" dirty="0" smtClean="0"/>
              <a:t>BIBLIOGRAFÍA Y MATERIALES DE APOYO</a:t>
            </a:r>
          </a:p>
          <a:p>
            <a:pPr algn="ctr"/>
            <a:r>
              <a:rPr lang="es-ES_tradnl" sz="2800" b="1" dirty="0" smtClean="0"/>
              <a:t>UNIDAD I</a:t>
            </a:r>
            <a:endParaRPr lang="es-ES" sz="2800" dirty="0"/>
          </a:p>
        </p:txBody>
      </p:sp>
    </p:spTree>
    <p:extLst>
      <p:ext uri="{BB962C8B-B14F-4D97-AF65-F5344CB8AC3E}">
        <p14:creationId xmlns:p14="http://schemas.microsoft.com/office/powerpoint/2010/main" val="30414689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 name="1 CuadroTexto"/>
          <p:cNvSpPr txBox="1"/>
          <p:nvPr/>
        </p:nvSpPr>
        <p:spPr>
          <a:xfrm>
            <a:off x="611560" y="1196752"/>
            <a:ext cx="8064897" cy="4524315"/>
          </a:xfrm>
          <a:prstGeom prst="rect">
            <a:avLst/>
          </a:prstGeom>
          <a:noFill/>
        </p:spPr>
        <p:txBody>
          <a:bodyPr wrap="square" rtlCol="0">
            <a:spAutoFit/>
          </a:bodyPr>
          <a:lstStyle/>
          <a:p>
            <a:pPr marL="285750" indent="-285750">
              <a:buFont typeface="Arial" pitchFamily="34" charset="0"/>
              <a:buChar char="•"/>
            </a:pPr>
            <a:r>
              <a:rPr lang="es-ES" dirty="0" err="1"/>
              <a:t>Tanck</a:t>
            </a:r>
            <a:r>
              <a:rPr lang="es-ES" dirty="0"/>
              <a:t>, D. (Coord.). (2010). Historia mínima. La educación en México. México: El Colegio de México, 2010. </a:t>
            </a:r>
          </a:p>
          <a:p>
            <a:pPr marL="285750" indent="-285750">
              <a:buFont typeface="Arial" pitchFamily="34" charset="0"/>
              <a:buChar char="•"/>
            </a:pPr>
            <a:r>
              <a:rPr lang="es-ES" dirty="0" err="1"/>
              <a:t>Vilar</a:t>
            </a:r>
            <a:r>
              <a:rPr lang="es-ES" dirty="0"/>
              <a:t>, P. (1997). Pensar históricamente. Barcelona: Crítica. </a:t>
            </a:r>
            <a:r>
              <a:rPr lang="es-ES" dirty="0" smtClean="0"/>
              <a:t>Galván</a:t>
            </a:r>
            <a:r>
              <a:rPr lang="es-ES" dirty="0"/>
              <a:t>, L.E. (Coord.) (2002). </a:t>
            </a:r>
            <a:r>
              <a:rPr lang="es-ES" i="1" dirty="0"/>
              <a:t>Diccionario de Historia de la Educación en México</a:t>
            </a:r>
            <a:r>
              <a:rPr lang="es-ES" dirty="0"/>
              <a:t>. México: CONACYT, CIESAS, UNAM. </a:t>
            </a:r>
          </a:p>
          <a:p>
            <a:pPr marL="285750" indent="-285750">
              <a:buFont typeface="Arial" pitchFamily="34" charset="0"/>
              <a:buChar char="•"/>
            </a:pPr>
            <a:r>
              <a:rPr lang="es-ES" dirty="0"/>
              <a:t>Consultar en línea: http://biblioweb.tic.unam.mx/diccionario/htm/indice.htm </a:t>
            </a:r>
          </a:p>
          <a:p>
            <a:pPr marL="285750" indent="-285750">
              <a:buFont typeface="Arial" pitchFamily="34" charset="0"/>
              <a:buChar char="•"/>
            </a:pPr>
            <a:r>
              <a:rPr lang="es-ES" dirty="0"/>
              <a:t>Conferencia magistral: Arteaga, B. </a:t>
            </a:r>
            <a:r>
              <a:rPr lang="es-ES" i="1" dirty="0"/>
              <a:t>Paradigmas de la historia contemporánea. </a:t>
            </a:r>
            <a:r>
              <a:rPr lang="es-ES" dirty="0"/>
              <a:t>DGESPETV, sección de historia. </a:t>
            </a:r>
          </a:p>
          <a:p>
            <a:pPr marL="285750" indent="-285750">
              <a:buFont typeface="Arial" pitchFamily="34" charset="0"/>
              <a:buChar char="•"/>
            </a:pPr>
            <a:r>
              <a:rPr lang="es-ES" dirty="0"/>
              <a:t>Conferencia magistral: Arteaga, B. </a:t>
            </a:r>
            <a:r>
              <a:rPr lang="es-ES" i="1" dirty="0"/>
              <a:t>Teoría de la historia. Estado del arte. </a:t>
            </a:r>
            <a:endParaRPr lang="es-ES" dirty="0"/>
          </a:p>
          <a:p>
            <a:pPr marL="285750" indent="-285750">
              <a:buFont typeface="Arial" pitchFamily="34" charset="0"/>
              <a:buChar char="•"/>
            </a:pPr>
            <a:r>
              <a:rPr lang="es-ES" dirty="0"/>
              <a:t>Conferencia magistral: </a:t>
            </a:r>
            <a:r>
              <a:rPr lang="es-ES" dirty="0" err="1"/>
              <a:t>Brom</a:t>
            </a:r>
            <a:r>
              <a:rPr lang="es-ES" dirty="0"/>
              <a:t>, J. </a:t>
            </a:r>
            <a:r>
              <a:rPr lang="es-ES" i="1" dirty="0"/>
              <a:t>Para comprender la historia. </a:t>
            </a:r>
            <a:r>
              <a:rPr lang="es-ES" dirty="0"/>
              <a:t>DGESPETV, sección de historia. </a:t>
            </a:r>
          </a:p>
          <a:p>
            <a:pPr marL="285750" indent="-285750">
              <a:buFont typeface="Arial" pitchFamily="34" charset="0"/>
              <a:buChar char="•"/>
            </a:pPr>
            <a:r>
              <a:rPr lang="es-ES" dirty="0"/>
              <a:t>Conferencia magistral: Galván, L.E. </a:t>
            </a:r>
            <a:r>
              <a:rPr lang="es-ES" i="1" dirty="0"/>
              <a:t>La historia y su importancia actual</a:t>
            </a:r>
            <a:r>
              <a:rPr lang="es-ES" dirty="0"/>
              <a:t>. DGESPETV, sección de historia. </a:t>
            </a:r>
          </a:p>
          <a:p>
            <a:pPr marL="285750" indent="-285750">
              <a:buFont typeface="Arial" pitchFamily="34" charset="0"/>
              <a:buChar char="•"/>
            </a:pPr>
            <a:r>
              <a:rPr lang="es-ES" dirty="0"/>
              <a:t>Conferencia magistral: Quiñones, L. C. </a:t>
            </a:r>
            <a:r>
              <a:rPr lang="es-ES" i="1" dirty="0"/>
              <a:t>Historiografía contemporánea. </a:t>
            </a:r>
            <a:r>
              <a:rPr lang="es-ES" dirty="0"/>
              <a:t>DGESPETV, sección de historia. 	</a:t>
            </a:r>
          </a:p>
          <a:p>
            <a:endParaRPr lang="es-ES" dirty="0"/>
          </a:p>
        </p:txBody>
      </p:sp>
    </p:spTree>
    <p:extLst>
      <p:ext uri="{BB962C8B-B14F-4D97-AF65-F5344CB8AC3E}">
        <p14:creationId xmlns:p14="http://schemas.microsoft.com/office/powerpoint/2010/main" val="3928426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CuadroTexto"/>
          <p:cNvSpPr txBox="1"/>
          <p:nvPr/>
        </p:nvSpPr>
        <p:spPr>
          <a:xfrm>
            <a:off x="467544" y="1412776"/>
            <a:ext cx="8280920" cy="4801314"/>
          </a:xfrm>
          <a:prstGeom prst="rect">
            <a:avLst/>
          </a:prstGeom>
          <a:noFill/>
        </p:spPr>
        <p:txBody>
          <a:bodyPr wrap="square" rtlCol="0">
            <a:spAutoFit/>
          </a:bodyPr>
          <a:lstStyle/>
          <a:p>
            <a:r>
              <a:rPr lang="es-ES" b="1" i="1" dirty="0"/>
              <a:t>Básica: </a:t>
            </a:r>
            <a:endParaRPr lang="es-ES" dirty="0"/>
          </a:p>
          <a:p>
            <a:pPr marL="285750" indent="-285750">
              <a:buFont typeface="Arial" pitchFamily="34" charset="0"/>
              <a:buChar char="•"/>
            </a:pPr>
            <a:r>
              <a:rPr lang="es-ES" dirty="0"/>
              <a:t>Galván, L.E., Quintanilla, S. y Ramírez (</a:t>
            </a:r>
            <a:r>
              <a:rPr lang="es-ES" dirty="0" err="1"/>
              <a:t>coords</a:t>
            </a:r>
            <a:r>
              <a:rPr lang="es-ES" dirty="0"/>
              <a:t>.) (2003). </a:t>
            </a:r>
            <a:r>
              <a:rPr lang="es-ES" i="1" dirty="0"/>
              <a:t>Historiografía de la educación</a:t>
            </a:r>
            <a:r>
              <a:rPr lang="es-ES" dirty="0"/>
              <a:t>. En: Col. La investigación educativa en México 1992-2002. México: COMIE. </a:t>
            </a:r>
          </a:p>
          <a:p>
            <a:pPr marL="285750" indent="-285750">
              <a:buFont typeface="Arial" pitchFamily="34" charset="0"/>
              <a:buChar char="•"/>
            </a:pPr>
            <a:r>
              <a:rPr lang="es-ES" dirty="0" err="1"/>
              <a:t>Tanck</a:t>
            </a:r>
            <a:r>
              <a:rPr lang="es-ES" dirty="0"/>
              <a:t>, D. (Coord.)(2010). </a:t>
            </a:r>
            <a:r>
              <a:rPr lang="es-ES" i="1" dirty="0"/>
              <a:t>Historia mínima. La educación en México. </a:t>
            </a:r>
            <a:r>
              <a:rPr lang="es-ES" dirty="0"/>
              <a:t>México: El Colegio de México. </a:t>
            </a:r>
          </a:p>
          <a:p>
            <a:r>
              <a:rPr lang="es-ES" b="1" i="1" dirty="0"/>
              <a:t>Complementaria: </a:t>
            </a:r>
            <a:endParaRPr lang="es-ES" dirty="0"/>
          </a:p>
          <a:p>
            <a:pPr marL="285750" indent="-285750">
              <a:buFont typeface="Arial" pitchFamily="34" charset="0"/>
              <a:buChar char="•"/>
            </a:pPr>
            <a:r>
              <a:rPr lang="es-ES" dirty="0"/>
              <a:t>Arredondo, A. (2008) </a:t>
            </a:r>
            <a:r>
              <a:rPr lang="es-ES" i="1" dirty="0"/>
              <a:t>Entre la primaria y la universidad, la educación de la juventud en la historia de México</a:t>
            </a:r>
            <a:r>
              <a:rPr lang="es-ES" dirty="0"/>
              <a:t>. México: UPN-Santillana. </a:t>
            </a:r>
          </a:p>
          <a:p>
            <a:pPr marL="285750" indent="-285750">
              <a:buFont typeface="Arial" pitchFamily="34" charset="0"/>
              <a:buChar char="•"/>
            </a:pPr>
            <a:r>
              <a:rPr lang="es-ES" dirty="0"/>
              <a:t>Meneses, E. (2001). </a:t>
            </a:r>
            <a:r>
              <a:rPr lang="es-ES" i="1" dirty="0"/>
              <a:t>Tendencias educativas oficiales en México </a:t>
            </a:r>
            <a:r>
              <a:rPr lang="es-ES" dirty="0"/>
              <a:t>(1821-1988. </a:t>
            </a:r>
            <a:r>
              <a:rPr lang="es-ES" dirty="0" smtClean="0"/>
              <a:t>Cinco </a:t>
            </a:r>
            <a:r>
              <a:rPr lang="es-ES" dirty="0"/>
              <a:t>volúmenes). México: Universidad Iberoamericana. </a:t>
            </a:r>
          </a:p>
          <a:p>
            <a:pPr marL="285750" indent="-285750">
              <a:buFont typeface="Arial" pitchFamily="34" charset="0"/>
              <a:buChar char="•"/>
            </a:pPr>
            <a:r>
              <a:rPr lang="es-ES" dirty="0"/>
              <a:t>Quiñones, L. (2010) </a:t>
            </a:r>
            <a:r>
              <a:rPr lang="es-ES" i="1" dirty="0"/>
              <a:t>La Benemérita y Centenaria Escuela normal del Estado de Durango</a:t>
            </a:r>
            <a:r>
              <a:rPr lang="es-ES" dirty="0"/>
              <a:t>. México: </a:t>
            </a:r>
            <a:r>
              <a:rPr lang="es-ES" dirty="0" err="1"/>
              <a:t>ByCENED</a:t>
            </a:r>
            <a:r>
              <a:rPr lang="es-ES" dirty="0"/>
              <a:t>. </a:t>
            </a:r>
          </a:p>
          <a:p>
            <a:pPr marL="285750" indent="-285750">
              <a:buFont typeface="Arial" pitchFamily="34" charset="0"/>
              <a:buChar char="•"/>
            </a:pPr>
            <a:r>
              <a:rPr lang="es-ES" dirty="0"/>
              <a:t>Rockwell, E. (2007) </a:t>
            </a:r>
            <a:r>
              <a:rPr lang="es-ES" i="1" dirty="0"/>
              <a:t>Hacer escuela, hacer estado. La educación posrevolucionaria vista desde Tlaxcala</a:t>
            </a:r>
            <a:r>
              <a:rPr lang="es-ES" dirty="0"/>
              <a:t>. México: El Colegio de Michoacán. </a:t>
            </a:r>
          </a:p>
          <a:p>
            <a:r>
              <a:rPr lang="es-ES" dirty="0"/>
              <a:t>	</a:t>
            </a:r>
          </a:p>
          <a:p>
            <a:pPr marL="457200" indent="-457200" algn="just">
              <a:buFont typeface="Arial" pitchFamily="34" charset="0"/>
              <a:buChar char="•"/>
            </a:pPr>
            <a:endParaRPr lang="es-MX" dirty="0"/>
          </a:p>
        </p:txBody>
      </p:sp>
      <p:sp>
        <p:nvSpPr>
          <p:cNvPr id="4" name="3 Rectángulo"/>
          <p:cNvSpPr/>
          <p:nvPr/>
        </p:nvSpPr>
        <p:spPr>
          <a:xfrm>
            <a:off x="467544" y="404664"/>
            <a:ext cx="8136904" cy="954107"/>
          </a:xfrm>
          <a:prstGeom prst="rect">
            <a:avLst/>
          </a:prstGeom>
        </p:spPr>
        <p:txBody>
          <a:bodyPr wrap="square">
            <a:spAutoFit/>
          </a:bodyPr>
          <a:lstStyle/>
          <a:p>
            <a:pPr algn="ctr"/>
            <a:r>
              <a:rPr lang="es-ES" sz="2800" b="1" dirty="0" smtClean="0"/>
              <a:t>BIBLIOGRAFÍA Y MATERIALES DE APOYO</a:t>
            </a:r>
          </a:p>
          <a:p>
            <a:pPr algn="ctr"/>
            <a:r>
              <a:rPr lang="es-ES_tradnl" sz="2800" b="1" dirty="0" smtClean="0"/>
              <a:t>UNIDAD II</a:t>
            </a:r>
            <a:endParaRPr lang="es-ES" sz="2800" dirty="0"/>
          </a:p>
        </p:txBody>
      </p:sp>
    </p:spTree>
    <p:extLst>
      <p:ext uri="{BB962C8B-B14F-4D97-AF65-F5344CB8AC3E}">
        <p14:creationId xmlns:p14="http://schemas.microsoft.com/office/powerpoint/2010/main" val="30414689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 name="1 CuadroTexto"/>
          <p:cNvSpPr txBox="1"/>
          <p:nvPr/>
        </p:nvSpPr>
        <p:spPr>
          <a:xfrm>
            <a:off x="611560" y="1556792"/>
            <a:ext cx="7992888" cy="2585323"/>
          </a:xfrm>
          <a:prstGeom prst="rect">
            <a:avLst/>
          </a:prstGeom>
          <a:noFill/>
        </p:spPr>
        <p:txBody>
          <a:bodyPr wrap="square" rtlCol="0">
            <a:spAutoFit/>
          </a:bodyPr>
          <a:lstStyle/>
          <a:p>
            <a:pPr marL="285750" indent="-285750">
              <a:buFont typeface="Arial" pitchFamily="34" charset="0"/>
              <a:buChar char="•"/>
            </a:pPr>
            <a:r>
              <a:rPr lang="es-ES" dirty="0"/>
              <a:t>Roldán, E. (2009) </a:t>
            </a:r>
            <a:r>
              <a:rPr lang="es-ES" i="1" dirty="0"/>
              <a:t>Los orígenes de la radio educativa en México y Alemania: 1924–1935. </a:t>
            </a:r>
            <a:r>
              <a:rPr lang="es-ES" dirty="0"/>
              <a:t>En: Revista Mexicana de Investigación Educativa. Vol.14 no.40 México ene./mar. (Posible consultar en Internet: http://www.scielo.org.mx/scielo.php?pid=S1405-66662009000100003&amp;script=sci_arttext) </a:t>
            </a:r>
          </a:p>
          <a:p>
            <a:pPr marL="285750" indent="-285750">
              <a:buFont typeface="Arial" pitchFamily="34" charset="0"/>
              <a:buChar char="•"/>
            </a:pPr>
            <a:r>
              <a:rPr lang="es-ES" dirty="0"/>
              <a:t>Solana, F. et al. (2005) </a:t>
            </a:r>
            <a:r>
              <a:rPr lang="es-ES" i="1" dirty="0"/>
              <a:t>Historia de la educación pública en México (1876.1976). </a:t>
            </a:r>
            <a:r>
              <a:rPr lang="es-ES" dirty="0"/>
              <a:t>México: Fondo de Cultura Económica. 2010. </a:t>
            </a:r>
          </a:p>
          <a:p>
            <a:pPr marL="285750" indent="-285750">
              <a:buFont typeface="Arial" pitchFamily="34" charset="0"/>
              <a:buChar char="•"/>
            </a:pPr>
            <a:r>
              <a:rPr lang="es-ES" dirty="0" err="1"/>
              <a:t>Tanck</a:t>
            </a:r>
            <a:r>
              <a:rPr lang="es-ES" dirty="0"/>
              <a:t>, D. (2005) La educación ilustrada (1786-1836). México: El Colegio de México.</a:t>
            </a:r>
          </a:p>
        </p:txBody>
      </p:sp>
    </p:spTree>
    <p:extLst>
      <p:ext uri="{BB962C8B-B14F-4D97-AF65-F5344CB8AC3E}">
        <p14:creationId xmlns:p14="http://schemas.microsoft.com/office/powerpoint/2010/main" val="30414689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CuadroTexto"/>
          <p:cNvSpPr txBox="1"/>
          <p:nvPr/>
        </p:nvSpPr>
        <p:spPr>
          <a:xfrm>
            <a:off x="467544" y="1628800"/>
            <a:ext cx="8136904" cy="4247317"/>
          </a:xfrm>
          <a:prstGeom prst="rect">
            <a:avLst/>
          </a:prstGeom>
          <a:noFill/>
        </p:spPr>
        <p:txBody>
          <a:bodyPr wrap="square" rtlCol="0">
            <a:spAutoFit/>
          </a:bodyPr>
          <a:lstStyle/>
          <a:p>
            <a:pPr marL="285750" indent="-285750">
              <a:buFont typeface="Arial" pitchFamily="34" charset="0"/>
              <a:buChar char="•"/>
            </a:pPr>
            <a:r>
              <a:rPr lang="es-ES" dirty="0"/>
              <a:t>Aguirre, M. E. (2008). </a:t>
            </a:r>
            <a:r>
              <a:rPr lang="es-ES" i="1" dirty="0"/>
              <a:t>Preludio y fuga. Historias trashumantes de la Escuela Nacional de Música de la UNAM</a:t>
            </a:r>
            <a:r>
              <a:rPr lang="es-ES" dirty="0"/>
              <a:t>. México: IISUE / Plaza y Valdés. </a:t>
            </a:r>
          </a:p>
          <a:p>
            <a:pPr marL="285750" indent="-285750">
              <a:buFont typeface="Arial" pitchFamily="34" charset="0"/>
              <a:buChar char="•"/>
            </a:pPr>
            <a:r>
              <a:rPr lang="es-ES" dirty="0"/>
              <a:t>Arteaga, B. (1994) </a:t>
            </a:r>
            <a:r>
              <a:rPr lang="es-ES" i="1" dirty="0"/>
              <a:t>La institucionalización del magisterio (1938-1946). </a:t>
            </a:r>
            <a:r>
              <a:rPr lang="es-ES" dirty="0"/>
              <a:t>México: Universidad Pedagógica Nacional. </a:t>
            </a:r>
          </a:p>
          <a:p>
            <a:pPr marL="285750" indent="-285750">
              <a:buFont typeface="Arial" pitchFamily="34" charset="0"/>
              <a:buChar char="•"/>
            </a:pPr>
            <a:r>
              <a:rPr lang="es-ES" dirty="0"/>
              <a:t>Arteaga, B. (2002) </a:t>
            </a:r>
            <a:r>
              <a:rPr lang="es-ES" i="1" dirty="0"/>
              <a:t>A gritos y sombrerazos: historia de los debates sobre educación sexual en México (1906-1946).</a:t>
            </a:r>
            <a:r>
              <a:rPr lang="es-ES" dirty="0"/>
              <a:t>México: UPN-Porrúa. </a:t>
            </a:r>
          </a:p>
          <a:p>
            <a:pPr marL="285750" indent="-285750">
              <a:buFont typeface="Arial" pitchFamily="34" charset="0"/>
              <a:buChar char="•"/>
            </a:pPr>
            <a:r>
              <a:rPr lang="es-ES" dirty="0"/>
              <a:t>Arteaga, B. (2011) </a:t>
            </a:r>
            <a:r>
              <a:rPr lang="es-ES" i="1" dirty="0"/>
              <a:t>Bibliografía comentada de la historia de la educación normal en México</a:t>
            </a:r>
            <a:r>
              <a:rPr lang="es-ES" dirty="0"/>
              <a:t>. Dos volúmenes. México: DGESPE-SEP. Se puede consultar en Internet en: http://www.dgespe.sep.gob.mx/, sección de historia, recursos en línea. </a:t>
            </a:r>
          </a:p>
          <a:p>
            <a:pPr marL="285750" indent="-285750">
              <a:buFont typeface="Arial" pitchFamily="34" charset="0"/>
              <a:buChar char="•"/>
            </a:pPr>
            <a:r>
              <a:rPr lang="es-ES" dirty="0" err="1"/>
              <a:t>Bazant</a:t>
            </a:r>
            <a:r>
              <a:rPr lang="es-ES" dirty="0"/>
              <a:t>, M. (2006). </a:t>
            </a:r>
            <a:r>
              <a:rPr lang="es-ES" i="1" dirty="0"/>
              <a:t>Historia de la educación durante el </a:t>
            </a:r>
            <a:r>
              <a:rPr lang="es-ES" i="1" dirty="0" err="1"/>
              <a:t>Porfiriato</a:t>
            </a:r>
            <a:r>
              <a:rPr lang="es-ES" dirty="0"/>
              <a:t>. México: El Colegio de México. </a:t>
            </a:r>
          </a:p>
          <a:p>
            <a:pPr marL="285750" indent="-285750">
              <a:buFont typeface="Arial" pitchFamily="34" charset="0"/>
              <a:buChar char="•"/>
            </a:pPr>
            <a:r>
              <a:rPr lang="es-ES" dirty="0" err="1"/>
              <a:t>Civera</a:t>
            </a:r>
            <a:r>
              <a:rPr lang="es-ES" dirty="0"/>
              <a:t>, A. </a:t>
            </a:r>
            <a:r>
              <a:rPr lang="es-ES" i="1" dirty="0"/>
              <a:t>La escuela como opción de vida. La formación de maestros normalistas rurales en México, 1921.1945</a:t>
            </a:r>
            <a:r>
              <a:rPr lang="es-ES" dirty="0"/>
              <a:t>. México: El Colegio Mexiquense. 2008. </a:t>
            </a:r>
          </a:p>
          <a:p>
            <a:r>
              <a:rPr lang="es-ES" dirty="0"/>
              <a:t>	</a:t>
            </a:r>
          </a:p>
          <a:p>
            <a:pPr marL="457200" indent="-457200" algn="just">
              <a:buFont typeface="Arial" pitchFamily="34" charset="0"/>
              <a:buChar char="•"/>
            </a:pPr>
            <a:endParaRPr lang="es-MX" dirty="0"/>
          </a:p>
        </p:txBody>
      </p:sp>
      <p:sp>
        <p:nvSpPr>
          <p:cNvPr id="4" name="3 Rectángulo"/>
          <p:cNvSpPr/>
          <p:nvPr/>
        </p:nvSpPr>
        <p:spPr>
          <a:xfrm>
            <a:off x="467544" y="404664"/>
            <a:ext cx="8136904" cy="954107"/>
          </a:xfrm>
          <a:prstGeom prst="rect">
            <a:avLst/>
          </a:prstGeom>
        </p:spPr>
        <p:txBody>
          <a:bodyPr wrap="square">
            <a:spAutoFit/>
          </a:bodyPr>
          <a:lstStyle/>
          <a:p>
            <a:pPr algn="ctr"/>
            <a:r>
              <a:rPr lang="es-ES" sz="2800" b="1" dirty="0" smtClean="0"/>
              <a:t>BIBLIOGRAFÍA Y MATERIALES DE APOYO</a:t>
            </a:r>
          </a:p>
          <a:p>
            <a:pPr algn="ctr"/>
            <a:r>
              <a:rPr lang="es-ES_tradnl" sz="2800" b="1" dirty="0" smtClean="0"/>
              <a:t>UNIDAD III</a:t>
            </a:r>
            <a:endParaRPr lang="es-ES" sz="2800" dirty="0"/>
          </a:p>
        </p:txBody>
      </p:sp>
    </p:spTree>
    <p:extLst>
      <p:ext uri="{BB962C8B-B14F-4D97-AF65-F5344CB8AC3E}">
        <p14:creationId xmlns:p14="http://schemas.microsoft.com/office/powerpoint/2010/main" val="30414689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CuadroTexto"/>
          <p:cNvSpPr txBox="1"/>
          <p:nvPr/>
        </p:nvSpPr>
        <p:spPr>
          <a:xfrm>
            <a:off x="467544" y="1412776"/>
            <a:ext cx="8280920" cy="3139321"/>
          </a:xfrm>
          <a:prstGeom prst="rect">
            <a:avLst/>
          </a:prstGeom>
          <a:noFill/>
        </p:spPr>
        <p:txBody>
          <a:bodyPr wrap="square" rtlCol="0">
            <a:spAutoFit/>
          </a:bodyPr>
          <a:lstStyle/>
          <a:p>
            <a:pPr marL="285750" indent="-285750">
              <a:buFont typeface="Arial" pitchFamily="34" charset="0"/>
              <a:buChar char="•"/>
            </a:pPr>
            <a:r>
              <a:rPr lang="es-ES" dirty="0" smtClean="0"/>
              <a:t>Contreras</a:t>
            </a:r>
            <a:r>
              <a:rPr lang="es-ES" dirty="0"/>
              <a:t>, L.(2011) </a:t>
            </a:r>
            <a:r>
              <a:rPr lang="es-ES" i="1" dirty="0"/>
              <a:t>Las escuelas de primeras letras en Zacatecas (1785-1811). </a:t>
            </a:r>
            <a:r>
              <a:rPr lang="es-ES" dirty="0"/>
              <a:t>México: DGESPE-SEP. Se puede consultar en Internet en: http://www.dgespe.sep.gob.mx/, sección de historia, recursos en línea. </a:t>
            </a:r>
          </a:p>
          <a:p>
            <a:pPr marL="285750" indent="-285750">
              <a:buFont typeface="Arial" pitchFamily="34" charset="0"/>
              <a:buChar char="•"/>
            </a:pPr>
            <a:r>
              <a:rPr lang="es-ES" dirty="0"/>
              <a:t>Franco, M. C. (2006). </a:t>
            </a:r>
            <a:r>
              <a:rPr lang="es-ES" i="1" dirty="0"/>
              <a:t>Imágenes, voces y recuerdos. Una historia de la Escuela Normal del Estado de Chihuahua. </a:t>
            </a:r>
            <a:r>
              <a:rPr lang="es-ES" dirty="0"/>
              <a:t>Chihuahua (México): Ed. Doble Hélice. 	</a:t>
            </a:r>
          </a:p>
          <a:p>
            <a:pPr marL="285750" indent="-285750">
              <a:buFont typeface="Arial" pitchFamily="34" charset="0"/>
              <a:buChar char="•"/>
            </a:pPr>
            <a:r>
              <a:rPr lang="es-ES" dirty="0"/>
              <a:t>Galván, L. E. (2010) </a:t>
            </a:r>
            <a:r>
              <a:rPr lang="es-ES" i="1" dirty="0"/>
              <a:t>Soledad compartida: una historia de maestros</a:t>
            </a:r>
            <a:r>
              <a:rPr lang="es-ES" dirty="0"/>
              <a:t>. México: CIESAS. </a:t>
            </a:r>
          </a:p>
          <a:p>
            <a:pPr marL="285750" indent="-285750">
              <a:buFont typeface="Arial" pitchFamily="34" charset="0"/>
              <a:buChar char="•"/>
            </a:pPr>
            <a:r>
              <a:rPr lang="es-ES" dirty="0"/>
              <a:t>Galván, L. E. et al. (2010) </a:t>
            </a:r>
            <a:r>
              <a:rPr lang="es-ES" i="1" dirty="0"/>
              <a:t>Las disciplinas escolares y sus libros</a:t>
            </a:r>
            <a:r>
              <a:rPr lang="es-ES" dirty="0"/>
              <a:t>. México: CIESAS- </a:t>
            </a:r>
            <a:r>
              <a:rPr lang="es-ES" dirty="0" err="1"/>
              <a:t>UAEMor</a:t>
            </a:r>
            <a:r>
              <a:rPr lang="es-ES" dirty="0"/>
              <a:t>. </a:t>
            </a:r>
          </a:p>
          <a:p>
            <a:pPr marL="285750" indent="-285750">
              <a:buFont typeface="Arial" pitchFamily="34" charset="0"/>
              <a:buChar char="•"/>
            </a:pPr>
            <a:r>
              <a:rPr lang="es-ES" dirty="0" err="1"/>
              <a:t>Gonzalbo</a:t>
            </a:r>
            <a:r>
              <a:rPr lang="es-ES" dirty="0"/>
              <a:t>, P. </a:t>
            </a:r>
            <a:r>
              <a:rPr lang="es-ES" i="1" dirty="0"/>
              <a:t>Historia de la educación en la época colonial. La educación de los criollos y la vida urbana</a:t>
            </a:r>
            <a:r>
              <a:rPr lang="es-ES" dirty="0"/>
              <a:t>. México: El Colegio de México. 2005. 		</a:t>
            </a:r>
          </a:p>
          <a:p>
            <a:pPr marL="457200" indent="-457200" algn="just">
              <a:buFont typeface="Arial" pitchFamily="34" charset="0"/>
              <a:buChar char="•"/>
            </a:pPr>
            <a:endParaRPr lang="es-MX" dirty="0"/>
          </a:p>
        </p:txBody>
      </p:sp>
    </p:spTree>
    <p:extLst>
      <p:ext uri="{BB962C8B-B14F-4D97-AF65-F5344CB8AC3E}">
        <p14:creationId xmlns:p14="http://schemas.microsoft.com/office/powerpoint/2010/main" val="30414689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CuadroTexto"/>
          <p:cNvSpPr txBox="1"/>
          <p:nvPr/>
        </p:nvSpPr>
        <p:spPr>
          <a:xfrm>
            <a:off x="467544" y="1628800"/>
            <a:ext cx="8136904" cy="2585323"/>
          </a:xfrm>
          <a:prstGeom prst="rect">
            <a:avLst/>
          </a:prstGeom>
          <a:noFill/>
        </p:spPr>
        <p:txBody>
          <a:bodyPr wrap="square" rtlCol="0">
            <a:spAutoFit/>
          </a:bodyPr>
          <a:lstStyle/>
          <a:p>
            <a:pPr marL="285750" indent="-285750">
              <a:buFont typeface="Arial" pitchFamily="34" charset="0"/>
              <a:buChar char="•"/>
            </a:pPr>
            <a:r>
              <a:rPr lang="es-ES" dirty="0" err="1"/>
              <a:t>Canadine</a:t>
            </a:r>
            <a:r>
              <a:rPr lang="es-ES" dirty="0"/>
              <a:t>, D. (2005) </a:t>
            </a:r>
            <a:r>
              <a:rPr lang="es-ES" i="1" dirty="0"/>
              <a:t>¿Qué es la historia ahora? </a:t>
            </a:r>
            <a:r>
              <a:rPr lang="es-ES" dirty="0"/>
              <a:t>Granada: Universidad de Granada. </a:t>
            </a:r>
          </a:p>
          <a:p>
            <a:pPr marL="285750" indent="-285750">
              <a:buFont typeface="Arial" pitchFamily="34" charset="0"/>
              <a:buChar char="•"/>
            </a:pPr>
            <a:r>
              <a:rPr lang="en-US" dirty="0"/>
              <a:t>Lévesque, S. </a:t>
            </a:r>
            <a:r>
              <a:rPr lang="en-US" i="1" dirty="0"/>
              <a:t>Teaching second-order concepts in Canadian history: The importance of "historical significance. </a:t>
            </a:r>
            <a:r>
              <a:rPr lang="en-US" dirty="0" err="1"/>
              <a:t>Consulta</a:t>
            </a:r>
            <a:r>
              <a:rPr lang="en-US" dirty="0"/>
              <a:t> en Internet: http://www2.education.ualberta.ca/css/css_39_2/ARLevesque_second-order_concepts.htm </a:t>
            </a:r>
          </a:p>
          <a:p>
            <a:pPr marL="285750" indent="-285750">
              <a:buFont typeface="Arial" pitchFamily="34" charset="0"/>
              <a:buChar char="•"/>
            </a:pPr>
            <a:r>
              <a:rPr lang="es-ES" dirty="0"/>
              <a:t>Lee, P., </a:t>
            </a:r>
            <a:r>
              <a:rPr lang="es-ES" dirty="0" err="1"/>
              <a:t>Dickinson</a:t>
            </a:r>
            <a:r>
              <a:rPr lang="es-ES" dirty="0"/>
              <a:t> A. y Ashby R. (2004). Las ideas de los niños sobre la historia</a:t>
            </a:r>
            <a:r>
              <a:rPr lang="es-ES" i="1" dirty="0"/>
              <a:t>. </a:t>
            </a:r>
            <a:r>
              <a:rPr lang="es-ES" dirty="0"/>
              <a:t>En: Carretero, M. y James F. </a:t>
            </a:r>
            <a:r>
              <a:rPr lang="es-ES" dirty="0" err="1"/>
              <a:t>Voss</a:t>
            </a:r>
            <a:r>
              <a:rPr lang="es-ES" dirty="0"/>
              <a:t>. </a:t>
            </a:r>
            <a:r>
              <a:rPr lang="es-ES" i="1" dirty="0"/>
              <a:t>Aprender y pensar historia. </a:t>
            </a:r>
            <a:r>
              <a:rPr lang="es-ES" dirty="0"/>
              <a:t>Buenos Aires: </a:t>
            </a:r>
            <a:r>
              <a:rPr lang="es-ES" dirty="0" err="1"/>
              <a:t>Amorrortu</a:t>
            </a:r>
            <a:r>
              <a:rPr lang="es-ES" dirty="0"/>
              <a:t>. 	</a:t>
            </a:r>
          </a:p>
          <a:p>
            <a:endParaRPr lang="es-ES" dirty="0"/>
          </a:p>
        </p:txBody>
      </p:sp>
      <p:sp>
        <p:nvSpPr>
          <p:cNvPr id="4" name="3 Rectángulo"/>
          <p:cNvSpPr/>
          <p:nvPr/>
        </p:nvSpPr>
        <p:spPr>
          <a:xfrm>
            <a:off x="467544" y="404664"/>
            <a:ext cx="8136904" cy="954107"/>
          </a:xfrm>
          <a:prstGeom prst="rect">
            <a:avLst/>
          </a:prstGeom>
        </p:spPr>
        <p:txBody>
          <a:bodyPr wrap="square">
            <a:spAutoFit/>
          </a:bodyPr>
          <a:lstStyle/>
          <a:p>
            <a:pPr algn="ctr"/>
            <a:r>
              <a:rPr lang="es-ES" sz="2800" b="1" dirty="0" smtClean="0"/>
              <a:t>BIBLIOGRAFÍA Y MATERIALES DE APOYO</a:t>
            </a:r>
          </a:p>
          <a:p>
            <a:pPr algn="ctr"/>
            <a:r>
              <a:rPr lang="es-ES_tradnl" sz="2800" b="1" dirty="0" smtClean="0"/>
              <a:t>UNIDAD IV</a:t>
            </a:r>
            <a:endParaRPr lang="es-ES" sz="2800" dirty="0"/>
          </a:p>
        </p:txBody>
      </p:sp>
    </p:spTree>
    <p:extLst>
      <p:ext uri="{BB962C8B-B14F-4D97-AF65-F5344CB8AC3E}">
        <p14:creationId xmlns:p14="http://schemas.microsoft.com/office/powerpoint/2010/main" val="30414689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CuadroTexto"/>
          <p:cNvSpPr txBox="1"/>
          <p:nvPr/>
        </p:nvSpPr>
        <p:spPr>
          <a:xfrm>
            <a:off x="467544" y="1628800"/>
            <a:ext cx="8136904" cy="3046988"/>
          </a:xfrm>
          <a:prstGeom prst="rect">
            <a:avLst/>
          </a:prstGeom>
          <a:noFill/>
        </p:spPr>
        <p:txBody>
          <a:bodyPr wrap="square" rtlCol="0">
            <a:spAutoFit/>
          </a:bodyPr>
          <a:lstStyle/>
          <a:p>
            <a:pPr marL="285750" indent="-285750" algn="just">
              <a:buFont typeface="Arial" pitchFamily="34" charset="0"/>
              <a:buChar char="•"/>
            </a:pPr>
            <a:r>
              <a:rPr lang="es-MX" sz="2400" b="1" dirty="0"/>
              <a:t>Desarrollo del cortometraje basado en el guion elaborado en base a toda la investigación realizada, se grabará en un CD con formato de video y se anexará al portafolio del alumno como evidencia final de la investigación y construcción del aprendizaje</a:t>
            </a:r>
            <a:r>
              <a:rPr lang="es-MX" sz="2400" b="1" dirty="0" smtClean="0"/>
              <a:t>.</a:t>
            </a:r>
          </a:p>
          <a:p>
            <a:pPr marL="285750" indent="-285750" algn="just">
              <a:buFont typeface="Arial" pitchFamily="34" charset="0"/>
              <a:buChar char="•"/>
            </a:pPr>
            <a:r>
              <a:rPr lang="es-MX" sz="2400" b="1" dirty="0"/>
              <a:t>Corto-metraje presentado de CD en formato de video</a:t>
            </a:r>
            <a:r>
              <a:rPr lang="es-MX" sz="2400" b="1" dirty="0" smtClean="0"/>
              <a:t>.</a:t>
            </a:r>
          </a:p>
          <a:p>
            <a:pPr algn="just"/>
            <a:endParaRPr lang="es-ES" sz="2400" b="1" dirty="0"/>
          </a:p>
          <a:p>
            <a:pPr algn="just"/>
            <a:endParaRPr lang="es-ES" sz="2400" b="1" dirty="0"/>
          </a:p>
        </p:txBody>
      </p:sp>
      <p:sp>
        <p:nvSpPr>
          <p:cNvPr id="4" name="3 Rectángulo"/>
          <p:cNvSpPr/>
          <p:nvPr/>
        </p:nvSpPr>
        <p:spPr>
          <a:xfrm>
            <a:off x="539552" y="404664"/>
            <a:ext cx="8136904" cy="523220"/>
          </a:xfrm>
          <a:prstGeom prst="rect">
            <a:avLst/>
          </a:prstGeom>
        </p:spPr>
        <p:txBody>
          <a:bodyPr wrap="square">
            <a:spAutoFit/>
          </a:bodyPr>
          <a:lstStyle/>
          <a:p>
            <a:pPr algn="ctr"/>
            <a:r>
              <a:rPr lang="es-ES_tradnl" sz="2800" b="1" dirty="0" smtClean="0"/>
              <a:t>ACTIVIDAD DE CIERRE Y PRODUCTO FINAL DEL CURSO</a:t>
            </a:r>
            <a:endParaRPr lang="es-ES" sz="2800" dirty="0"/>
          </a:p>
        </p:txBody>
      </p:sp>
    </p:spTree>
    <p:extLst>
      <p:ext uri="{BB962C8B-B14F-4D97-AF65-F5344CB8AC3E}">
        <p14:creationId xmlns:p14="http://schemas.microsoft.com/office/powerpoint/2010/main" val="3041468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3" name="2 Tabla"/>
          <p:cNvGraphicFramePr>
            <a:graphicFrameLocks noGrp="1"/>
          </p:cNvGraphicFramePr>
          <p:nvPr>
            <p:extLst>
              <p:ext uri="{D42A27DB-BD31-4B8C-83A1-F6EECF244321}">
                <p14:modId xmlns:p14="http://schemas.microsoft.com/office/powerpoint/2010/main" val="1755716816"/>
              </p:ext>
            </p:extLst>
          </p:nvPr>
        </p:nvGraphicFramePr>
        <p:xfrm>
          <a:off x="611560" y="1340768"/>
          <a:ext cx="7920880" cy="4392489"/>
        </p:xfrm>
        <a:graphic>
          <a:graphicData uri="http://schemas.openxmlformats.org/drawingml/2006/table">
            <a:tbl>
              <a:tblPr firstRow="1" bandRow="1">
                <a:tableStyleId>{5C22544A-7EE6-4342-B048-85BDC9FD1C3A}</a:tableStyleId>
              </a:tblPr>
              <a:tblGrid>
                <a:gridCol w="2880320"/>
                <a:gridCol w="2448272"/>
                <a:gridCol w="2592288"/>
              </a:tblGrid>
              <a:tr h="971192">
                <a:tc>
                  <a:txBody>
                    <a:bodyPr/>
                    <a:lstStyle/>
                    <a:p>
                      <a:pPr algn="ctr"/>
                      <a:r>
                        <a:rPr lang="es-MX" sz="2400" dirty="0" smtClean="0">
                          <a:solidFill>
                            <a:schemeClr val="tx1"/>
                          </a:solidFill>
                        </a:rPr>
                        <a:t>Exámenes</a:t>
                      </a:r>
                      <a:r>
                        <a:rPr lang="es-MX" sz="2400" baseline="0" dirty="0" smtClean="0">
                          <a:solidFill>
                            <a:schemeClr val="tx1"/>
                          </a:solidFill>
                        </a:rPr>
                        <a:t> institucionales</a:t>
                      </a:r>
                      <a:endParaRPr lang="es-MX" sz="2400" dirty="0">
                        <a:solidFill>
                          <a:schemeClr val="tx1"/>
                        </a:solidFill>
                      </a:endParaRPr>
                    </a:p>
                  </a:txBody>
                  <a:tcPr>
                    <a:solidFill>
                      <a:schemeClr val="bg1">
                        <a:lumMod val="65000"/>
                      </a:schemeClr>
                    </a:solidFill>
                  </a:tcPr>
                </a:tc>
                <a:tc>
                  <a:txBody>
                    <a:bodyPr/>
                    <a:lstStyle/>
                    <a:p>
                      <a:pPr algn="ctr"/>
                      <a:r>
                        <a:rPr lang="es-MX" sz="2400" dirty="0" smtClean="0">
                          <a:solidFill>
                            <a:schemeClr val="tx1"/>
                          </a:solidFill>
                        </a:rPr>
                        <a:t>Observación</a:t>
                      </a:r>
                      <a:r>
                        <a:rPr lang="es-MX" sz="2400" baseline="0" dirty="0" smtClean="0">
                          <a:solidFill>
                            <a:schemeClr val="tx1"/>
                          </a:solidFill>
                        </a:rPr>
                        <a:t> docente</a:t>
                      </a:r>
                      <a:endParaRPr lang="es-MX" sz="2400" dirty="0">
                        <a:solidFill>
                          <a:schemeClr val="tx1"/>
                        </a:solidFill>
                      </a:endParaRPr>
                    </a:p>
                  </a:txBody>
                  <a:tcPr>
                    <a:solidFill>
                      <a:schemeClr val="bg1">
                        <a:lumMod val="65000"/>
                      </a:schemeClr>
                    </a:solidFill>
                  </a:tcPr>
                </a:tc>
                <a:tc>
                  <a:txBody>
                    <a:bodyPr/>
                    <a:lstStyle/>
                    <a:p>
                      <a:pPr algn="ctr"/>
                      <a:r>
                        <a:rPr lang="es-MX" sz="2400" dirty="0" smtClean="0">
                          <a:solidFill>
                            <a:schemeClr val="tx1"/>
                          </a:solidFill>
                        </a:rPr>
                        <a:t>Evaluación</a:t>
                      </a:r>
                      <a:endParaRPr lang="es-MX" sz="2400" dirty="0">
                        <a:solidFill>
                          <a:schemeClr val="tx1"/>
                        </a:solidFill>
                      </a:endParaRPr>
                    </a:p>
                  </a:txBody>
                  <a:tcPr>
                    <a:solidFill>
                      <a:schemeClr val="bg1">
                        <a:lumMod val="65000"/>
                      </a:schemeClr>
                    </a:solidFill>
                  </a:tcPr>
                </a:tc>
              </a:tr>
              <a:tr h="1117041">
                <a:tc>
                  <a:txBody>
                    <a:bodyPr/>
                    <a:lstStyle/>
                    <a:p>
                      <a:pPr algn="ctr"/>
                      <a:endParaRPr lang="es-MX" b="1" dirty="0" smtClean="0"/>
                    </a:p>
                    <a:p>
                      <a:pPr algn="ctr"/>
                      <a:r>
                        <a:rPr lang="es-MX" b="1" dirty="0" smtClean="0"/>
                        <a:t>19, 20</a:t>
                      </a:r>
                      <a:r>
                        <a:rPr lang="es-MX" b="1" baseline="0" dirty="0" smtClean="0"/>
                        <a:t> y 21 de octubre</a:t>
                      </a:r>
                      <a:endParaRPr lang="es-MX" b="1" dirty="0"/>
                    </a:p>
                  </a:txBody>
                  <a:tcPr>
                    <a:solidFill>
                      <a:schemeClr val="bg1">
                        <a:lumMod val="85000"/>
                      </a:schemeClr>
                    </a:solidFill>
                  </a:tcPr>
                </a:tc>
                <a:tc>
                  <a:txBody>
                    <a:bodyPr/>
                    <a:lstStyle/>
                    <a:p>
                      <a:pPr algn="ctr"/>
                      <a:endParaRPr lang="es-MX" b="1" dirty="0"/>
                    </a:p>
                  </a:txBody>
                  <a:tcPr>
                    <a:solidFill>
                      <a:schemeClr val="bg1">
                        <a:lumMod val="85000"/>
                      </a:schemeClr>
                    </a:solidFill>
                  </a:tcPr>
                </a:tc>
                <a:tc>
                  <a:txBody>
                    <a:bodyPr/>
                    <a:lstStyle/>
                    <a:p>
                      <a:pPr algn="ctr"/>
                      <a:r>
                        <a:rPr lang="es-MX" b="1" dirty="0" smtClean="0"/>
                        <a:t>1er periodo</a:t>
                      </a:r>
                    </a:p>
                    <a:p>
                      <a:pPr algn="ctr"/>
                      <a:r>
                        <a:rPr lang="es-MX" b="1" dirty="0" smtClean="0"/>
                        <a:t>23 al 26 de octubre</a:t>
                      </a:r>
                      <a:endParaRPr lang="es-MX" b="1" dirty="0"/>
                    </a:p>
                  </a:txBody>
                  <a:tcPr>
                    <a:solidFill>
                      <a:schemeClr val="bg1">
                        <a:lumMod val="85000"/>
                      </a:schemeClr>
                    </a:solidFill>
                  </a:tcPr>
                </a:tc>
              </a:tr>
              <a:tr h="1152128">
                <a:tc>
                  <a:txBody>
                    <a:bodyPr/>
                    <a:lstStyle/>
                    <a:p>
                      <a:pPr algn="ctr"/>
                      <a:endParaRPr lang="es-MX" b="1" dirty="0" smtClean="0"/>
                    </a:p>
                    <a:p>
                      <a:pPr algn="ctr"/>
                      <a:r>
                        <a:rPr lang="es-MX" b="1" dirty="0" smtClean="0"/>
                        <a:t>18, 19 y 20 de noviembre</a:t>
                      </a:r>
                      <a:endParaRPr lang="es-MX" b="1" dirty="0"/>
                    </a:p>
                  </a:txBody>
                  <a:tcPr/>
                </a:tc>
                <a:tc>
                  <a:txBody>
                    <a:bodyPr/>
                    <a:lstStyle/>
                    <a:p>
                      <a:pPr algn="ctr"/>
                      <a:endParaRPr lang="es-MX" b="1" dirty="0" smtClean="0"/>
                    </a:p>
                    <a:p>
                      <a:pPr algn="ctr"/>
                      <a:r>
                        <a:rPr lang="es-MX" b="1" dirty="0" smtClean="0"/>
                        <a:t>3, 4 y 5 de noviembre</a:t>
                      </a:r>
                      <a:endParaRPr lang="es-MX" b="1" dirty="0"/>
                    </a:p>
                  </a:txBody>
                  <a:tcPr/>
                </a:tc>
                <a:tc>
                  <a:txBody>
                    <a:bodyPr/>
                    <a:lstStyle/>
                    <a:p>
                      <a:pPr algn="ctr"/>
                      <a:r>
                        <a:rPr lang="es-MX" b="1" dirty="0" smtClean="0"/>
                        <a:t>2do periodo</a:t>
                      </a:r>
                    </a:p>
                    <a:p>
                      <a:pPr algn="ctr"/>
                      <a:r>
                        <a:rPr lang="es-MX" b="1" dirty="0" smtClean="0"/>
                        <a:t>23 al 26 de noviembre</a:t>
                      </a:r>
                      <a:endParaRPr lang="es-MX" b="1" dirty="0"/>
                    </a:p>
                  </a:txBody>
                  <a:tcPr/>
                </a:tc>
              </a:tr>
              <a:tr h="1152128">
                <a:tc>
                  <a:txBody>
                    <a:bodyPr/>
                    <a:lstStyle/>
                    <a:p>
                      <a:pPr algn="ctr"/>
                      <a:endParaRPr lang="es-MX" b="1" dirty="0" smtClean="0"/>
                    </a:p>
                    <a:p>
                      <a:pPr algn="ctr"/>
                      <a:r>
                        <a:rPr lang="es-MX" b="1" dirty="0" smtClean="0"/>
                        <a:t>11, 12 y 13 de enero</a:t>
                      </a:r>
                      <a:endParaRPr lang="es-MX" b="1" dirty="0"/>
                    </a:p>
                  </a:txBody>
                  <a:tcPr>
                    <a:solidFill>
                      <a:schemeClr val="bg1">
                        <a:lumMod val="85000"/>
                      </a:schemeClr>
                    </a:solidFill>
                  </a:tcPr>
                </a:tc>
                <a:tc>
                  <a:txBody>
                    <a:bodyPr/>
                    <a:lstStyle/>
                    <a:p>
                      <a:pPr algn="ctr"/>
                      <a:endParaRPr lang="es-MX" b="1" dirty="0"/>
                    </a:p>
                  </a:txBody>
                  <a:tcPr>
                    <a:solidFill>
                      <a:schemeClr val="bg1">
                        <a:lumMod val="85000"/>
                      </a:schemeClr>
                    </a:solidFill>
                  </a:tcPr>
                </a:tc>
                <a:tc>
                  <a:txBody>
                    <a:bodyPr/>
                    <a:lstStyle/>
                    <a:p>
                      <a:pPr algn="ctr"/>
                      <a:r>
                        <a:rPr lang="es-MX" b="1" dirty="0" smtClean="0"/>
                        <a:t>3er periodo</a:t>
                      </a:r>
                    </a:p>
                    <a:p>
                      <a:pPr algn="ctr"/>
                      <a:r>
                        <a:rPr lang="es-MX" b="1" dirty="0" smtClean="0"/>
                        <a:t>15 al 18 de enero</a:t>
                      </a:r>
                      <a:endParaRPr lang="es-MX" b="1" dirty="0"/>
                    </a:p>
                  </a:txBody>
                  <a:tcPr>
                    <a:solidFill>
                      <a:schemeClr val="bg1">
                        <a:lumMod val="85000"/>
                      </a:schemeClr>
                    </a:solidFill>
                  </a:tcPr>
                </a:tc>
              </a:tr>
            </a:tbl>
          </a:graphicData>
        </a:graphic>
      </p:graphicFrame>
      <p:sp>
        <p:nvSpPr>
          <p:cNvPr id="4" name="3 Rectángulo"/>
          <p:cNvSpPr/>
          <p:nvPr/>
        </p:nvSpPr>
        <p:spPr>
          <a:xfrm>
            <a:off x="539552" y="404664"/>
            <a:ext cx="8136904" cy="584775"/>
          </a:xfrm>
          <a:prstGeom prst="rect">
            <a:avLst/>
          </a:prstGeom>
        </p:spPr>
        <p:txBody>
          <a:bodyPr wrap="square">
            <a:spAutoFit/>
          </a:bodyPr>
          <a:lstStyle/>
          <a:p>
            <a:pPr algn="ctr"/>
            <a:r>
              <a:rPr lang="es-ES_tradnl" sz="3200" b="1" dirty="0" smtClean="0"/>
              <a:t>FECHAS IMPORTANTES</a:t>
            </a:r>
            <a:endParaRPr lang="es-ES" sz="3200" dirty="0"/>
          </a:p>
        </p:txBody>
      </p:sp>
    </p:spTree>
    <p:extLst>
      <p:ext uri="{BB962C8B-B14F-4D97-AF65-F5344CB8AC3E}">
        <p14:creationId xmlns:p14="http://schemas.microsoft.com/office/powerpoint/2010/main" val="3041468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Rectángulo"/>
          <p:cNvSpPr/>
          <p:nvPr/>
        </p:nvSpPr>
        <p:spPr>
          <a:xfrm>
            <a:off x="2411760" y="548680"/>
            <a:ext cx="4572000" cy="523220"/>
          </a:xfrm>
          <a:prstGeom prst="rect">
            <a:avLst/>
          </a:prstGeom>
        </p:spPr>
        <p:txBody>
          <a:bodyPr>
            <a:spAutoFit/>
          </a:bodyPr>
          <a:lstStyle/>
          <a:p>
            <a:pPr algn="ctr"/>
            <a:r>
              <a:rPr lang="es-ES" sz="2800" b="1" dirty="0" smtClean="0"/>
              <a:t>PROPÓSITO DEL CURSO </a:t>
            </a:r>
            <a:endParaRPr lang="es-ES" sz="2800" dirty="0"/>
          </a:p>
        </p:txBody>
      </p:sp>
      <p:sp>
        <p:nvSpPr>
          <p:cNvPr id="4" name="3 Rectángulo"/>
          <p:cNvSpPr/>
          <p:nvPr/>
        </p:nvSpPr>
        <p:spPr>
          <a:xfrm>
            <a:off x="827584" y="1916832"/>
            <a:ext cx="7488832" cy="4031873"/>
          </a:xfrm>
          <a:prstGeom prst="rect">
            <a:avLst/>
          </a:prstGeom>
        </p:spPr>
        <p:txBody>
          <a:bodyPr wrap="square">
            <a:spAutoFit/>
          </a:bodyPr>
          <a:lstStyle/>
          <a:p>
            <a:pPr algn="just"/>
            <a:r>
              <a:rPr lang="es-ES" sz="3200" b="1" dirty="0" smtClean="0"/>
              <a:t>Este curso sitúa a los futuros educadores en el terreno de Historia de la educación en México. La historia de la educación se concibe como un campo especializado de la historia que, como toda disciplina científica, </a:t>
            </a:r>
            <a:endParaRPr lang="es-ES" sz="3200" b="1" dirty="0"/>
          </a:p>
        </p:txBody>
      </p:sp>
    </p:spTree>
    <p:extLst>
      <p:ext uri="{BB962C8B-B14F-4D97-AF65-F5344CB8AC3E}">
        <p14:creationId xmlns:p14="http://schemas.microsoft.com/office/powerpoint/2010/main" val="30974522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22862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 name="3 Rectángulo"/>
          <p:cNvSpPr/>
          <p:nvPr/>
        </p:nvSpPr>
        <p:spPr>
          <a:xfrm>
            <a:off x="539552" y="476672"/>
            <a:ext cx="8136904" cy="523220"/>
          </a:xfrm>
          <a:prstGeom prst="rect">
            <a:avLst/>
          </a:prstGeom>
        </p:spPr>
        <p:txBody>
          <a:bodyPr wrap="square">
            <a:spAutoFit/>
          </a:bodyPr>
          <a:lstStyle/>
          <a:p>
            <a:pPr algn="ctr"/>
            <a:r>
              <a:rPr lang="es-ES_tradnl" sz="2800" b="1" dirty="0" smtClean="0"/>
              <a:t>CRITERIOS DE EVALUACIÓN</a:t>
            </a:r>
            <a:endParaRPr lang="es-ES" sz="2800" dirty="0"/>
          </a:p>
        </p:txBody>
      </p:sp>
      <p:sp>
        <p:nvSpPr>
          <p:cNvPr id="6" name="2 Marcador de contenido"/>
          <p:cNvSpPr txBox="1">
            <a:spLocks/>
          </p:cNvSpPr>
          <p:nvPr/>
        </p:nvSpPr>
        <p:spPr>
          <a:xfrm>
            <a:off x="502920" y="1317120"/>
            <a:ext cx="8183880" cy="418795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s-MX" b="1" dirty="0" smtClean="0"/>
              <a:t>Examen institucional                              </a:t>
            </a:r>
            <a:r>
              <a:rPr lang="es-MX" b="1" dirty="0"/>
              <a:t>4</a:t>
            </a:r>
            <a:r>
              <a:rPr lang="es-MX" b="1" dirty="0" smtClean="0"/>
              <a:t>0%</a:t>
            </a:r>
          </a:p>
          <a:p>
            <a:r>
              <a:rPr lang="es-MX" b="1" dirty="0" smtClean="0"/>
              <a:t>Portafolio                                                  10%</a:t>
            </a:r>
          </a:p>
          <a:p>
            <a:r>
              <a:rPr lang="es-MX" b="1" dirty="0" smtClean="0"/>
              <a:t>Programa de lectura                               10%</a:t>
            </a:r>
          </a:p>
          <a:p>
            <a:r>
              <a:rPr lang="es-MX" b="1" dirty="0" smtClean="0"/>
              <a:t>Tareas y trabajos escritos                      25%</a:t>
            </a:r>
          </a:p>
          <a:p>
            <a:r>
              <a:rPr lang="es-MX" sz="2800" b="1" dirty="0" smtClean="0"/>
              <a:t>Participaciones y  exposiciones                     </a:t>
            </a:r>
            <a:r>
              <a:rPr lang="es-MX" b="1" dirty="0" smtClean="0"/>
              <a:t>15%</a:t>
            </a:r>
          </a:p>
          <a:p>
            <a:endParaRPr lang="es-MX" b="1" dirty="0"/>
          </a:p>
        </p:txBody>
      </p:sp>
      <p:cxnSp>
        <p:nvCxnSpPr>
          <p:cNvPr id="7" name="6 Conector recto"/>
          <p:cNvCxnSpPr/>
          <p:nvPr/>
        </p:nvCxnSpPr>
        <p:spPr>
          <a:xfrm>
            <a:off x="6732240" y="4324825"/>
            <a:ext cx="141096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7 CuadroTexto"/>
          <p:cNvSpPr txBox="1"/>
          <p:nvPr/>
        </p:nvSpPr>
        <p:spPr>
          <a:xfrm>
            <a:off x="6876256" y="4296985"/>
            <a:ext cx="1582484" cy="584775"/>
          </a:xfrm>
          <a:prstGeom prst="rect">
            <a:avLst/>
          </a:prstGeom>
          <a:noFill/>
        </p:spPr>
        <p:txBody>
          <a:bodyPr wrap="none" rtlCol="0">
            <a:spAutoFit/>
          </a:bodyPr>
          <a:lstStyle/>
          <a:p>
            <a:r>
              <a:rPr lang="es-MX" sz="3200" b="1" dirty="0" smtClean="0"/>
              <a:t>100%</a:t>
            </a:r>
            <a:endParaRPr lang="es-MX" sz="3200" b="1" dirty="0"/>
          </a:p>
        </p:txBody>
      </p:sp>
    </p:spTree>
    <p:extLst>
      <p:ext uri="{BB962C8B-B14F-4D97-AF65-F5344CB8AC3E}">
        <p14:creationId xmlns:p14="http://schemas.microsoft.com/office/powerpoint/2010/main" val="5787782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22862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 name="3 Rectángulo"/>
          <p:cNvSpPr/>
          <p:nvPr/>
        </p:nvSpPr>
        <p:spPr>
          <a:xfrm>
            <a:off x="539552" y="476672"/>
            <a:ext cx="8136904" cy="523220"/>
          </a:xfrm>
          <a:prstGeom prst="rect">
            <a:avLst/>
          </a:prstGeom>
        </p:spPr>
        <p:txBody>
          <a:bodyPr wrap="square">
            <a:spAutoFit/>
          </a:bodyPr>
          <a:lstStyle/>
          <a:p>
            <a:pPr algn="ctr"/>
            <a:r>
              <a:rPr lang="es-ES_tradnl" sz="2800" b="1" dirty="0" smtClean="0"/>
              <a:t>REGLAMENTO Y ACUERDOS INTERNOS</a:t>
            </a:r>
            <a:endParaRPr lang="es-ES" sz="2800" dirty="0"/>
          </a:p>
        </p:txBody>
      </p:sp>
      <p:sp>
        <p:nvSpPr>
          <p:cNvPr id="9" name="8 CuadroTexto"/>
          <p:cNvSpPr txBox="1"/>
          <p:nvPr/>
        </p:nvSpPr>
        <p:spPr>
          <a:xfrm>
            <a:off x="719572" y="1556792"/>
            <a:ext cx="7704856" cy="4031873"/>
          </a:xfrm>
          <a:prstGeom prst="rect">
            <a:avLst/>
          </a:prstGeom>
          <a:noFill/>
        </p:spPr>
        <p:txBody>
          <a:bodyPr wrap="square" rtlCol="0">
            <a:spAutoFit/>
          </a:bodyPr>
          <a:lstStyle/>
          <a:p>
            <a:pPr marL="285750" indent="-285750" algn="just">
              <a:buFont typeface="Arial" pitchFamily="34" charset="0"/>
              <a:buChar char="•"/>
            </a:pPr>
            <a:r>
              <a:rPr lang="es-ES_tradnl" sz="3200" dirty="0" smtClean="0"/>
              <a:t>No usar el celular durante la clase</a:t>
            </a:r>
          </a:p>
          <a:p>
            <a:pPr marL="285750" indent="-285750" algn="just">
              <a:buFont typeface="Arial" pitchFamily="34" charset="0"/>
              <a:buChar char="•"/>
            </a:pPr>
            <a:r>
              <a:rPr lang="es-ES_tradnl" sz="3200" dirty="0" smtClean="0"/>
              <a:t>No usar laptops durante la clase</a:t>
            </a:r>
          </a:p>
          <a:p>
            <a:pPr marL="285750" indent="-285750" algn="just">
              <a:buFont typeface="Arial" pitchFamily="34" charset="0"/>
              <a:buChar char="•"/>
            </a:pPr>
            <a:r>
              <a:rPr lang="es-ES_tradnl" sz="3200" dirty="0" smtClean="0"/>
              <a:t>Pedir permiso para salir y entrar del salón</a:t>
            </a:r>
          </a:p>
          <a:p>
            <a:pPr marL="285750" indent="-285750" algn="just">
              <a:buFont typeface="Arial" pitchFamily="34" charset="0"/>
              <a:buChar char="•"/>
            </a:pPr>
            <a:r>
              <a:rPr lang="es-ES_tradnl" sz="3200" dirty="0" smtClean="0"/>
              <a:t>Alumno que no cumpla con la tarea, no podrá acreditar las participaciones correspondientes al día de su revisión.</a:t>
            </a:r>
          </a:p>
          <a:p>
            <a:pPr marL="285750" indent="-285750" algn="just">
              <a:buFont typeface="Arial" pitchFamily="34" charset="0"/>
              <a:buChar char="•"/>
            </a:pPr>
            <a:r>
              <a:rPr lang="es-ES_tradnl" sz="3200" dirty="0" smtClean="0"/>
              <a:t>Los trabajos y tareas para entregar sólo se revisarán en el tiempo y forma acordados.</a:t>
            </a:r>
            <a:endParaRPr lang="es-MX" sz="3200" dirty="0"/>
          </a:p>
        </p:txBody>
      </p:sp>
    </p:spTree>
    <p:extLst>
      <p:ext uri="{BB962C8B-B14F-4D97-AF65-F5344CB8AC3E}">
        <p14:creationId xmlns:p14="http://schemas.microsoft.com/office/powerpoint/2010/main" val="3288955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4" name="2 Marcador de contenido"/>
          <p:cNvSpPr txBox="1">
            <a:spLocks/>
          </p:cNvSpPr>
          <p:nvPr/>
        </p:nvSpPr>
        <p:spPr>
          <a:xfrm>
            <a:off x="502920" y="530352"/>
            <a:ext cx="8183880" cy="418795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es-ES" b="1" smtClean="0"/>
              <a:t>se encuentra en permanente construcción y puede ser debatida y cuestionada, por lo que ni tiene una función de adoctrinamiento, ni parte de una versión única o acabada fundada en verdades absolutas. </a:t>
            </a:r>
          </a:p>
          <a:p>
            <a:pPr marL="0" indent="0" algn="just">
              <a:buFont typeface="Arial" pitchFamily="34" charset="0"/>
              <a:buNone/>
            </a:pPr>
            <a:endParaRPr lang="es-MX" b="1" dirty="0"/>
          </a:p>
        </p:txBody>
      </p:sp>
    </p:spTree>
    <p:extLst>
      <p:ext uri="{BB962C8B-B14F-4D97-AF65-F5344CB8AC3E}">
        <p14:creationId xmlns:p14="http://schemas.microsoft.com/office/powerpoint/2010/main" val="3458016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Rectángulo"/>
          <p:cNvSpPr/>
          <p:nvPr/>
        </p:nvSpPr>
        <p:spPr>
          <a:xfrm>
            <a:off x="755576" y="765279"/>
            <a:ext cx="7632848" cy="4524315"/>
          </a:xfrm>
          <a:prstGeom prst="rect">
            <a:avLst/>
          </a:prstGeom>
        </p:spPr>
        <p:txBody>
          <a:bodyPr wrap="square">
            <a:spAutoFit/>
          </a:bodyPr>
          <a:lstStyle/>
          <a:p>
            <a:pPr algn="just"/>
            <a:r>
              <a:rPr lang="es-ES" sz="3200" b="1" dirty="0" smtClean="0"/>
              <a:t>Su estudio permite comprender a la educación en un contexto temporal amplio que relaciona el presente con el pasado y con escenarios de futuro; al mismo tiempo que vincula los contextos locales nacionales e internacionales con la historia de la profesión docente. </a:t>
            </a:r>
            <a:endParaRPr lang="es-ES" sz="3200" b="1" dirty="0"/>
          </a:p>
        </p:txBody>
      </p:sp>
    </p:spTree>
    <p:extLst>
      <p:ext uri="{BB962C8B-B14F-4D97-AF65-F5344CB8AC3E}">
        <p14:creationId xmlns:p14="http://schemas.microsoft.com/office/powerpoint/2010/main" val="2051350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Marcador de contenido"/>
          <p:cNvSpPr txBox="1">
            <a:spLocks/>
          </p:cNvSpPr>
          <p:nvPr/>
        </p:nvSpPr>
        <p:spPr>
          <a:xfrm>
            <a:off x="502920" y="1610472"/>
            <a:ext cx="8183880" cy="4122784"/>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s-ES" b="1" dirty="0" smtClean="0"/>
              <a:t>UNIDAD I. La historia de la educación como campo especializado de la historia </a:t>
            </a:r>
            <a:endParaRPr lang="es-ES" dirty="0" smtClean="0"/>
          </a:p>
          <a:p>
            <a:r>
              <a:rPr lang="es-ES" b="1" dirty="0" smtClean="0"/>
              <a:t>UNIDAD II. Historia de la educación en México: una mirada panorámica</a:t>
            </a:r>
            <a:r>
              <a:rPr lang="es-ES" dirty="0" smtClean="0"/>
              <a:t>	</a:t>
            </a:r>
          </a:p>
          <a:p>
            <a:r>
              <a:rPr lang="es-ES" b="1" dirty="0" smtClean="0"/>
              <a:t>UNIDAD III. Ejercicios de relevancia, selección de contenidos y análisis histórico de procesos educativos </a:t>
            </a:r>
            <a:endParaRPr lang="es-ES" dirty="0" smtClean="0"/>
          </a:p>
        </p:txBody>
      </p:sp>
      <p:sp>
        <p:nvSpPr>
          <p:cNvPr id="2" name="1 CuadroTexto"/>
          <p:cNvSpPr txBox="1"/>
          <p:nvPr/>
        </p:nvSpPr>
        <p:spPr>
          <a:xfrm>
            <a:off x="2411760" y="764704"/>
            <a:ext cx="4055021" cy="584775"/>
          </a:xfrm>
          <a:prstGeom prst="rect">
            <a:avLst/>
          </a:prstGeom>
          <a:noFill/>
        </p:spPr>
        <p:txBody>
          <a:bodyPr wrap="none" rtlCol="0">
            <a:spAutoFit/>
          </a:bodyPr>
          <a:lstStyle/>
          <a:p>
            <a:r>
              <a:rPr lang="es-MX" sz="3200" b="1" dirty="0" smtClean="0"/>
              <a:t>BLOQUES O UNIDADES</a:t>
            </a:r>
            <a:endParaRPr lang="es-MX" sz="3200" b="1" dirty="0"/>
          </a:p>
        </p:txBody>
      </p:sp>
    </p:spTree>
    <p:extLst>
      <p:ext uri="{BB962C8B-B14F-4D97-AF65-F5344CB8AC3E}">
        <p14:creationId xmlns:p14="http://schemas.microsoft.com/office/powerpoint/2010/main" val="2516511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2" name="1 CuadroTexto"/>
          <p:cNvSpPr txBox="1"/>
          <p:nvPr/>
        </p:nvSpPr>
        <p:spPr>
          <a:xfrm>
            <a:off x="827584" y="1268760"/>
            <a:ext cx="7704856" cy="2062103"/>
          </a:xfrm>
          <a:prstGeom prst="rect">
            <a:avLst/>
          </a:prstGeom>
          <a:noFill/>
        </p:spPr>
        <p:txBody>
          <a:bodyPr wrap="square" rtlCol="0">
            <a:spAutoFit/>
          </a:bodyPr>
          <a:lstStyle/>
          <a:p>
            <a:pPr algn="just"/>
            <a:r>
              <a:rPr lang="es-ES" sz="3200" b="1" dirty="0"/>
              <a:t>Unidad IV. Los conceptos de segundo orden y el trabajo con fuentes primarias para la comprensión de la historia de la </a:t>
            </a:r>
            <a:r>
              <a:rPr lang="es-ES" sz="3200" b="1" dirty="0" smtClean="0"/>
              <a:t>educación. </a:t>
            </a:r>
            <a:endParaRPr lang="es-ES" sz="3200" dirty="0"/>
          </a:p>
          <a:p>
            <a:pPr algn="just"/>
            <a:endParaRPr lang="es-MX" sz="3200" dirty="0"/>
          </a:p>
        </p:txBody>
      </p:sp>
    </p:spTree>
    <p:extLst>
      <p:ext uri="{BB962C8B-B14F-4D97-AF65-F5344CB8AC3E}">
        <p14:creationId xmlns:p14="http://schemas.microsoft.com/office/powerpoint/2010/main" val="3041468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Marcador de contenido"/>
          <p:cNvSpPr txBox="1">
            <a:spLocks/>
          </p:cNvSpPr>
          <p:nvPr/>
        </p:nvSpPr>
        <p:spPr>
          <a:xfrm>
            <a:off x="502920" y="1610472"/>
            <a:ext cx="8183880" cy="4122784"/>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s-ES" dirty="0" smtClean="0"/>
              <a:t> </a:t>
            </a:r>
            <a:endParaRPr lang="es-ES" dirty="0"/>
          </a:p>
        </p:txBody>
      </p:sp>
      <p:sp>
        <p:nvSpPr>
          <p:cNvPr id="4" name="3 CuadroTexto"/>
          <p:cNvSpPr txBox="1"/>
          <p:nvPr/>
        </p:nvSpPr>
        <p:spPr>
          <a:xfrm>
            <a:off x="2818657" y="683985"/>
            <a:ext cx="3193503" cy="584775"/>
          </a:xfrm>
          <a:prstGeom prst="rect">
            <a:avLst/>
          </a:prstGeom>
          <a:noFill/>
        </p:spPr>
        <p:txBody>
          <a:bodyPr wrap="none" rtlCol="0">
            <a:spAutoFit/>
          </a:bodyPr>
          <a:lstStyle/>
          <a:p>
            <a:r>
              <a:rPr lang="es-MX" sz="3200" b="1" dirty="0" smtClean="0"/>
              <a:t>TEMAS, UNIDAD I</a:t>
            </a:r>
            <a:endParaRPr lang="es-MX" sz="3200" b="1" dirty="0"/>
          </a:p>
        </p:txBody>
      </p:sp>
      <p:sp>
        <p:nvSpPr>
          <p:cNvPr id="2" name="1 CuadroTexto"/>
          <p:cNvSpPr txBox="1"/>
          <p:nvPr/>
        </p:nvSpPr>
        <p:spPr>
          <a:xfrm>
            <a:off x="395536" y="908720"/>
            <a:ext cx="8208912" cy="5262979"/>
          </a:xfrm>
          <a:prstGeom prst="rect">
            <a:avLst/>
          </a:prstGeom>
          <a:noFill/>
        </p:spPr>
        <p:txBody>
          <a:bodyPr wrap="square" rtlCol="0">
            <a:spAutoFit/>
          </a:bodyPr>
          <a:lstStyle/>
          <a:p>
            <a:pPr marL="457200" indent="-457200" algn="just">
              <a:buFont typeface="Arial" panose="020B0604020202020204" pitchFamily="34" charset="0"/>
              <a:buChar char="•"/>
            </a:pPr>
            <a:endParaRPr lang="es-MX" sz="2800" dirty="0"/>
          </a:p>
          <a:p>
            <a:pPr marL="457200" indent="-457200" algn="just">
              <a:buFont typeface="Arial" panose="020B0604020202020204" pitchFamily="34" charset="0"/>
              <a:buChar char="•"/>
            </a:pPr>
            <a:r>
              <a:rPr lang="es-MX" sz="2800" dirty="0" smtClean="0"/>
              <a:t>La </a:t>
            </a:r>
            <a:r>
              <a:rPr lang="es-MX" sz="2800" dirty="0"/>
              <a:t>teoría de la historia y las diversas interpretaciones sobre la definición y el sentido de la disciplina. </a:t>
            </a:r>
          </a:p>
          <a:p>
            <a:pPr marL="457200" indent="-457200" algn="just">
              <a:buFont typeface="Arial" panose="020B0604020202020204" pitchFamily="34" charset="0"/>
              <a:buChar char="•"/>
            </a:pPr>
            <a:r>
              <a:rPr lang="es-MX" sz="2800" dirty="0" smtClean="0"/>
              <a:t>Conocimiento</a:t>
            </a:r>
            <a:r>
              <a:rPr lang="es-MX" sz="2800" dirty="0"/>
              <a:t>, pensamiento, conciencia y cultura histórica como niveles de aproximación a la disciplina. </a:t>
            </a:r>
          </a:p>
          <a:p>
            <a:pPr marL="457200" indent="-457200" algn="just">
              <a:buFont typeface="Arial" panose="020B0604020202020204" pitchFamily="34" charset="0"/>
              <a:buChar char="•"/>
            </a:pPr>
            <a:r>
              <a:rPr lang="es-MX" sz="2800" dirty="0" smtClean="0"/>
              <a:t>Investigación </a:t>
            </a:r>
            <a:r>
              <a:rPr lang="es-MX" sz="2800" dirty="0"/>
              <a:t>en historia de la educación: paradigmas, avances e interrogantes. </a:t>
            </a:r>
          </a:p>
          <a:p>
            <a:pPr marL="457200" indent="-457200" algn="just">
              <a:buFont typeface="Arial" panose="020B0604020202020204" pitchFamily="34" charset="0"/>
              <a:buChar char="•"/>
            </a:pPr>
            <a:r>
              <a:rPr lang="es-MX" sz="2800" dirty="0" smtClean="0"/>
              <a:t>Las </a:t>
            </a:r>
            <a:r>
              <a:rPr lang="es-MX" sz="2800" dirty="0"/>
              <a:t>fuentes primarias como evidencias de la historia de la educación. 	</a:t>
            </a:r>
          </a:p>
          <a:p>
            <a:pPr marL="457200" indent="-457200" algn="just">
              <a:buFont typeface="Arial" panose="020B0604020202020204" pitchFamily="34" charset="0"/>
              <a:buChar char="•"/>
            </a:pPr>
            <a:endParaRPr lang="es-MX" sz="2800" dirty="0"/>
          </a:p>
        </p:txBody>
      </p:sp>
    </p:spTree>
    <p:extLst>
      <p:ext uri="{BB962C8B-B14F-4D97-AF65-F5344CB8AC3E}">
        <p14:creationId xmlns:p14="http://schemas.microsoft.com/office/powerpoint/2010/main" val="3041468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3" name="2 CuadroTexto"/>
          <p:cNvSpPr txBox="1"/>
          <p:nvPr/>
        </p:nvSpPr>
        <p:spPr>
          <a:xfrm>
            <a:off x="2818657" y="683985"/>
            <a:ext cx="3302507" cy="584775"/>
          </a:xfrm>
          <a:prstGeom prst="rect">
            <a:avLst/>
          </a:prstGeom>
          <a:noFill/>
        </p:spPr>
        <p:txBody>
          <a:bodyPr wrap="none" rtlCol="0">
            <a:spAutoFit/>
          </a:bodyPr>
          <a:lstStyle/>
          <a:p>
            <a:r>
              <a:rPr lang="es-MX" sz="3200" b="1" dirty="0" smtClean="0"/>
              <a:t>TEMAS, UNIDAD II</a:t>
            </a:r>
            <a:endParaRPr lang="es-MX" sz="3200" b="1" dirty="0"/>
          </a:p>
        </p:txBody>
      </p:sp>
      <p:sp>
        <p:nvSpPr>
          <p:cNvPr id="4" name="3 CuadroTexto"/>
          <p:cNvSpPr txBox="1"/>
          <p:nvPr/>
        </p:nvSpPr>
        <p:spPr>
          <a:xfrm>
            <a:off x="683568" y="476672"/>
            <a:ext cx="8208912" cy="6555641"/>
          </a:xfrm>
          <a:prstGeom prst="rect">
            <a:avLst/>
          </a:prstGeom>
          <a:noFill/>
        </p:spPr>
        <p:txBody>
          <a:bodyPr wrap="square" rtlCol="0">
            <a:spAutoFit/>
          </a:bodyPr>
          <a:lstStyle/>
          <a:p>
            <a:pPr marL="457200" indent="-457200" algn="just">
              <a:buFont typeface="Arial" panose="020B0604020202020204" pitchFamily="34" charset="0"/>
              <a:buChar char="•"/>
            </a:pPr>
            <a:endParaRPr lang="es-MX" sz="2800" dirty="0"/>
          </a:p>
          <a:p>
            <a:pPr algn="just"/>
            <a:endParaRPr lang="es-MX" sz="2800" dirty="0"/>
          </a:p>
          <a:p>
            <a:pPr marL="457200" indent="-457200" algn="just">
              <a:buFont typeface="Arial" panose="020B0604020202020204" pitchFamily="34" charset="0"/>
              <a:buChar char="•"/>
            </a:pPr>
            <a:r>
              <a:rPr lang="es-MX" sz="2800" dirty="0" smtClean="0"/>
              <a:t>Panorama </a:t>
            </a:r>
            <a:r>
              <a:rPr lang="es-MX" sz="2800" dirty="0"/>
              <a:t>general de Historia de la educación en México (siglos XIV – XXI) </a:t>
            </a:r>
          </a:p>
          <a:p>
            <a:pPr marL="457200" indent="-457200" algn="just">
              <a:buFont typeface="Arial" panose="020B0604020202020204" pitchFamily="34" charset="0"/>
              <a:buChar char="•"/>
            </a:pPr>
            <a:r>
              <a:rPr lang="es-MX" sz="2800" dirty="0" smtClean="0"/>
              <a:t>Esas </a:t>
            </a:r>
            <a:r>
              <a:rPr lang="es-MX" sz="2800" dirty="0"/>
              <a:t>ruinas que ves: La educación en Mesoamérica o de lo mucho que debe haber ocurrido y lo poco que sabemos. </a:t>
            </a:r>
          </a:p>
          <a:p>
            <a:pPr marL="457200" indent="-457200" algn="just">
              <a:buFont typeface="Arial" panose="020B0604020202020204" pitchFamily="34" charset="0"/>
              <a:buChar char="•"/>
            </a:pPr>
            <a:r>
              <a:rPr lang="es-MX" sz="2800" dirty="0" smtClean="0"/>
              <a:t>Aspectos </a:t>
            </a:r>
            <a:r>
              <a:rPr lang="es-MX" sz="2800" dirty="0"/>
              <a:t>educativos de la Nueva España. </a:t>
            </a:r>
          </a:p>
          <a:p>
            <a:pPr marL="457200" indent="-457200" algn="just">
              <a:buFont typeface="Arial" panose="020B0604020202020204" pitchFamily="34" charset="0"/>
              <a:buChar char="•"/>
            </a:pPr>
            <a:r>
              <a:rPr lang="es-MX" sz="2800" dirty="0" smtClean="0"/>
              <a:t>Siglo </a:t>
            </a:r>
            <a:r>
              <a:rPr lang="es-MX" sz="2800" dirty="0"/>
              <a:t>XIX. </a:t>
            </a:r>
          </a:p>
          <a:p>
            <a:pPr algn="just"/>
            <a:r>
              <a:rPr lang="es-MX" sz="2800" dirty="0"/>
              <a:t>- El sistema lancasteriano. </a:t>
            </a:r>
          </a:p>
          <a:p>
            <a:pPr algn="just"/>
            <a:r>
              <a:rPr lang="es-MX" sz="2800" dirty="0"/>
              <a:t>- Los congresos pedagógicos y los primeros intentos para la organización del sistema educativo nacional. </a:t>
            </a:r>
          </a:p>
          <a:p>
            <a:pPr algn="just"/>
            <a:r>
              <a:rPr lang="es-MX" sz="2800" dirty="0"/>
              <a:t>	</a:t>
            </a:r>
          </a:p>
          <a:p>
            <a:pPr marL="457200" indent="-457200" algn="just">
              <a:buFont typeface="Arial" panose="020B0604020202020204" pitchFamily="34" charset="0"/>
              <a:buChar char="•"/>
            </a:pPr>
            <a:r>
              <a:rPr lang="es-MX" sz="2800" dirty="0"/>
              <a:t>	</a:t>
            </a:r>
          </a:p>
          <a:p>
            <a:pPr marL="457200" indent="-457200" algn="just">
              <a:buFont typeface="Arial" panose="020B0604020202020204" pitchFamily="34" charset="0"/>
              <a:buChar char="•"/>
            </a:pPr>
            <a:endParaRPr lang="es-MX" sz="2800" dirty="0"/>
          </a:p>
        </p:txBody>
      </p:sp>
    </p:spTree>
    <p:extLst>
      <p:ext uri="{BB962C8B-B14F-4D97-AF65-F5344CB8AC3E}">
        <p14:creationId xmlns:p14="http://schemas.microsoft.com/office/powerpoint/2010/main" val="30414689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TotalTime>
  <Words>2125</Words>
  <Application>Microsoft Office PowerPoint</Application>
  <PresentationFormat>Presentación en pantalla (4:3)</PresentationFormat>
  <Paragraphs>178</Paragraphs>
  <Slides>31</Slides>
  <Notes>0</Notes>
  <HiddenSlides>0</HiddenSlides>
  <MMClips>0</MMClips>
  <ScaleCrop>false</ScaleCrop>
  <HeadingPairs>
    <vt:vector size="4" baseType="variant">
      <vt:variant>
        <vt:lpstr>Tema</vt:lpstr>
      </vt:variant>
      <vt:variant>
        <vt:i4>1</vt:i4>
      </vt:variant>
      <vt:variant>
        <vt:lpstr>Títulos de diapositiva</vt:lpstr>
      </vt:variant>
      <vt:variant>
        <vt:i4>31</vt:i4>
      </vt:variant>
    </vt:vector>
  </HeadingPairs>
  <TitlesOfParts>
    <vt:vector size="32"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SUB-ADMON</cp:lastModifiedBy>
  <cp:revision>25</cp:revision>
  <dcterms:created xsi:type="dcterms:W3CDTF">2015-02-09T15:06:54Z</dcterms:created>
  <dcterms:modified xsi:type="dcterms:W3CDTF">2015-09-02T13:25:13Z</dcterms:modified>
</cp:coreProperties>
</file>