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8" r:id="rId3"/>
    <p:sldId id="259" r:id="rId4"/>
    <p:sldId id="260" r:id="rId5"/>
    <p:sldId id="263" r:id="rId6"/>
    <p:sldId id="264" r:id="rId7"/>
    <p:sldId id="266" r:id="rId8"/>
    <p:sldId id="267" r:id="rId9"/>
    <p:sldId id="268" r:id="rId10"/>
    <p:sldId id="269" r:id="rId11"/>
    <p:sldId id="270" r:id="rId12"/>
    <p:sldId id="265" r:id="rId13"/>
    <p:sldId id="271" r:id="rId14"/>
    <p:sldId id="272" r:id="rId15"/>
    <p:sldId id="273" r:id="rId16"/>
    <p:sldId id="274" r:id="rId17"/>
    <p:sldId id="275" r:id="rId18"/>
    <p:sldId id="276" r:id="rId19"/>
    <p:sldId id="282" r:id="rId20"/>
    <p:sldId id="280" r:id="rId21"/>
    <p:sldId id="279" r:id="rId22"/>
    <p:sldId id="278" r:id="rId23"/>
    <p:sldId id="281" r:id="rId24"/>
    <p:sldId id="277" r:id="rId2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57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443F29-ABED-4408-A12B-F03F12F0FB74}" type="datetimeFigureOut">
              <a:rPr lang="es-MX" smtClean="0"/>
              <a:t>26/08/2015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EC3AFC-E4D2-4BB2-9012-E35F794C6D89}" type="slidenum">
              <a:rPr lang="es-MX" smtClean="0"/>
              <a:t>‹Nº›</a:t>
            </a:fld>
            <a:endParaRPr lang="es-MX"/>
          </a:p>
        </p:txBody>
      </p:sp>
    </p:spTree>
    <p:extLst>
      <p:ext uri="{BB962C8B-B14F-4D97-AF65-F5344CB8AC3E}">
        <p14:creationId xmlns:p14="http://schemas.microsoft.com/office/powerpoint/2010/main" val="1136400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A8EC3AFC-E4D2-4BB2-9012-E35F794C6D89}" type="slidenum">
              <a:rPr lang="es-MX" smtClean="0"/>
              <a:t>6</a:t>
            </a:fld>
            <a:endParaRPr lang="es-MX"/>
          </a:p>
        </p:txBody>
      </p:sp>
    </p:spTree>
    <p:extLst>
      <p:ext uri="{BB962C8B-B14F-4D97-AF65-F5344CB8AC3E}">
        <p14:creationId xmlns:p14="http://schemas.microsoft.com/office/powerpoint/2010/main" val="27867877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t>26/08/2015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870016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t>26/08/2015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86520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t>26/08/2015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184808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1AA25EE-BD30-4536-8BF5-A3535E04FF35}" type="datetimeFigureOut">
              <a:rPr lang="es-ES" smtClean="0"/>
              <a:t>26/08/2015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490724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1AA25EE-BD30-4536-8BF5-A3535E04FF35}" type="datetimeFigureOut">
              <a:rPr lang="es-ES" smtClean="0"/>
              <a:t>26/08/2015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16384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1AA25EE-BD30-4536-8BF5-A3535E04FF35}" type="datetimeFigureOut">
              <a:rPr lang="es-ES" smtClean="0"/>
              <a:t>26/08/2015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40141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1AA25EE-BD30-4536-8BF5-A3535E04FF35}" type="datetimeFigureOut">
              <a:rPr lang="es-ES" smtClean="0"/>
              <a:t>26/08/2015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10567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1AA25EE-BD30-4536-8BF5-A3535E04FF35}" type="datetimeFigureOut">
              <a:rPr lang="es-ES" smtClean="0"/>
              <a:t>26/08/2015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5781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t>26/08/2015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429318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t>26/08/2015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981331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AA25EE-BD30-4536-8BF5-A3535E04FF35}" type="datetimeFigureOut">
              <a:rPr lang="es-ES" smtClean="0"/>
              <a:t>26/08/2015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1E2CC8-6241-4C7A-9117-3C4F818136D0}" type="slidenum">
              <a:rPr lang="es-ES" smtClean="0"/>
              <a:t>‹Nº›</a:t>
            </a:fld>
            <a:endParaRPr lang="es-ES"/>
          </a:p>
        </p:txBody>
      </p:sp>
    </p:spTree>
    <p:extLst>
      <p:ext uri="{BB962C8B-B14F-4D97-AF65-F5344CB8AC3E}">
        <p14:creationId xmlns:p14="http://schemas.microsoft.com/office/powerpoint/2010/main" val="3467260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peremarques.net/web20.htm"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Título"/>
          <p:cNvSpPr txBox="1">
            <a:spLocks/>
          </p:cNvSpPr>
          <p:nvPr/>
        </p:nvSpPr>
        <p:spPr>
          <a:xfrm>
            <a:off x="938064" y="548680"/>
            <a:ext cx="7272808" cy="177669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6600" b="1" dirty="0" smtClean="0">
                <a:ln w="6350">
                  <a:solidFill>
                    <a:schemeClr val="bg1">
                      <a:lumMod val="65000"/>
                      <a:lumOff val="35000"/>
                    </a:schemeClr>
                  </a:solidFill>
                </a:ln>
                <a:latin typeface="Cambria" panose="02040503050406030204" pitchFamily="18" charset="0"/>
                <a:cs typeface="Arial"/>
              </a:rPr>
              <a:t>Las TIC </a:t>
            </a:r>
            <a:br>
              <a:rPr lang="es-MX" sz="6600" b="1" dirty="0" smtClean="0">
                <a:ln w="6350">
                  <a:solidFill>
                    <a:schemeClr val="bg1">
                      <a:lumMod val="65000"/>
                      <a:lumOff val="35000"/>
                    </a:schemeClr>
                  </a:solidFill>
                </a:ln>
                <a:latin typeface="Cambria" panose="02040503050406030204" pitchFamily="18" charset="0"/>
                <a:cs typeface="Arial"/>
              </a:rPr>
            </a:br>
            <a:r>
              <a:rPr lang="es-MX" sz="6600" b="1" dirty="0" smtClean="0">
                <a:ln w="6350">
                  <a:solidFill>
                    <a:schemeClr val="bg1">
                      <a:lumMod val="65000"/>
                      <a:lumOff val="35000"/>
                    </a:schemeClr>
                  </a:solidFill>
                </a:ln>
                <a:latin typeface="Cambria" panose="02040503050406030204" pitchFamily="18" charset="0"/>
                <a:cs typeface="Arial"/>
              </a:rPr>
              <a:t>en la Educación </a:t>
            </a:r>
            <a:endParaRPr lang="es-MX" sz="6600" b="1" dirty="0">
              <a:ln w="6350">
                <a:solidFill>
                  <a:schemeClr val="bg1">
                    <a:lumMod val="65000"/>
                    <a:lumOff val="35000"/>
                  </a:schemeClr>
                </a:solidFill>
              </a:ln>
              <a:latin typeface="Cambria" panose="02040503050406030204" pitchFamily="18" charset="0"/>
              <a:cs typeface="Arial"/>
            </a:endParaRPr>
          </a:p>
        </p:txBody>
      </p:sp>
      <p:sp>
        <p:nvSpPr>
          <p:cNvPr id="3" name="2 Subtítulo"/>
          <p:cNvSpPr txBox="1">
            <a:spLocks/>
          </p:cNvSpPr>
          <p:nvPr/>
        </p:nvSpPr>
        <p:spPr>
          <a:xfrm>
            <a:off x="749749" y="2996952"/>
            <a:ext cx="7704856" cy="223224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MX" b="1" dirty="0" smtClean="0">
                <a:latin typeface="Cambria" panose="02040503050406030204" pitchFamily="18" charset="0"/>
              </a:rPr>
              <a:t>Primer semestre</a:t>
            </a:r>
          </a:p>
          <a:p>
            <a:pPr marL="0" indent="0" algn="ctr">
              <a:buNone/>
            </a:pPr>
            <a:endParaRPr lang="es-MX" b="1" dirty="0">
              <a:latin typeface="Cambria" panose="02040503050406030204" pitchFamily="18" charset="0"/>
            </a:endParaRPr>
          </a:p>
          <a:p>
            <a:pPr marL="0" indent="0" algn="ctr">
              <a:buNone/>
            </a:pPr>
            <a:r>
              <a:rPr lang="es-MX" b="1" dirty="0" smtClean="0">
                <a:latin typeface="Cambria" panose="02040503050406030204" pitchFamily="18" charset="0"/>
              </a:rPr>
              <a:t>Diana Elizabeth Cerda </a:t>
            </a:r>
            <a:r>
              <a:rPr lang="es-MX" b="1" dirty="0" err="1" smtClean="0">
                <a:latin typeface="Cambria" panose="02040503050406030204" pitchFamily="18" charset="0"/>
              </a:rPr>
              <a:t>Orocio</a:t>
            </a:r>
            <a:endParaRPr lang="es-MX" b="1" dirty="0" smtClean="0">
              <a:latin typeface="Cambria" panose="02040503050406030204" pitchFamily="18" charset="0"/>
            </a:endParaRPr>
          </a:p>
          <a:p>
            <a:endParaRPr lang="es-MX" dirty="0" smtClean="0"/>
          </a:p>
        </p:txBody>
      </p:sp>
    </p:spTree>
    <p:extLst>
      <p:ext uri="{BB962C8B-B14F-4D97-AF65-F5344CB8AC3E}">
        <p14:creationId xmlns:p14="http://schemas.microsoft.com/office/powerpoint/2010/main" val="17724383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827584" y="836712"/>
            <a:ext cx="7848872" cy="4062651"/>
          </a:xfrm>
          <a:prstGeom prst="rect">
            <a:avLst/>
          </a:prstGeom>
          <a:noFill/>
        </p:spPr>
        <p:txBody>
          <a:bodyPr wrap="square" rtlCol="0">
            <a:spAutoFit/>
          </a:bodyPr>
          <a:lstStyle/>
          <a:p>
            <a:pPr marL="137160" indent="0" algn="ctr">
              <a:buNone/>
            </a:pPr>
            <a:r>
              <a:rPr lang="es-MX" sz="3000" b="1" dirty="0">
                <a:solidFill>
                  <a:srgbClr val="483F24"/>
                </a:solidFill>
                <a:latin typeface="Cambria" panose="02040503050406030204" pitchFamily="18" charset="0"/>
              </a:rPr>
              <a:t>Unidad </a:t>
            </a:r>
            <a:r>
              <a:rPr lang="es-MX" sz="3000" b="1" dirty="0" smtClean="0">
                <a:solidFill>
                  <a:srgbClr val="483F24"/>
                </a:solidFill>
                <a:latin typeface="Cambria" panose="02040503050406030204" pitchFamily="18" charset="0"/>
              </a:rPr>
              <a:t> IV</a:t>
            </a:r>
            <a:endParaRPr lang="es-MX" sz="3000" b="1" dirty="0">
              <a:solidFill>
                <a:srgbClr val="483F24"/>
              </a:solidFill>
              <a:latin typeface="Cambria" panose="02040503050406030204" pitchFamily="18" charset="0"/>
            </a:endParaRPr>
          </a:p>
          <a:p>
            <a:pPr marL="137160" indent="0" algn="ctr">
              <a:buNone/>
            </a:pPr>
            <a:r>
              <a:rPr lang="es-MX" sz="3000" b="1" dirty="0">
                <a:solidFill>
                  <a:srgbClr val="483F24"/>
                </a:solidFill>
                <a:latin typeface="Cambria" panose="02040503050406030204" pitchFamily="18" charset="0"/>
              </a:rPr>
              <a:t>Proyectos de aprendizaje con integración de las TIC</a:t>
            </a:r>
          </a:p>
          <a:p>
            <a:pPr>
              <a:buFont typeface="Wingdings" pitchFamily="2" charset="2"/>
              <a:buChar char="Ø"/>
            </a:pPr>
            <a:r>
              <a:rPr lang="es-MX" sz="3000" dirty="0">
                <a:solidFill>
                  <a:srgbClr val="483F24"/>
                </a:solidFill>
                <a:latin typeface="Cambria" panose="02040503050406030204" pitchFamily="18" charset="0"/>
              </a:rPr>
              <a:t> Introducción a proyectos.</a:t>
            </a:r>
          </a:p>
          <a:p>
            <a:pPr>
              <a:buFont typeface="Wingdings" pitchFamily="2" charset="2"/>
              <a:buChar char="Ø"/>
            </a:pPr>
            <a:r>
              <a:rPr lang="es-MX" sz="3000" dirty="0">
                <a:solidFill>
                  <a:srgbClr val="483F24"/>
                </a:solidFill>
                <a:latin typeface="Cambria" panose="02040503050406030204" pitchFamily="18" charset="0"/>
              </a:rPr>
              <a:t> Diseño de proyectos.</a:t>
            </a:r>
          </a:p>
          <a:p>
            <a:pPr>
              <a:buFont typeface="Wingdings" pitchFamily="2" charset="2"/>
              <a:buChar char="Ø"/>
            </a:pPr>
            <a:r>
              <a:rPr lang="es-MX" sz="3000" dirty="0">
                <a:solidFill>
                  <a:srgbClr val="483F24"/>
                </a:solidFill>
                <a:latin typeface="Cambria" panose="02040503050406030204" pitchFamily="18" charset="0"/>
              </a:rPr>
              <a:t> Evaluación.</a:t>
            </a:r>
          </a:p>
          <a:p>
            <a:pPr>
              <a:buFont typeface="Wingdings" pitchFamily="2" charset="2"/>
              <a:buChar char="Ø"/>
            </a:pPr>
            <a:r>
              <a:rPr lang="es-MX" sz="3000" dirty="0">
                <a:solidFill>
                  <a:srgbClr val="483F24"/>
                </a:solidFill>
                <a:latin typeface="Cambria" panose="02040503050406030204" pitchFamily="18" charset="0"/>
              </a:rPr>
              <a:t> Planificación de proyectos.</a:t>
            </a:r>
          </a:p>
          <a:p>
            <a:pPr>
              <a:buFont typeface="Wingdings" pitchFamily="2" charset="2"/>
              <a:buChar char="Ø"/>
            </a:pPr>
            <a:r>
              <a:rPr lang="es-MX" sz="3000" dirty="0">
                <a:solidFill>
                  <a:srgbClr val="483F24"/>
                </a:solidFill>
                <a:latin typeface="Cambria" panose="02040503050406030204" pitchFamily="18" charset="0"/>
              </a:rPr>
              <a:t> Orientar el aprendizaje.</a:t>
            </a:r>
          </a:p>
          <a:p>
            <a:endParaRPr lang="es-MX" dirty="0"/>
          </a:p>
        </p:txBody>
      </p:sp>
    </p:spTree>
    <p:extLst>
      <p:ext uri="{BB962C8B-B14F-4D97-AF65-F5344CB8AC3E}">
        <p14:creationId xmlns:p14="http://schemas.microsoft.com/office/powerpoint/2010/main" val="16446764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Título"/>
          <p:cNvSpPr txBox="1">
            <a:spLocks/>
          </p:cNvSpPr>
          <p:nvPr/>
        </p:nvSpPr>
        <p:spPr>
          <a:xfrm>
            <a:off x="374848" y="-27384"/>
            <a:ext cx="8229600" cy="65293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4000" b="1" dirty="0" smtClean="0">
                <a:latin typeface="Cambria" panose="02040503050406030204" pitchFamily="18" charset="0"/>
              </a:rPr>
              <a:t>ORIENTACIONES DIDACTICAS</a:t>
            </a:r>
            <a:endParaRPr lang="es-MX" sz="4000" b="1" dirty="0">
              <a:latin typeface="Cambria" panose="02040503050406030204" pitchFamily="18" charset="0"/>
            </a:endParaRPr>
          </a:p>
        </p:txBody>
      </p:sp>
      <p:sp>
        <p:nvSpPr>
          <p:cNvPr id="3" name="2 CuadroTexto"/>
          <p:cNvSpPr txBox="1"/>
          <p:nvPr/>
        </p:nvSpPr>
        <p:spPr>
          <a:xfrm>
            <a:off x="446856" y="476672"/>
            <a:ext cx="8229600" cy="5909310"/>
          </a:xfrm>
          <a:prstGeom prst="rect">
            <a:avLst/>
          </a:prstGeom>
          <a:noFill/>
        </p:spPr>
        <p:txBody>
          <a:bodyPr wrap="square" rtlCol="0">
            <a:spAutoFit/>
          </a:bodyPr>
          <a:lstStyle/>
          <a:p>
            <a:pPr algn="just"/>
            <a:r>
              <a:rPr lang="es-MX" sz="2400" dirty="0">
                <a:solidFill>
                  <a:srgbClr val="483F24"/>
                </a:solidFill>
                <a:latin typeface="Cambria" panose="02040503050406030204" pitchFamily="18" charset="0"/>
              </a:rPr>
              <a:t>Este curso se integra de manera transversal con otros cursos, se propone una metodología de aprendizaje y enseñanza que combine diversas técnicas como la instrucción directa, la discusión y trabajo en equipo, la reflexión personal y el trabajo individual en ejercicios y actividades. Todo esto con la finalidad de alcanzar las competencias propuestas.</a:t>
            </a:r>
          </a:p>
          <a:p>
            <a:pPr algn="just"/>
            <a:r>
              <a:rPr lang="es-MX" sz="2400" dirty="0">
                <a:solidFill>
                  <a:srgbClr val="483F24"/>
                </a:solidFill>
                <a:latin typeface="Cambria" panose="02040503050406030204" pitchFamily="18" charset="0"/>
              </a:rPr>
              <a:t>El curso se desarrolla en una </a:t>
            </a:r>
          </a:p>
          <a:p>
            <a:pPr algn="just"/>
            <a:r>
              <a:rPr lang="es-MX" sz="2400" dirty="0">
                <a:solidFill>
                  <a:srgbClr val="483F24"/>
                </a:solidFill>
                <a:latin typeface="Cambria" panose="02040503050406030204" pitchFamily="18" charset="0"/>
              </a:rPr>
              <a:t>modalidad en la cual el estudiante aplica inmediatamente lo que aprende, es decir, su desarrollo es teórico-práctico en aula. Se trabajarán en forma de seminarios algunos temas de actualidad, que serán preparados por los alumnos de manera individual o en equipos, con la guía y supervisión del profesor, lo que provocará exposiciones y debates en los que se busca la participación activa de los estudiantes, así como su reflexión sobre los temas estudiados.</a:t>
            </a:r>
          </a:p>
          <a:p>
            <a:endParaRPr lang="es-MX" dirty="0"/>
          </a:p>
        </p:txBody>
      </p:sp>
    </p:spTree>
    <p:extLst>
      <p:ext uri="{BB962C8B-B14F-4D97-AF65-F5344CB8AC3E}">
        <p14:creationId xmlns:p14="http://schemas.microsoft.com/office/powerpoint/2010/main" val="6255135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539196" y="620688"/>
            <a:ext cx="8064896" cy="4893647"/>
          </a:xfrm>
          <a:prstGeom prst="rect">
            <a:avLst/>
          </a:prstGeom>
          <a:noFill/>
        </p:spPr>
        <p:txBody>
          <a:bodyPr wrap="square" rtlCol="0">
            <a:spAutoFit/>
          </a:bodyPr>
          <a:lstStyle/>
          <a:p>
            <a:pPr algn="just"/>
            <a:r>
              <a:rPr lang="es-MX" sz="2400" dirty="0">
                <a:solidFill>
                  <a:srgbClr val="483F24"/>
                </a:solidFill>
                <a:latin typeface="Cambria" panose="02040503050406030204" pitchFamily="18" charset="0"/>
              </a:rPr>
              <a:t>Se pretende favorecer la participación activa del grupo para abordar los conceptos teóricos fundamentales que les permitan adquirir las competencias relacionadas con la utilización de las TIC, el dominio de herramientas informáticas y elaboración de materiales didácticos.</a:t>
            </a:r>
          </a:p>
          <a:p>
            <a:pPr algn="just"/>
            <a:r>
              <a:rPr lang="es-MX" sz="2400" dirty="0">
                <a:solidFill>
                  <a:srgbClr val="483F24"/>
                </a:solidFill>
                <a:latin typeface="Cambria" panose="02040503050406030204" pitchFamily="18" charset="0"/>
              </a:rPr>
              <a:t>Se propone abordar cada unidad de aprendizaje a partir del planteamiento de problemas de orden didáctico o disciplinar, con la finalidad de identificar y aportar soluciones con el apoyo de la tecnología.</a:t>
            </a:r>
          </a:p>
          <a:p>
            <a:pPr algn="just"/>
            <a:r>
              <a:rPr lang="es-MX" sz="2400" dirty="0">
                <a:solidFill>
                  <a:srgbClr val="483F24"/>
                </a:solidFill>
                <a:latin typeface="Cambria" panose="02040503050406030204" pitchFamily="18" charset="0"/>
              </a:rPr>
              <a:t>Se llevarán a cabo sesiones prácticas con distintos tipos de ejercicios individuales y grupales, que contemplen la resolución de problemas aplicando los conocimientos teóricos en la práctica.</a:t>
            </a:r>
          </a:p>
        </p:txBody>
      </p:sp>
    </p:spTree>
    <p:extLst>
      <p:ext uri="{BB962C8B-B14F-4D97-AF65-F5344CB8AC3E}">
        <p14:creationId xmlns:p14="http://schemas.microsoft.com/office/powerpoint/2010/main" val="10004215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Título"/>
          <p:cNvSpPr txBox="1">
            <a:spLocks/>
          </p:cNvSpPr>
          <p:nvPr/>
        </p:nvSpPr>
        <p:spPr>
          <a:xfrm>
            <a:off x="0" y="-18256"/>
            <a:ext cx="91440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4000" b="1" dirty="0" smtClean="0">
                <a:latin typeface="Cambria" panose="02040503050406030204" pitchFamily="18" charset="0"/>
              </a:rPr>
              <a:t>Rasgos deseables del perfil de egreso</a:t>
            </a:r>
            <a:endParaRPr lang="es-MX" sz="4000" b="1" dirty="0">
              <a:latin typeface="Cambria" panose="02040503050406030204" pitchFamily="18" charset="0"/>
            </a:endParaRPr>
          </a:p>
        </p:txBody>
      </p:sp>
      <p:sp>
        <p:nvSpPr>
          <p:cNvPr id="3" name="2 CuadroTexto"/>
          <p:cNvSpPr txBox="1"/>
          <p:nvPr/>
        </p:nvSpPr>
        <p:spPr>
          <a:xfrm>
            <a:off x="251520" y="836712"/>
            <a:ext cx="8640960" cy="5170646"/>
          </a:xfrm>
          <a:prstGeom prst="rect">
            <a:avLst/>
          </a:prstGeom>
          <a:noFill/>
        </p:spPr>
        <p:txBody>
          <a:bodyPr wrap="square" rtlCol="0">
            <a:spAutoFit/>
          </a:bodyPr>
          <a:lstStyle/>
          <a:p>
            <a:pPr marL="137160" lvl="0" indent="0">
              <a:buNone/>
            </a:pPr>
            <a:r>
              <a:rPr lang="es-ES" sz="2200" dirty="0">
                <a:ln>
                  <a:solidFill>
                    <a:schemeClr val="bg1">
                      <a:alpha val="19000"/>
                    </a:schemeClr>
                  </a:solidFill>
                </a:ln>
                <a:latin typeface="Cambria" panose="02040503050406030204" pitchFamily="18" charset="0"/>
                <a:cs typeface="Arial" pitchFamily="34" charset="0"/>
              </a:rPr>
              <a:t>Usa su pensamiento crítico y creativo para la solución de problemas y la toma de decisiones. </a:t>
            </a:r>
            <a:endParaRPr lang="es-MX" sz="22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200" dirty="0">
                <a:ln>
                  <a:solidFill>
                    <a:schemeClr val="bg1">
                      <a:alpha val="19000"/>
                    </a:schemeClr>
                  </a:solidFill>
                </a:ln>
                <a:latin typeface="Cambria" panose="02040503050406030204" pitchFamily="18" charset="0"/>
                <a:cs typeface="Arial" pitchFamily="34" charset="0"/>
              </a:rPr>
              <a:t>Resuelve problemas a través de su capacidad de abstracción, análisis y síntesis. </a:t>
            </a:r>
            <a:endParaRPr lang="es-MX" sz="22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200" dirty="0">
                <a:ln>
                  <a:solidFill>
                    <a:schemeClr val="bg1">
                      <a:alpha val="19000"/>
                    </a:schemeClr>
                  </a:solidFill>
                </a:ln>
                <a:latin typeface="Cambria" panose="02040503050406030204" pitchFamily="18" charset="0"/>
                <a:cs typeface="Arial" pitchFamily="34" charset="0"/>
              </a:rPr>
              <a:t>Utiliza su comprensión lectora para ampliar sus conocimientos. </a:t>
            </a:r>
            <a:endParaRPr lang="es-MX" sz="22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200" dirty="0">
                <a:ln>
                  <a:solidFill>
                    <a:schemeClr val="bg1">
                      <a:alpha val="19000"/>
                    </a:schemeClr>
                  </a:solidFill>
                </a:ln>
                <a:latin typeface="Cambria" panose="02040503050406030204" pitchFamily="18" charset="0"/>
                <a:cs typeface="Arial" pitchFamily="34" charset="0"/>
              </a:rPr>
              <a:t>Distingue hechos, interpretaciones, opiniones y valoraciones en el discurso de los demás, para coadyuvar en la toma de decisiones. </a:t>
            </a:r>
            <a:endParaRPr lang="es-MX" sz="22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200" dirty="0">
                <a:ln>
                  <a:solidFill>
                    <a:schemeClr val="bg1">
                      <a:alpha val="19000"/>
                    </a:schemeClr>
                  </a:solidFill>
                </a:ln>
                <a:latin typeface="Cambria" panose="02040503050406030204" pitchFamily="18" charset="0"/>
                <a:cs typeface="Arial" pitchFamily="34" charset="0"/>
              </a:rPr>
              <a:t>Aplica sus conocimientos para transformar sus prácticas, de manera responsable. </a:t>
            </a:r>
            <a:endParaRPr lang="es-MX" sz="2200" dirty="0">
              <a:ln>
                <a:solidFill>
                  <a:schemeClr val="bg1">
                    <a:alpha val="19000"/>
                  </a:schemeClr>
                </a:solidFill>
              </a:ln>
              <a:latin typeface="Cambria" panose="02040503050406030204" pitchFamily="18" charset="0"/>
              <a:cs typeface="Arial" pitchFamily="34" charset="0"/>
            </a:endParaRPr>
          </a:p>
          <a:p>
            <a:pPr lvl="1"/>
            <a:r>
              <a:rPr lang="es-ES" sz="2200" dirty="0" smtClean="0">
                <a:ln>
                  <a:solidFill>
                    <a:schemeClr val="bg1">
                      <a:alpha val="19000"/>
                    </a:schemeClr>
                  </a:solidFill>
                </a:ln>
                <a:latin typeface="Cambria" panose="02040503050406030204" pitchFamily="18" charset="0"/>
                <a:cs typeface="Arial" pitchFamily="34" charset="0"/>
              </a:rPr>
              <a:t>Aprende </a:t>
            </a:r>
            <a:r>
              <a:rPr lang="es-ES" sz="2200" dirty="0">
                <a:ln>
                  <a:solidFill>
                    <a:schemeClr val="bg1">
                      <a:alpha val="19000"/>
                    </a:schemeClr>
                  </a:solidFill>
                </a:ln>
                <a:latin typeface="Cambria" panose="02040503050406030204" pitchFamily="18" charset="0"/>
                <a:cs typeface="Arial" pitchFamily="34" charset="0"/>
              </a:rPr>
              <a:t>de manera permanente. </a:t>
            </a:r>
            <a:endParaRPr lang="es-MX" sz="22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200" dirty="0">
                <a:ln>
                  <a:solidFill>
                    <a:schemeClr val="bg1">
                      <a:alpha val="19000"/>
                    </a:schemeClr>
                  </a:solidFill>
                </a:ln>
                <a:latin typeface="Cambria" panose="02040503050406030204" pitchFamily="18" charset="0"/>
                <a:cs typeface="Arial" pitchFamily="34" charset="0"/>
              </a:rPr>
              <a:t>Utiliza estrategias para la búsqueda, análisis y presentación de información a través de diversas fuentes. </a:t>
            </a:r>
            <a:endParaRPr lang="es-MX" sz="22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200" dirty="0">
                <a:ln>
                  <a:solidFill>
                    <a:schemeClr val="bg1">
                      <a:alpha val="19000"/>
                    </a:schemeClr>
                  </a:solidFill>
                </a:ln>
                <a:latin typeface="Cambria" panose="02040503050406030204" pitchFamily="18" charset="0"/>
                <a:cs typeface="Arial" pitchFamily="34" charset="0"/>
              </a:rPr>
              <a:t>Aprende de manera autónoma y muestra iniciativa para auto-regularse y fortalecer su desarrollo personal.</a:t>
            </a:r>
            <a:endParaRPr lang="es-MX" sz="2200" dirty="0">
              <a:ln>
                <a:solidFill>
                  <a:schemeClr val="bg1">
                    <a:alpha val="18000"/>
                  </a:schemeClr>
                </a:solidFill>
              </a:ln>
              <a:latin typeface="Cambria" panose="02040503050406030204" pitchFamily="18" charset="0"/>
            </a:endParaRPr>
          </a:p>
        </p:txBody>
      </p:sp>
    </p:spTree>
    <p:extLst>
      <p:ext uri="{BB962C8B-B14F-4D97-AF65-F5344CB8AC3E}">
        <p14:creationId xmlns:p14="http://schemas.microsoft.com/office/powerpoint/2010/main" val="29009724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323528" y="-10552"/>
            <a:ext cx="8352928" cy="6247864"/>
          </a:xfrm>
          <a:prstGeom prst="rect">
            <a:avLst/>
          </a:prstGeom>
          <a:noFill/>
        </p:spPr>
        <p:txBody>
          <a:bodyPr wrap="square" rtlCol="0">
            <a:spAutoFit/>
          </a:bodyPr>
          <a:lstStyle/>
          <a:p>
            <a:pPr marL="137160" lvl="0" indent="0">
              <a:buNone/>
            </a:pPr>
            <a:r>
              <a:rPr lang="es-ES" sz="2200" dirty="0">
                <a:ln>
                  <a:solidFill>
                    <a:schemeClr val="bg1">
                      <a:alpha val="19000"/>
                    </a:schemeClr>
                  </a:solidFill>
                </a:ln>
                <a:cs typeface="Arial" pitchFamily="34" charset="0"/>
              </a:rPr>
              <a:t> </a:t>
            </a:r>
            <a:endParaRPr lang="es-MX" sz="2200" dirty="0">
              <a:ln>
                <a:solidFill>
                  <a:schemeClr val="bg1">
                    <a:alpha val="19000"/>
                  </a:schemeClr>
                </a:solidFill>
              </a:ln>
              <a:cs typeface="Arial" pitchFamily="34" charset="0"/>
            </a:endParaRPr>
          </a:p>
          <a:p>
            <a:pPr marL="137160" lvl="0" indent="0">
              <a:buNone/>
            </a:pPr>
            <a:r>
              <a:rPr lang="es-ES" sz="2400" dirty="0">
                <a:ln>
                  <a:solidFill>
                    <a:schemeClr val="bg1">
                      <a:alpha val="19000"/>
                    </a:schemeClr>
                  </a:solidFill>
                </a:ln>
                <a:latin typeface="Cambria" panose="02040503050406030204" pitchFamily="18" charset="0"/>
                <a:cs typeface="Arial" pitchFamily="34" charset="0"/>
              </a:rPr>
              <a:t>Colabora con otros para generar proyectos innovadores y de impacto social. </a:t>
            </a:r>
            <a:endParaRPr lang="es-MX" sz="24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400" dirty="0">
                <a:ln>
                  <a:solidFill>
                    <a:schemeClr val="bg1">
                      <a:alpha val="19000"/>
                    </a:schemeClr>
                  </a:solidFill>
                </a:ln>
                <a:latin typeface="Cambria" panose="02040503050406030204" pitchFamily="18" charset="0"/>
                <a:cs typeface="Arial" pitchFamily="34" charset="0"/>
              </a:rPr>
              <a:t>Participa de manera colaborativa con diversos grupos y en distintos ambientes. </a:t>
            </a:r>
            <a:endParaRPr lang="es-MX" sz="24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400" dirty="0">
                <a:ln>
                  <a:solidFill>
                    <a:schemeClr val="bg1">
                      <a:alpha val="19000"/>
                    </a:schemeClr>
                  </a:solidFill>
                </a:ln>
                <a:latin typeface="Cambria" panose="02040503050406030204" pitchFamily="18" charset="0"/>
                <a:cs typeface="Arial" pitchFamily="34" charset="0"/>
              </a:rPr>
              <a:t>Desarrolla proyectos con temáticas de importancia social mostrando capacidad de organización e iniciativa. </a:t>
            </a:r>
            <a:endParaRPr lang="es-MX" sz="24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400" dirty="0">
                <a:ln>
                  <a:solidFill>
                    <a:schemeClr val="bg1">
                      <a:alpha val="19000"/>
                    </a:schemeClr>
                  </a:solidFill>
                </a:ln>
                <a:latin typeface="Cambria" panose="02040503050406030204" pitchFamily="18" charset="0"/>
                <a:cs typeface="Arial" pitchFamily="34" charset="0"/>
              </a:rPr>
              <a:t>Promueve relaciones armónicas para lograr metas comunes. </a:t>
            </a:r>
            <a:endParaRPr lang="es-MX" sz="2400" dirty="0">
              <a:ln>
                <a:solidFill>
                  <a:schemeClr val="bg1">
                    <a:alpha val="19000"/>
                  </a:schemeClr>
                </a:solidFill>
              </a:ln>
              <a:latin typeface="Cambria" panose="02040503050406030204" pitchFamily="18" charset="0"/>
              <a:cs typeface="Arial" pitchFamily="34" charset="0"/>
            </a:endParaRPr>
          </a:p>
          <a:p>
            <a:pPr marL="137160" lvl="0" indent="0">
              <a:buNone/>
            </a:pPr>
            <a:r>
              <a:rPr lang="es-ES" sz="2400" dirty="0">
                <a:ln>
                  <a:solidFill>
                    <a:schemeClr val="bg1">
                      <a:alpha val="19000"/>
                    </a:schemeClr>
                  </a:solidFill>
                </a:ln>
                <a:latin typeface="Cambria" panose="02040503050406030204" pitchFamily="18" charset="0"/>
                <a:cs typeface="Arial" pitchFamily="34" charset="0"/>
              </a:rPr>
              <a:t>Actúa con sentido ético. </a:t>
            </a:r>
            <a:endParaRPr lang="es-MX" sz="24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400" dirty="0">
                <a:ln>
                  <a:solidFill>
                    <a:schemeClr val="bg1">
                      <a:alpha val="19000"/>
                    </a:schemeClr>
                  </a:solidFill>
                </a:ln>
                <a:latin typeface="Cambria" panose="02040503050406030204" pitchFamily="18" charset="0"/>
                <a:cs typeface="Arial" pitchFamily="34" charset="0"/>
              </a:rPr>
              <a:t>Respeta la diversidad cultural, étnica, lingüística y de género. </a:t>
            </a:r>
            <a:endParaRPr lang="es-MX" sz="24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400" dirty="0">
                <a:ln>
                  <a:solidFill>
                    <a:schemeClr val="bg1">
                      <a:alpha val="19000"/>
                    </a:schemeClr>
                  </a:solidFill>
                </a:ln>
                <a:latin typeface="Cambria" panose="02040503050406030204" pitchFamily="18" charset="0"/>
                <a:cs typeface="Arial" pitchFamily="34" charset="0"/>
              </a:rPr>
              <a:t>Participa en los procesos sociales de manera democrática. </a:t>
            </a:r>
            <a:endParaRPr lang="es-MX" sz="24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400" dirty="0">
                <a:ln>
                  <a:solidFill>
                    <a:schemeClr val="bg1">
                      <a:alpha val="19000"/>
                    </a:schemeClr>
                  </a:solidFill>
                </a:ln>
                <a:latin typeface="Cambria" panose="02040503050406030204" pitchFamily="18" charset="0"/>
                <a:cs typeface="Arial" pitchFamily="34" charset="0"/>
              </a:rPr>
              <a:t>Asume los principios y reglas establecidas por la sociedad para la mejor convivencia. </a:t>
            </a:r>
            <a:endParaRPr lang="es-MX" sz="2400" dirty="0">
              <a:ln>
                <a:solidFill>
                  <a:schemeClr val="bg1">
                    <a:alpha val="19000"/>
                  </a:schemeClr>
                </a:solidFill>
              </a:ln>
              <a:latin typeface="Cambria" panose="02040503050406030204" pitchFamily="18" charset="0"/>
              <a:cs typeface="Arial" pitchFamily="34" charset="0"/>
            </a:endParaRPr>
          </a:p>
          <a:p>
            <a:endParaRPr lang="es-MX" dirty="0"/>
          </a:p>
        </p:txBody>
      </p:sp>
    </p:spTree>
    <p:extLst>
      <p:ext uri="{BB962C8B-B14F-4D97-AF65-F5344CB8AC3E}">
        <p14:creationId xmlns:p14="http://schemas.microsoft.com/office/powerpoint/2010/main" val="1707141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539552" y="404664"/>
            <a:ext cx="8136904" cy="5909310"/>
          </a:xfrm>
          <a:prstGeom prst="rect">
            <a:avLst/>
          </a:prstGeom>
          <a:noFill/>
        </p:spPr>
        <p:txBody>
          <a:bodyPr wrap="square" rtlCol="0">
            <a:spAutoFit/>
          </a:bodyPr>
          <a:lstStyle/>
          <a:p>
            <a:pPr marL="800100" lvl="1" indent="-342900">
              <a:buFont typeface="Wingdings" panose="05000000000000000000" pitchFamily="2" charset="2"/>
              <a:buChar char="Ø"/>
            </a:pPr>
            <a:r>
              <a:rPr lang="es-ES" sz="2400" dirty="0">
                <a:ln>
                  <a:solidFill>
                    <a:schemeClr val="bg1">
                      <a:alpha val="19000"/>
                    </a:schemeClr>
                  </a:solidFill>
                </a:ln>
                <a:latin typeface="Cambria" panose="02040503050406030204" pitchFamily="18" charset="0"/>
                <a:cs typeface="Arial" pitchFamily="34" charset="0"/>
              </a:rPr>
              <a:t>Contribuye a la preservación del medio ambiente. </a:t>
            </a:r>
            <a:endParaRPr lang="es-MX" sz="2400" dirty="0">
              <a:ln>
                <a:solidFill>
                  <a:schemeClr val="bg1">
                    <a:alpha val="19000"/>
                  </a:schemeClr>
                </a:solidFill>
              </a:ln>
              <a:latin typeface="Cambria" panose="02040503050406030204" pitchFamily="18" charset="0"/>
              <a:cs typeface="Arial" pitchFamily="34" charset="0"/>
            </a:endParaRPr>
          </a:p>
          <a:p>
            <a:pPr marL="137160" lvl="0" indent="0">
              <a:buNone/>
            </a:pPr>
            <a:r>
              <a:rPr lang="es-ES" sz="2400" dirty="0">
                <a:ln>
                  <a:solidFill>
                    <a:schemeClr val="bg1">
                      <a:alpha val="19000"/>
                    </a:schemeClr>
                  </a:solidFill>
                </a:ln>
                <a:latin typeface="Cambria" panose="02040503050406030204" pitchFamily="18" charset="0"/>
                <a:cs typeface="Arial" pitchFamily="34" charset="0"/>
              </a:rPr>
              <a:t>Aplica sus habilidades comunicativas en diversos contextos. </a:t>
            </a:r>
            <a:endParaRPr lang="es-MX" sz="24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400" dirty="0">
                <a:ln>
                  <a:solidFill>
                    <a:schemeClr val="bg1">
                      <a:alpha val="19000"/>
                    </a:schemeClr>
                  </a:solidFill>
                </a:ln>
                <a:latin typeface="Cambria" panose="02040503050406030204" pitchFamily="18" charset="0"/>
                <a:cs typeface="Arial" pitchFamily="34" charset="0"/>
              </a:rPr>
              <a:t>Se expresa adecuadamente de manera oral y escrita en su propia lengua. </a:t>
            </a:r>
            <a:endParaRPr lang="es-MX" sz="24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400" dirty="0">
                <a:ln>
                  <a:solidFill>
                    <a:schemeClr val="bg1">
                      <a:alpha val="19000"/>
                    </a:schemeClr>
                  </a:solidFill>
                </a:ln>
                <a:latin typeface="Cambria" panose="02040503050406030204" pitchFamily="18" charset="0"/>
                <a:cs typeface="Arial" pitchFamily="34" charset="0"/>
              </a:rPr>
              <a:t>Desarrolla sus habilidades comunicativas para adquirir nuevos lenguajes. </a:t>
            </a:r>
            <a:endParaRPr lang="es-MX" sz="24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400" dirty="0">
                <a:ln>
                  <a:solidFill>
                    <a:schemeClr val="bg1">
                      <a:alpha val="19000"/>
                    </a:schemeClr>
                  </a:solidFill>
                </a:ln>
                <a:latin typeface="Cambria" panose="02040503050406030204" pitchFamily="18" charset="0"/>
                <a:cs typeface="Arial" pitchFamily="34" charset="0"/>
              </a:rPr>
              <a:t>Utiliza una segunda lengua para comunicarse. </a:t>
            </a:r>
            <a:endParaRPr lang="es-MX" sz="2400" dirty="0">
              <a:ln>
                <a:solidFill>
                  <a:schemeClr val="bg1">
                    <a:alpha val="19000"/>
                  </a:schemeClr>
                </a:solidFill>
              </a:ln>
              <a:latin typeface="Cambria" panose="02040503050406030204" pitchFamily="18" charset="0"/>
              <a:cs typeface="Arial" pitchFamily="34" charset="0"/>
            </a:endParaRPr>
          </a:p>
          <a:p>
            <a:pPr marL="914400" lvl="1" indent="-457200">
              <a:buFont typeface="Wingdings" panose="05000000000000000000" pitchFamily="2" charset="2"/>
              <a:buChar char="Ø"/>
            </a:pPr>
            <a:r>
              <a:rPr lang="es-ES" sz="2400" dirty="0">
                <a:ln>
                  <a:solidFill>
                    <a:schemeClr val="bg1">
                      <a:alpha val="19000"/>
                    </a:schemeClr>
                  </a:solidFill>
                </a:ln>
                <a:latin typeface="Cambria" panose="02040503050406030204" pitchFamily="18" charset="0"/>
                <a:cs typeface="Arial" pitchFamily="34" charset="0"/>
              </a:rPr>
              <a:t>Argumenta con claridad y congruencia sus ideas para interactuar lingüísticamente con los demás. </a:t>
            </a:r>
            <a:endParaRPr lang="es-MX" sz="2400" dirty="0">
              <a:ln>
                <a:solidFill>
                  <a:schemeClr val="bg1">
                    <a:alpha val="19000"/>
                  </a:schemeClr>
                </a:solidFill>
              </a:ln>
              <a:latin typeface="Cambria" panose="02040503050406030204" pitchFamily="18" charset="0"/>
              <a:cs typeface="Arial" pitchFamily="34" charset="0"/>
            </a:endParaRPr>
          </a:p>
          <a:p>
            <a:pPr marL="137160" lvl="0" indent="0">
              <a:buNone/>
            </a:pPr>
            <a:r>
              <a:rPr lang="es-ES" sz="2400" dirty="0">
                <a:ln>
                  <a:solidFill>
                    <a:schemeClr val="bg1">
                      <a:alpha val="19000"/>
                    </a:schemeClr>
                  </a:solidFill>
                </a:ln>
                <a:latin typeface="Cambria" panose="02040503050406030204" pitchFamily="18" charset="0"/>
                <a:cs typeface="Arial" pitchFamily="34" charset="0"/>
              </a:rPr>
              <a:t>Emplea las tecnologías de la información y la comunicación. </a:t>
            </a:r>
            <a:endParaRPr lang="es-MX" sz="24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400" dirty="0">
                <a:ln>
                  <a:solidFill>
                    <a:schemeClr val="bg1">
                      <a:alpha val="19000"/>
                    </a:schemeClr>
                  </a:solidFill>
                </a:ln>
                <a:latin typeface="Cambria" panose="02040503050406030204" pitchFamily="18" charset="0"/>
                <a:cs typeface="Arial" pitchFamily="34" charset="0"/>
              </a:rPr>
              <a:t>Aplica sus habilidades digitales en diversos contextos. </a:t>
            </a:r>
            <a:endParaRPr lang="es-MX" sz="24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400" dirty="0">
                <a:ln>
                  <a:solidFill>
                    <a:schemeClr val="bg1">
                      <a:alpha val="19000"/>
                    </a:schemeClr>
                  </a:solidFill>
                </a:ln>
                <a:latin typeface="Cambria" panose="02040503050406030204" pitchFamily="18" charset="0"/>
                <a:cs typeface="Arial" pitchFamily="34" charset="0"/>
              </a:rPr>
              <a:t>Usa de manera crítica y segura las tecnologías de la información y la comunicación. </a:t>
            </a:r>
            <a:endParaRPr lang="es-MX" sz="2400" dirty="0">
              <a:ln>
                <a:solidFill>
                  <a:schemeClr val="bg1">
                    <a:alpha val="19000"/>
                  </a:schemeClr>
                </a:solidFill>
              </a:ln>
              <a:latin typeface="Cambria" panose="02040503050406030204" pitchFamily="18" charset="0"/>
              <a:cs typeface="Arial" pitchFamily="34" charset="0"/>
            </a:endParaRPr>
          </a:p>
          <a:p>
            <a:pPr marL="800100" lvl="1" indent="-342900">
              <a:buFont typeface="Wingdings" panose="05000000000000000000" pitchFamily="2" charset="2"/>
              <a:buChar char="Ø"/>
            </a:pPr>
            <a:r>
              <a:rPr lang="es-ES" sz="2400" dirty="0">
                <a:ln>
                  <a:solidFill>
                    <a:schemeClr val="bg1">
                      <a:alpha val="19000"/>
                    </a:schemeClr>
                  </a:solidFill>
                </a:ln>
                <a:latin typeface="Cambria" panose="02040503050406030204" pitchFamily="18" charset="0"/>
                <a:cs typeface="Arial" pitchFamily="34" charset="0"/>
              </a:rPr>
              <a:t>Participa en comunidades de trabajo y redes de colaboración a través del uso de la tecnología. </a:t>
            </a:r>
            <a:endParaRPr lang="es-MX" sz="2400" dirty="0">
              <a:ln>
                <a:solidFill>
                  <a:schemeClr val="bg1">
                    <a:alpha val="19000"/>
                  </a:schemeClr>
                </a:solidFill>
              </a:ln>
              <a:latin typeface="Cambria" panose="02040503050406030204" pitchFamily="18" charset="0"/>
              <a:cs typeface="Arial" pitchFamily="34" charset="0"/>
            </a:endParaRPr>
          </a:p>
          <a:p>
            <a:endParaRPr lang="es-MX" dirty="0"/>
          </a:p>
        </p:txBody>
      </p:sp>
    </p:spTree>
    <p:extLst>
      <p:ext uri="{BB962C8B-B14F-4D97-AF65-F5344CB8AC3E}">
        <p14:creationId xmlns:p14="http://schemas.microsoft.com/office/powerpoint/2010/main" val="38125067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Título"/>
          <p:cNvSpPr txBox="1">
            <a:spLocks/>
          </p:cNvSpPr>
          <p:nvPr/>
        </p:nvSpPr>
        <p:spPr>
          <a:xfrm>
            <a:off x="467544" y="-22820"/>
            <a:ext cx="8229600" cy="5715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4000" b="1" dirty="0" smtClean="0">
                <a:latin typeface="Cambria" panose="02040503050406030204" pitchFamily="18" charset="0"/>
              </a:rPr>
              <a:t>BIBLIOGRAFIA</a:t>
            </a:r>
            <a:endParaRPr lang="es-MX" sz="4000" b="1" dirty="0">
              <a:latin typeface="Cambria" panose="02040503050406030204" pitchFamily="18" charset="0"/>
            </a:endParaRPr>
          </a:p>
        </p:txBody>
      </p:sp>
      <p:sp>
        <p:nvSpPr>
          <p:cNvPr id="3" name="2 Marcador de contenido"/>
          <p:cNvSpPr txBox="1">
            <a:spLocks/>
          </p:cNvSpPr>
          <p:nvPr/>
        </p:nvSpPr>
        <p:spPr>
          <a:xfrm>
            <a:off x="251520" y="550962"/>
            <a:ext cx="8625136" cy="5902374"/>
          </a:xfrm>
          <a:prstGeom prst="rect">
            <a:avLst/>
          </a:prstGeom>
          <a:noFill/>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37160" indent="0">
              <a:buFont typeface="Arial" pitchFamily="34" charset="0"/>
              <a:buNone/>
            </a:pPr>
            <a:r>
              <a:rPr lang="es-MX" sz="1700" b="1" dirty="0" smtClean="0">
                <a:solidFill>
                  <a:srgbClr val="483F24"/>
                </a:solidFill>
                <a:latin typeface="Cambria" panose="02040503050406030204" pitchFamily="18" charset="0"/>
                <a:cs typeface="Arial" pitchFamily="34" charset="0"/>
              </a:rPr>
              <a:t>Bibliografía Básica</a:t>
            </a:r>
          </a:p>
          <a:p>
            <a:pPr marL="137160" indent="0">
              <a:buFont typeface="Arial" pitchFamily="34" charset="0"/>
              <a:buNone/>
            </a:pPr>
            <a:r>
              <a:rPr lang="en-US" sz="1700" dirty="0" err="1" smtClean="0">
                <a:solidFill>
                  <a:srgbClr val="483F24"/>
                </a:solidFill>
                <a:latin typeface="Cambria" panose="02040503050406030204" pitchFamily="18" charset="0"/>
                <a:cs typeface="Arial" pitchFamily="34" charset="0"/>
              </a:rPr>
              <a:t>Beskeen</a:t>
            </a:r>
            <a:r>
              <a:rPr lang="en-US" sz="1700" dirty="0" smtClean="0">
                <a:solidFill>
                  <a:srgbClr val="483F24"/>
                </a:solidFill>
                <a:latin typeface="Cambria" panose="02040503050406030204" pitchFamily="18" charset="0"/>
                <a:cs typeface="Arial" pitchFamily="34" charset="0"/>
              </a:rPr>
              <a:t>, D. (2007). </a:t>
            </a:r>
            <a:r>
              <a:rPr lang="en-US" sz="1700" i="1" dirty="0" smtClean="0">
                <a:solidFill>
                  <a:srgbClr val="483F24"/>
                </a:solidFill>
                <a:latin typeface="Cambria" panose="02040503050406030204" pitchFamily="18" charset="0"/>
                <a:cs typeface="Arial" pitchFamily="34" charset="0"/>
              </a:rPr>
              <a:t>Microsoft office 2007</a:t>
            </a:r>
            <a:r>
              <a:rPr lang="en-US" sz="1700" dirty="0" smtClean="0">
                <a:solidFill>
                  <a:srgbClr val="483F24"/>
                </a:solidFill>
                <a:latin typeface="Cambria" panose="02040503050406030204" pitchFamily="18" charset="0"/>
                <a:cs typeface="Arial" pitchFamily="34" charset="0"/>
              </a:rPr>
              <a:t>. México: International Thomson </a:t>
            </a:r>
            <a:r>
              <a:rPr lang="en-US" sz="1700" dirty="0" err="1" smtClean="0">
                <a:solidFill>
                  <a:srgbClr val="483F24"/>
                </a:solidFill>
                <a:latin typeface="Cambria" panose="02040503050406030204" pitchFamily="18" charset="0"/>
                <a:cs typeface="Arial" pitchFamily="34" charset="0"/>
              </a:rPr>
              <a:t>Editores</a:t>
            </a:r>
            <a:r>
              <a:rPr lang="en-US" sz="1700" dirty="0" smtClean="0">
                <a:solidFill>
                  <a:srgbClr val="483F24"/>
                </a:solidFill>
                <a:latin typeface="Cambria" panose="02040503050406030204" pitchFamily="18" charset="0"/>
                <a:cs typeface="Arial" pitchFamily="34" charset="0"/>
              </a:rPr>
              <a:t>.</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Cordón, J. A., J. Alonso, y R. Gómez (2010). </a:t>
            </a:r>
            <a:r>
              <a:rPr lang="es-MX" sz="1700" i="1" dirty="0" smtClean="0">
                <a:solidFill>
                  <a:srgbClr val="483F24"/>
                </a:solidFill>
                <a:latin typeface="Cambria" panose="02040503050406030204" pitchFamily="18" charset="0"/>
                <a:cs typeface="Arial" pitchFamily="34" charset="0"/>
              </a:rPr>
              <a:t>Las nuevas fuentes de información en la 2.0</a:t>
            </a:r>
            <a:r>
              <a:rPr lang="es-MX" sz="1700" dirty="0" smtClean="0">
                <a:solidFill>
                  <a:srgbClr val="483F24"/>
                </a:solidFill>
                <a:latin typeface="Cambria" panose="02040503050406030204" pitchFamily="18" charset="0"/>
                <a:cs typeface="Arial" pitchFamily="34" charset="0"/>
              </a:rPr>
              <a:t>. Madrid: Pirámide.</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Martín, J.M., Beltrán, J.A. y Pérez, L. (2003). </a:t>
            </a:r>
            <a:r>
              <a:rPr lang="es-MX" sz="1700" i="1" dirty="0" smtClean="0">
                <a:solidFill>
                  <a:srgbClr val="483F24"/>
                </a:solidFill>
                <a:latin typeface="Cambria" panose="02040503050406030204" pitchFamily="18" charset="0"/>
                <a:cs typeface="Arial" pitchFamily="34" charset="0"/>
              </a:rPr>
              <a:t>Cómo aprender con Internet</a:t>
            </a:r>
            <a:r>
              <a:rPr lang="es-MX" sz="1700" dirty="0" smtClean="0">
                <a:solidFill>
                  <a:srgbClr val="483F24"/>
                </a:solidFill>
                <a:latin typeface="Cambria" panose="02040503050406030204" pitchFamily="18" charset="0"/>
                <a:cs typeface="Arial" pitchFamily="34" charset="0"/>
              </a:rPr>
              <a:t>. Madrid: Fundación Encuentro.</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Peña, R. (2010). Microsoft Office 2010. </a:t>
            </a:r>
            <a:r>
              <a:rPr lang="es-MX" sz="1700" i="1" dirty="0" smtClean="0">
                <a:solidFill>
                  <a:srgbClr val="483F24"/>
                </a:solidFill>
                <a:latin typeface="Cambria" panose="02040503050406030204" pitchFamily="18" charset="0"/>
                <a:cs typeface="Arial" pitchFamily="34" charset="0"/>
              </a:rPr>
              <a:t>Toda Práctica</a:t>
            </a:r>
            <a:r>
              <a:rPr lang="es-MX" sz="1700" dirty="0" smtClean="0">
                <a:solidFill>
                  <a:srgbClr val="483F24"/>
                </a:solidFill>
                <a:latin typeface="Cambria" panose="02040503050406030204" pitchFamily="18" charset="0"/>
                <a:cs typeface="Arial" pitchFamily="34" charset="0"/>
              </a:rPr>
              <a:t>. México: </a:t>
            </a:r>
            <a:r>
              <a:rPr lang="es-MX" sz="1700" dirty="0" err="1" smtClean="0">
                <a:solidFill>
                  <a:srgbClr val="483F24"/>
                </a:solidFill>
                <a:latin typeface="Cambria" panose="02040503050406030204" pitchFamily="18" charset="0"/>
                <a:cs typeface="Arial" pitchFamily="34" charset="0"/>
              </a:rPr>
              <a:t>Alfaomega</a:t>
            </a:r>
            <a:r>
              <a:rPr lang="es-MX" sz="1700" dirty="0" smtClean="0">
                <a:solidFill>
                  <a:srgbClr val="483F24"/>
                </a:solidFill>
                <a:latin typeface="Cambria" panose="02040503050406030204" pitchFamily="18" charset="0"/>
                <a:cs typeface="Arial" pitchFamily="34" charset="0"/>
              </a:rPr>
              <a:t>.</a:t>
            </a:r>
          </a:p>
          <a:p>
            <a:pPr marL="137160" indent="0">
              <a:buFont typeface="Arial" pitchFamily="34" charset="0"/>
              <a:buNone/>
            </a:pPr>
            <a:r>
              <a:rPr lang="es-MX" sz="1700" dirty="0" err="1" smtClean="0">
                <a:solidFill>
                  <a:srgbClr val="483F24"/>
                </a:solidFill>
                <a:latin typeface="Cambria" panose="02040503050406030204" pitchFamily="18" charset="0"/>
                <a:cs typeface="Arial" pitchFamily="34" charset="0"/>
              </a:rPr>
              <a:t>Preppernau</a:t>
            </a:r>
            <a:r>
              <a:rPr lang="es-MX" sz="1700" dirty="0" smtClean="0">
                <a:solidFill>
                  <a:srgbClr val="483F24"/>
                </a:solidFill>
                <a:latin typeface="Cambria" panose="02040503050406030204" pitchFamily="18" charset="0"/>
                <a:cs typeface="Arial" pitchFamily="34" charset="0"/>
              </a:rPr>
              <a:t>, J. (2007). Office 2007 </a:t>
            </a:r>
            <a:r>
              <a:rPr lang="es-MX" sz="1700" i="1" dirty="0" smtClean="0">
                <a:solidFill>
                  <a:srgbClr val="483F24"/>
                </a:solidFill>
                <a:latin typeface="Cambria" panose="02040503050406030204" pitchFamily="18" charset="0"/>
                <a:cs typeface="Arial" pitchFamily="34" charset="0"/>
              </a:rPr>
              <a:t>Paso a Paso</a:t>
            </a:r>
            <a:r>
              <a:rPr lang="es-MX" sz="1700" dirty="0" smtClean="0">
                <a:solidFill>
                  <a:srgbClr val="483F24"/>
                </a:solidFill>
                <a:latin typeface="Cambria" panose="02040503050406030204" pitchFamily="18" charset="0"/>
                <a:cs typeface="Arial" pitchFamily="34" charset="0"/>
              </a:rPr>
              <a:t>. México: Anaya Multimedia.</a:t>
            </a:r>
            <a:endParaRPr lang="es-MX" sz="1700" b="1" dirty="0" smtClean="0">
              <a:solidFill>
                <a:srgbClr val="483F24"/>
              </a:solidFill>
              <a:latin typeface="Cambria" panose="02040503050406030204" pitchFamily="18" charset="0"/>
              <a:cs typeface="Arial" pitchFamily="34" charset="0"/>
            </a:endParaRPr>
          </a:p>
          <a:p>
            <a:pPr marL="137160" indent="0">
              <a:buFont typeface="Arial" pitchFamily="34" charset="0"/>
              <a:buNone/>
            </a:pPr>
            <a:r>
              <a:rPr lang="es-MX" sz="1700" b="1" dirty="0" smtClean="0">
                <a:solidFill>
                  <a:srgbClr val="483F24"/>
                </a:solidFill>
                <a:latin typeface="Cambria" panose="02040503050406030204" pitchFamily="18" charset="0"/>
                <a:cs typeface="Arial" pitchFamily="34" charset="0"/>
              </a:rPr>
              <a:t>Otros recursos:</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Base de datos sobre Aprendizaje y </a:t>
            </a:r>
            <a:r>
              <a:rPr lang="es-MX" sz="1700" dirty="0" err="1" smtClean="0">
                <a:solidFill>
                  <a:srgbClr val="483F24"/>
                </a:solidFill>
                <a:latin typeface="Cambria" panose="02040503050406030204" pitchFamily="18" charset="0"/>
                <a:cs typeface="Arial" pitchFamily="34" charset="0"/>
              </a:rPr>
              <a:t>Cibersociedad</a:t>
            </a:r>
            <a:r>
              <a:rPr lang="es-MX" sz="1700" dirty="0" smtClean="0">
                <a:solidFill>
                  <a:srgbClr val="483F24"/>
                </a:solidFill>
                <a:latin typeface="Cambria" panose="02040503050406030204" pitchFamily="18" charset="0"/>
                <a:cs typeface="Arial" pitchFamily="34" charset="0"/>
              </a:rPr>
              <a:t>.</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Observatorio para la </a:t>
            </a:r>
            <a:r>
              <a:rPr lang="es-MX" sz="1700" dirty="0" err="1" smtClean="0">
                <a:solidFill>
                  <a:srgbClr val="483F24"/>
                </a:solidFill>
                <a:latin typeface="Cambria" panose="02040503050406030204" pitchFamily="18" charset="0"/>
                <a:cs typeface="Arial" pitchFamily="34" charset="0"/>
              </a:rPr>
              <a:t>Cibersociedad</a:t>
            </a:r>
            <a:r>
              <a:rPr lang="es-MX" sz="1700" dirty="0" smtClean="0">
                <a:solidFill>
                  <a:srgbClr val="483F24"/>
                </a:solidFill>
                <a:latin typeface="Cambria" panose="02040503050406030204" pitchFamily="18" charset="0"/>
                <a:cs typeface="Arial" pitchFamily="34" charset="0"/>
              </a:rPr>
              <a:t> (2013). Recuperado de http://www.cibersociedad.net/textos/textos.php</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Base de datos sobre diferentes cursos de informática.</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Aula Clic (1999). Recuperado de http://www.aulaclic.es</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Base de datos sobre documentación de la </a:t>
            </a:r>
            <a:r>
              <a:rPr lang="es-MX" sz="1700" dirty="0" err="1" smtClean="0">
                <a:solidFill>
                  <a:srgbClr val="483F24"/>
                </a:solidFill>
                <a:latin typeface="Cambria" panose="02040503050406030204" pitchFamily="18" charset="0"/>
                <a:cs typeface="Arial" pitchFamily="34" charset="0"/>
              </a:rPr>
              <a:t>suit</a:t>
            </a:r>
            <a:r>
              <a:rPr lang="es-MX" sz="1700" dirty="0" smtClean="0">
                <a:solidFill>
                  <a:srgbClr val="483F24"/>
                </a:solidFill>
                <a:latin typeface="Cambria" panose="02040503050406030204" pitchFamily="18" charset="0"/>
                <a:cs typeface="Arial" pitchFamily="34" charset="0"/>
              </a:rPr>
              <a:t> ofimática.</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Libre office (s. f.). Recuperado de http://www.libreoffice.org/get-help/documentation/</a:t>
            </a:r>
          </a:p>
          <a:p>
            <a:pPr marL="137160" indent="0">
              <a:buFont typeface="Arial" pitchFamily="34" charset="0"/>
              <a:buNone/>
            </a:pPr>
            <a:r>
              <a:rPr lang="es-MX" sz="1700" dirty="0" err="1" smtClean="0">
                <a:solidFill>
                  <a:srgbClr val="483F24"/>
                </a:solidFill>
                <a:latin typeface="Cambria" panose="02040503050406030204" pitchFamily="18" charset="0"/>
                <a:cs typeface="Arial" pitchFamily="34" charset="0"/>
              </a:rPr>
              <a:t>Blogger</a:t>
            </a:r>
            <a:r>
              <a:rPr lang="es-MX" sz="1700" dirty="0" smtClean="0">
                <a:solidFill>
                  <a:srgbClr val="483F24"/>
                </a:solidFill>
                <a:latin typeface="Cambria" panose="02040503050406030204" pitchFamily="18" charset="0"/>
                <a:cs typeface="Arial" pitchFamily="34" charset="0"/>
              </a:rPr>
              <a:t> (2007). </a:t>
            </a:r>
            <a:r>
              <a:rPr lang="es-MX" sz="1700" i="1" dirty="0" smtClean="0">
                <a:solidFill>
                  <a:srgbClr val="483F24"/>
                </a:solidFill>
                <a:latin typeface="Cambria" panose="02040503050406030204" pitchFamily="18" charset="0"/>
                <a:cs typeface="Arial" pitchFamily="34" charset="0"/>
              </a:rPr>
              <a:t>Manual del </a:t>
            </a:r>
            <a:r>
              <a:rPr lang="es-MX" sz="1700" i="1" dirty="0" err="1" smtClean="0">
                <a:solidFill>
                  <a:srgbClr val="483F24"/>
                </a:solidFill>
                <a:latin typeface="Cambria" panose="02040503050406030204" pitchFamily="18" charset="0"/>
                <a:cs typeface="Arial" pitchFamily="34" charset="0"/>
              </a:rPr>
              <a:t>Blogger</a:t>
            </a:r>
            <a:r>
              <a:rPr lang="es-MX" sz="1700" dirty="0" smtClean="0">
                <a:solidFill>
                  <a:srgbClr val="483F24"/>
                </a:solidFill>
                <a:latin typeface="Cambria" panose="02040503050406030204" pitchFamily="18" charset="0"/>
                <a:cs typeface="Arial" pitchFamily="34" charset="0"/>
              </a:rPr>
              <a:t>. Recuperado de http://manualdelblogger.blogspot.com/</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Microsoft (2013). </a:t>
            </a:r>
            <a:r>
              <a:rPr lang="es-MX" sz="1700" i="1" dirty="0" smtClean="0">
                <a:solidFill>
                  <a:srgbClr val="483F24"/>
                </a:solidFill>
                <a:latin typeface="Cambria" panose="02040503050406030204" pitchFamily="18" charset="0"/>
                <a:cs typeface="Arial" pitchFamily="34" charset="0"/>
              </a:rPr>
              <a:t>Abrir un archivo o una carpeta</a:t>
            </a:r>
            <a:r>
              <a:rPr lang="es-MX" sz="1700" dirty="0" smtClean="0">
                <a:solidFill>
                  <a:srgbClr val="483F24"/>
                </a:solidFill>
                <a:latin typeface="Cambria" panose="02040503050406030204" pitchFamily="18" charset="0"/>
                <a:cs typeface="Arial" pitchFamily="34" charset="0"/>
              </a:rPr>
              <a:t>. Recuperado de http://windows.microsoft.com/es-</a:t>
            </a:r>
            <a:endParaRPr lang="es-MX" sz="1700" dirty="0">
              <a:solidFill>
                <a:srgbClr val="483F24"/>
              </a:solidFill>
              <a:latin typeface="Cambria" panose="02040503050406030204" pitchFamily="18" charset="0"/>
              <a:cs typeface="Arial" pitchFamily="34" charset="0"/>
            </a:endParaRPr>
          </a:p>
        </p:txBody>
      </p:sp>
    </p:spTree>
    <p:extLst>
      <p:ext uri="{BB962C8B-B14F-4D97-AF65-F5344CB8AC3E}">
        <p14:creationId xmlns:p14="http://schemas.microsoft.com/office/powerpoint/2010/main" val="41908791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Marcador de contenido 2"/>
          <p:cNvSpPr txBox="1">
            <a:spLocks/>
          </p:cNvSpPr>
          <p:nvPr/>
        </p:nvSpPr>
        <p:spPr>
          <a:xfrm>
            <a:off x="489782" y="908720"/>
            <a:ext cx="8001000" cy="3672408"/>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ES/</a:t>
            </a:r>
            <a:r>
              <a:rPr lang="es-MX" sz="1700" dirty="0" err="1" smtClean="0">
                <a:solidFill>
                  <a:srgbClr val="483F24"/>
                </a:solidFill>
                <a:latin typeface="Cambria" panose="02040503050406030204" pitchFamily="18" charset="0"/>
                <a:cs typeface="Arial" pitchFamily="34" charset="0"/>
              </a:rPr>
              <a:t>windows</a:t>
            </a:r>
            <a:r>
              <a:rPr lang="es-MX" sz="1700" dirty="0" smtClean="0">
                <a:solidFill>
                  <a:srgbClr val="483F24"/>
                </a:solidFill>
                <a:latin typeface="Cambria" panose="02040503050406030204" pitchFamily="18" charset="0"/>
                <a:cs typeface="Arial" pitchFamily="34" charset="0"/>
              </a:rPr>
              <a:t>-vista/Open-a-file-</a:t>
            </a:r>
            <a:r>
              <a:rPr lang="es-MX" sz="1700" dirty="0" err="1" smtClean="0">
                <a:solidFill>
                  <a:srgbClr val="483F24"/>
                </a:solidFill>
                <a:latin typeface="Cambria" panose="02040503050406030204" pitchFamily="18" charset="0"/>
                <a:cs typeface="Arial" pitchFamily="34" charset="0"/>
              </a:rPr>
              <a:t>or</a:t>
            </a:r>
            <a:r>
              <a:rPr lang="es-MX" sz="1700" dirty="0" smtClean="0">
                <a:solidFill>
                  <a:srgbClr val="483F24"/>
                </a:solidFill>
                <a:latin typeface="Cambria" panose="02040503050406030204" pitchFamily="18" charset="0"/>
                <a:cs typeface="Arial" pitchFamily="34" charset="0"/>
              </a:rPr>
              <a:t>-folder</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Microsoft (2013). </a:t>
            </a:r>
            <a:r>
              <a:rPr lang="es-MX" sz="1700" i="1" dirty="0" smtClean="0">
                <a:solidFill>
                  <a:srgbClr val="483F24"/>
                </a:solidFill>
                <a:latin typeface="Cambria" panose="02040503050406030204" pitchFamily="18" charset="0"/>
                <a:cs typeface="Arial" pitchFamily="34" charset="0"/>
              </a:rPr>
              <a:t>Crear una carpeta nueva</a:t>
            </a:r>
            <a:r>
              <a:rPr lang="es-MX" sz="1700" dirty="0" smtClean="0">
                <a:solidFill>
                  <a:srgbClr val="483F24"/>
                </a:solidFill>
                <a:latin typeface="Cambria" panose="02040503050406030204" pitchFamily="18" charset="0"/>
                <a:cs typeface="Arial" pitchFamily="34" charset="0"/>
              </a:rPr>
              <a:t>. Recuperado de http://windows.microsoft.com/es-es/windowsvista/</a:t>
            </a:r>
          </a:p>
          <a:p>
            <a:pPr marL="137160" indent="0">
              <a:buFont typeface="Arial" pitchFamily="34" charset="0"/>
              <a:buNone/>
            </a:pPr>
            <a:r>
              <a:rPr lang="es-MX" sz="1700" dirty="0" err="1" smtClean="0">
                <a:solidFill>
                  <a:srgbClr val="483F24"/>
                </a:solidFill>
                <a:latin typeface="Cambria" panose="02040503050406030204" pitchFamily="18" charset="0"/>
                <a:cs typeface="Arial" pitchFamily="34" charset="0"/>
              </a:rPr>
              <a:t>Create</a:t>
            </a:r>
            <a:r>
              <a:rPr lang="es-MX" sz="1700" dirty="0" smtClean="0">
                <a:solidFill>
                  <a:srgbClr val="483F24"/>
                </a:solidFill>
                <a:latin typeface="Cambria" panose="02040503050406030204" pitchFamily="18" charset="0"/>
                <a:cs typeface="Arial" pitchFamily="34" charset="0"/>
              </a:rPr>
              <a:t>-a-new-folder</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Microsoft (2013). </a:t>
            </a:r>
            <a:r>
              <a:rPr lang="es-MX" sz="1700" i="1" dirty="0" smtClean="0">
                <a:solidFill>
                  <a:srgbClr val="483F24"/>
                </a:solidFill>
                <a:latin typeface="Cambria" panose="02040503050406030204" pitchFamily="18" charset="0"/>
                <a:cs typeface="Arial" pitchFamily="34" charset="0"/>
              </a:rPr>
              <a:t>Familiarizarse con Microsoft Office 2007</a:t>
            </a:r>
            <a:r>
              <a:rPr lang="es-MX" sz="1700" dirty="0" smtClean="0">
                <a:solidFill>
                  <a:srgbClr val="483F24"/>
                </a:solidFill>
                <a:latin typeface="Cambria" panose="02040503050406030204" pitchFamily="18" charset="0"/>
                <a:cs typeface="Arial" pitchFamily="34" charset="0"/>
              </a:rPr>
              <a:t>. Recuperado de http://office.microsoft.com/eses/</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training/familiarizarse-con-microsoft-office-2007-RZ010148252.aspx</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Publicación de Carlos Proal Aguilar sobre tecnología educativa.</a:t>
            </a:r>
          </a:p>
          <a:p>
            <a:pPr marL="137160" indent="0">
              <a:buFont typeface="Arial" pitchFamily="34" charset="0"/>
              <a:buNone/>
            </a:pPr>
            <a:r>
              <a:rPr lang="es-MX" sz="1700" i="1" dirty="0" smtClean="0">
                <a:solidFill>
                  <a:srgbClr val="483F24"/>
                </a:solidFill>
                <a:latin typeface="Cambria" panose="02040503050406030204" pitchFamily="18" charset="0"/>
                <a:cs typeface="Arial" pitchFamily="34" charset="0"/>
              </a:rPr>
              <a:t>Dispositivos de almacenamiento </a:t>
            </a:r>
            <a:r>
              <a:rPr lang="es-MX" sz="1700" dirty="0" smtClean="0">
                <a:solidFill>
                  <a:srgbClr val="483F24"/>
                </a:solidFill>
                <a:latin typeface="Cambria" panose="02040503050406030204" pitchFamily="18" charset="0"/>
                <a:cs typeface="Arial" pitchFamily="34" charset="0"/>
              </a:rPr>
              <a:t>(s. f.). Recuperado de http://ict.udlap.mx/people/carlos/is215/ir02.html</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Publicación de Pere </a:t>
            </a:r>
            <a:r>
              <a:rPr lang="es-MX" sz="1700" dirty="0" err="1" smtClean="0">
                <a:solidFill>
                  <a:srgbClr val="483F24"/>
                </a:solidFill>
                <a:latin typeface="Cambria" panose="02040503050406030204" pitchFamily="18" charset="0"/>
                <a:cs typeface="Arial" pitchFamily="34" charset="0"/>
              </a:rPr>
              <a:t>Marquès</a:t>
            </a:r>
            <a:r>
              <a:rPr lang="es-MX" sz="1700" dirty="0" smtClean="0">
                <a:solidFill>
                  <a:srgbClr val="483F24"/>
                </a:solidFill>
                <a:latin typeface="Cambria" panose="02040503050406030204" pitchFamily="18" charset="0"/>
                <a:cs typeface="Arial" pitchFamily="34" charset="0"/>
              </a:rPr>
              <a:t> sobre tecnología educativa.</a:t>
            </a:r>
          </a:p>
          <a:p>
            <a:pPr marL="137160" indent="0">
              <a:buFont typeface="Arial" pitchFamily="34" charset="0"/>
              <a:buNone/>
            </a:pPr>
            <a:r>
              <a:rPr lang="es-MX" sz="1700" i="1" dirty="0" smtClean="0">
                <a:solidFill>
                  <a:srgbClr val="483F24"/>
                </a:solidFill>
                <a:latin typeface="Cambria" panose="02040503050406030204" pitchFamily="18" charset="0"/>
                <a:cs typeface="Arial" pitchFamily="34" charset="0"/>
              </a:rPr>
              <a:t>La web 2.0 y sus aplicaciones didácticas </a:t>
            </a:r>
            <a:r>
              <a:rPr lang="es-MX" sz="1700" dirty="0" smtClean="0">
                <a:solidFill>
                  <a:srgbClr val="483F24"/>
                </a:solidFill>
                <a:latin typeface="Cambria" panose="02040503050406030204" pitchFamily="18" charset="0"/>
                <a:cs typeface="Arial" pitchFamily="34" charset="0"/>
              </a:rPr>
              <a:t>(2007). Recuperado de </a:t>
            </a:r>
            <a:r>
              <a:rPr lang="es-MX" sz="1700" dirty="0" smtClean="0">
                <a:solidFill>
                  <a:srgbClr val="483F24"/>
                </a:solidFill>
                <a:latin typeface="Cambria" panose="02040503050406030204" pitchFamily="18" charset="0"/>
                <a:cs typeface="Arial" pitchFamily="34" charset="0"/>
                <a:hlinkClick r:id="rId3"/>
              </a:rPr>
              <a:t>http://www.peremarques.net/web20.htm</a:t>
            </a:r>
            <a:endParaRPr lang="es-MX" sz="1700" dirty="0" smtClean="0">
              <a:solidFill>
                <a:srgbClr val="483F24"/>
              </a:solidFill>
              <a:latin typeface="Cambria" panose="02040503050406030204" pitchFamily="18" charset="0"/>
              <a:cs typeface="Arial" pitchFamily="34" charset="0"/>
            </a:endParaRPr>
          </a:p>
          <a:p>
            <a:pPr marL="137160" indent="0">
              <a:buFont typeface="Arial" pitchFamily="34" charset="0"/>
              <a:buNone/>
            </a:pPr>
            <a:endParaRPr lang="es-MX" sz="1700" dirty="0">
              <a:solidFill>
                <a:srgbClr val="483F24"/>
              </a:solidFill>
              <a:latin typeface="Cambria" panose="02040503050406030204" pitchFamily="18" charset="0"/>
              <a:cs typeface="Arial" pitchFamily="34" charset="0"/>
            </a:endParaRPr>
          </a:p>
        </p:txBody>
      </p:sp>
    </p:spTree>
    <p:extLst>
      <p:ext uri="{BB962C8B-B14F-4D97-AF65-F5344CB8AC3E}">
        <p14:creationId xmlns:p14="http://schemas.microsoft.com/office/powerpoint/2010/main" val="14515197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Marcador de contenido 2"/>
          <p:cNvSpPr txBox="1">
            <a:spLocks/>
          </p:cNvSpPr>
          <p:nvPr/>
        </p:nvSpPr>
        <p:spPr>
          <a:xfrm>
            <a:off x="495609" y="692696"/>
            <a:ext cx="8001000" cy="41148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Publicación de Pere </a:t>
            </a:r>
            <a:r>
              <a:rPr lang="es-MX" sz="1700" dirty="0" err="1" smtClean="0">
                <a:solidFill>
                  <a:srgbClr val="483F24"/>
                </a:solidFill>
                <a:latin typeface="Cambria" panose="02040503050406030204" pitchFamily="18" charset="0"/>
                <a:cs typeface="Arial" pitchFamily="34" charset="0"/>
              </a:rPr>
              <a:t>Marquès</a:t>
            </a:r>
            <a:r>
              <a:rPr lang="es-MX" sz="1700" dirty="0" smtClean="0">
                <a:solidFill>
                  <a:srgbClr val="483F24"/>
                </a:solidFill>
                <a:latin typeface="Cambria" panose="02040503050406030204" pitchFamily="18" charset="0"/>
                <a:cs typeface="Arial" pitchFamily="34" charset="0"/>
              </a:rPr>
              <a:t> sobre tecnología educativa.</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Multimedia Educativo (s. f.). Recuperado de http://peremarques.pangea.org</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Las TIC en la educación </a:t>
            </a:r>
            <a:r>
              <a:rPr lang="es-MX" sz="1700" b="1" dirty="0" smtClean="0">
                <a:solidFill>
                  <a:srgbClr val="483F24"/>
                </a:solidFill>
                <a:latin typeface="Cambria" panose="02040503050406030204" pitchFamily="18" charset="0"/>
                <a:cs typeface="Arial" pitchFamily="34" charset="0"/>
              </a:rPr>
              <a:t>29</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Wikipedia (2012). </a:t>
            </a:r>
            <a:r>
              <a:rPr lang="es-MX" sz="1700" i="1" dirty="0" smtClean="0">
                <a:solidFill>
                  <a:srgbClr val="483F24"/>
                </a:solidFill>
                <a:latin typeface="Cambria" panose="02040503050406030204" pitchFamily="18" charset="0"/>
                <a:cs typeface="Arial" pitchFamily="34" charset="0"/>
              </a:rPr>
              <a:t>Computación en la nube</a:t>
            </a:r>
            <a:r>
              <a:rPr lang="es-MX" sz="1700" dirty="0" smtClean="0">
                <a:solidFill>
                  <a:srgbClr val="483F24"/>
                </a:solidFill>
                <a:latin typeface="Cambria" panose="02040503050406030204" pitchFamily="18" charset="0"/>
                <a:cs typeface="Arial" pitchFamily="34" charset="0"/>
              </a:rPr>
              <a:t>. Recuperado el 11 Abril 2012 de:</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http://es.wikipedia.org/wiki/Computaci%C3%B3n_en_la_nube</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Wikipedia (2012). </a:t>
            </a:r>
            <a:r>
              <a:rPr lang="es-MX" sz="1700" i="1" dirty="0" smtClean="0">
                <a:solidFill>
                  <a:srgbClr val="483F24"/>
                </a:solidFill>
                <a:latin typeface="Cambria" panose="02040503050406030204" pitchFamily="18" charset="0"/>
                <a:cs typeface="Arial" pitchFamily="34" charset="0"/>
              </a:rPr>
              <a:t>Dispositivo de almacenamiento de datos</a:t>
            </a:r>
            <a:r>
              <a:rPr lang="es-MX" sz="1700" dirty="0" smtClean="0">
                <a:solidFill>
                  <a:srgbClr val="483F24"/>
                </a:solidFill>
                <a:latin typeface="Cambria" panose="02040503050406030204" pitchFamily="18" charset="0"/>
                <a:cs typeface="Arial" pitchFamily="34" charset="0"/>
              </a:rPr>
              <a:t>. Recuperado el 2 de Abril de 2012 de:</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http://es.wikipedia.org/wiki/Dispositivo_de_almacenamiento_de_datos</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Wikipedia (2012). </a:t>
            </a:r>
            <a:r>
              <a:rPr lang="es-MX" sz="1700" i="1" dirty="0" smtClean="0">
                <a:solidFill>
                  <a:srgbClr val="483F24"/>
                </a:solidFill>
                <a:latin typeface="Cambria" panose="02040503050406030204" pitchFamily="18" charset="0"/>
                <a:cs typeface="Arial" pitchFamily="34" charset="0"/>
              </a:rPr>
              <a:t>Evolución de los dispositivos de almacenamiento</a:t>
            </a:r>
            <a:r>
              <a:rPr lang="es-MX" sz="1700" dirty="0" smtClean="0">
                <a:solidFill>
                  <a:srgbClr val="483F24"/>
                </a:solidFill>
                <a:latin typeface="Cambria" panose="02040503050406030204" pitchFamily="18" charset="0"/>
                <a:cs typeface="Arial" pitchFamily="34" charset="0"/>
              </a:rPr>
              <a:t>. Recuperado el 2 de Abril de 2012 de:</a:t>
            </a:r>
          </a:p>
          <a:p>
            <a:pPr marL="137160" indent="0">
              <a:buFont typeface="Arial" pitchFamily="34" charset="0"/>
              <a:buNone/>
            </a:pPr>
            <a:r>
              <a:rPr lang="es-MX" sz="1700" dirty="0" smtClean="0">
                <a:solidFill>
                  <a:srgbClr val="483F24"/>
                </a:solidFill>
                <a:latin typeface="Cambria" panose="02040503050406030204" pitchFamily="18" charset="0"/>
                <a:cs typeface="Arial" pitchFamily="34" charset="0"/>
              </a:rPr>
              <a:t>http://es.wikipedia.org/wiki/Evoluci%C3%B3n_de_los_dispositivos_de_almacenamiento</a:t>
            </a:r>
          </a:p>
          <a:p>
            <a:endParaRPr lang="es-ES" sz="1600" dirty="0" smtClean="0"/>
          </a:p>
          <a:p>
            <a:endParaRPr lang="es-ES" sz="1600" dirty="0"/>
          </a:p>
        </p:txBody>
      </p:sp>
    </p:spTree>
    <p:extLst>
      <p:ext uri="{BB962C8B-B14F-4D97-AF65-F5344CB8AC3E}">
        <p14:creationId xmlns:p14="http://schemas.microsoft.com/office/powerpoint/2010/main" val="9882939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Rectángulo"/>
          <p:cNvSpPr/>
          <p:nvPr/>
        </p:nvSpPr>
        <p:spPr>
          <a:xfrm>
            <a:off x="251520" y="188640"/>
            <a:ext cx="8568952" cy="5878532"/>
          </a:xfrm>
          <a:prstGeom prst="rect">
            <a:avLst/>
          </a:prstGeom>
        </p:spPr>
        <p:txBody>
          <a:bodyPr wrap="square">
            <a:spAutoFit/>
          </a:bodyPr>
          <a:lstStyle/>
          <a:p>
            <a:pPr lvl="0" algn="ctr"/>
            <a:r>
              <a:rPr lang="es-MX" sz="3600" b="1" dirty="0">
                <a:latin typeface="Cambria" panose="02040503050406030204" pitchFamily="18" charset="0"/>
              </a:rPr>
              <a:t>Asignaturas  que  </a:t>
            </a:r>
            <a:r>
              <a:rPr lang="es-MX" sz="3600" b="1" dirty="0" smtClean="0">
                <a:latin typeface="Cambria" panose="02040503050406030204" pitchFamily="18" charset="0"/>
              </a:rPr>
              <a:t>subsecuentes</a:t>
            </a:r>
          </a:p>
          <a:p>
            <a:pPr lvl="0" algn="ctr"/>
            <a:endParaRPr lang="es-MX" sz="4000" b="1" dirty="0">
              <a:latin typeface="Cambria" panose="02040503050406030204" pitchFamily="18" charset="0"/>
            </a:endParaRPr>
          </a:p>
          <a:p>
            <a:pPr marL="457200" lvl="0" indent="-457200" algn="just">
              <a:buFont typeface="Wingdings" panose="05000000000000000000" pitchFamily="2" charset="2"/>
              <a:buChar char="Ø"/>
            </a:pPr>
            <a:r>
              <a:rPr lang="es-MX" sz="3200" dirty="0" smtClean="0">
                <a:latin typeface="Cambria" panose="02040503050406030204" pitchFamily="18" charset="0"/>
              </a:rPr>
              <a:t>La tecnología informática aplicada a los centros escolares.</a:t>
            </a:r>
          </a:p>
          <a:p>
            <a:pPr lvl="0" algn="just"/>
            <a:endParaRPr lang="es-MX" sz="3200" dirty="0" smtClean="0">
              <a:latin typeface="Cambria" panose="02040503050406030204" pitchFamily="18" charset="0"/>
            </a:endParaRPr>
          </a:p>
          <a:p>
            <a:pPr algn="ctr"/>
            <a:r>
              <a:rPr lang="es-MX" sz="3600" b="1" dirty="0">
                <a:latin typeface="Cambria" panose="02040503050406030204" pitchFamily="18" charset="0"/>
              </a:rPr>
              <a:t>Relación de la materia con asignaturas </a:t>
            </a:r>
            <a:endParaRPr lang="es-MX" sz="3600" b="1" dirty="0" smtClean="0">
              <a:latin typeface="Cambria" panose="02040503050406030204" pitchFamily="18" charset="0"/>
            </a:endParaRPr>
          </a:p>
          <a:p>
            <a:pPr algn="ctr"/>
            <a:r>
              <a:rPr lang="es-MX" sz="3600" b="1" dirty="0" smtClean="0">
                <a:latin typeface="Cambria" panose="02040503050406030204" pitchFamily="18" charset="0"/>
              </a:rPr>
              <a:t>del </a:t>
            </a:r>
            <a:r>
              <a:rPr lang="es-MX" sz="3600" b="1" dirty="0">
                <a:latin typeface="Cambria" panose="02040503050406030204" pitchFamily="18" charset="0"/>
              </a:rPr>
              <a:t>mismo </a:t>
            </a:r>
            <a:r>
              <a:rPr lang="es-MX" sz="3600" b="1" dirty="0" smtClean="0">
                <a:latin typeface="Cambria" panose="02040503050406030204" pitchFamily="18" charset="0"/>
              </a:rPr>
              <a:t>semestre</a:t>
            </a:r>
          </a:p>
          <a:p>
            <a:pPr algn="ctr"/>
            <a:endParaRPr lang="es-MX" sz="3600" b="1" dirty="0" smtClean="0">
              <a:latin typeface="Cambria" panose="02040503050406030204" pitchFamily="18" charset="0"/>
            </a:endParaRPr>
          </a:p>
          <a:p>
            <a:pPr marL="457200" indent="-457200">
              <a:buFont typeface="Wingdings" panose="05000000000000000000" pitchFamily="2" charset="2"/>
              <a:buChar char="Ø"/>
            </a:pPr>
            <a:r>
              <a:rPr lang="es-MX" sz="3200" dirty="0" smtClean="0">
                <a:latin typeface="Cambria" panose="02040503050406030204" pitchFamily="18" charset="0"/>
              </a:rPr>
              <a:t>Panorama actual de la educación básica en México </a:t>
            </a:r>
            <a:endParaRPr lang="es-ES" sz="3200" dirty="0">
              <a:latin typeface="Cambria" panose="02040503050406030204" pitchFamily="18" charset="0"/>
            </a:endParaRPr>
          </a:p>
          <a:p>
            <a:pPr lvl="0" algn="just"/>
            <a:endParaRPr lang="es-MX" sz="3200" dirty="0">
              <a:latin typeface="Cambria" panose="02040503050406030204" pitchFamily="18" charset="0"/>
            </a:endParaRPr>
          </a:p>
        </p:txBody>
      </p:sp>
    </p:spTree>
    <p:extLst>
      <p:ext uri="{BB962C8B-B14F-4D97-AF65-F5344CB8AC3E}">
        <p14:creationId xmlns:p14="http://schemas.microsoft.com/office/powerpoint/2010/main" val="2545727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3275856" y="139859"/>
            <a:ext cx="2880320" cy="984885"/>
          </a:xfrm>
          <a:prstGeom prst="rect">
            <a:avLst/>
          </a:prstGeom>
          <a:noFill/>
        </p:spPr>
        <p:txBody>
          <a:bodyPr wrap="square" rtlCol="0">
            <a:spAutoFit/>
          </a:bodyPr>
          <a:lstStyle/>
          <a:p>
            <a:r>
              <a:rPr lang="es-MX" sz="4000" b="1" dirty="0" smtClean="0">
                <a:latin typeface="Cambria" panose="02040503050406030204" pitchFamily="18" charset="0"/>
              </a:rPr>
              <a:t>ENFOQUE</a:t>
            </a:r>
            <a:endParaRPr lang="es-MX" sz="4000" b="1" dirty="0">
              <a:ln w="6350">
                <a:solidFill>
                  <a:schemeClr val="bg1">
                    <a:lumMod val="65000"/>
                    <a:lumOff val="35000"/>
                  </a:schemeClr>
                </a:solidFill>
              </a:ln>
              <a:latin typeface="Cambria" panose="02040503050406030204" pitchFamily="18" charset="0"/>
              <a:cs typeface="Arial"/>
            </a:endParaRPr>
          </a:p>
          <a:p>
            <a:endParaRPr lang="es-MX" dirty="0"/>
          </a:p>
        </p:txBody>
      </p:sp>
      <p:sp>
        <p:nvSpPr>
          <p:cNvPr id="3" name="2 CuadroTexto"/>
          <p:cNvSpPr txBox="1"/>
          <p:nvPr/>
        </p:nvSpPr>
        <p:spPr>
          <a:xfrm>
            <a:off x="539552" y="1113593"/>
            <a:ext cx="8064896" cy="4524315"/>
          </a:xfrm>
          <a:prstGeom prst="rect">
            <a:avLst/>
          </a:prstGeom>
          <a:noFill/>
        </p:spPr>
        <p:txBody>
          <a:bodyPr wrap="square" rtlCol="0">
            <a:spAutoFit/>
          </a:bodyPr>
          <a:lstStyle/>
          <a:p>
            <a:pPr algn="just"/>
            <a:r>
              <a:rPr lang="es-MX" sz="2400" dirty="0" smtClean="0">
                <a:latin typeface="Cambria" panose="02040503050406030204" pitchFamily="18" charset="0"/>
              </a:rPr>
              <a:t>El uso de las tecnologías de la información (TIC), aunado a otras innovaciones pedagógicas, curriculares y de organización escolar, permiten mejorar la practica de los docentes, incidiendo en la calidad del sistema educativo. En este sentido, las instituciones formadoras de docentes deben desarrollar diversas formas de integración de las TIC en los procesos de enseñanza y aprendizaje, de manera que su incorporación a este proceso tenga un sentido fundamentalmente </a:t>
            </a:r>
            <a:r>
              <a:rPr lang="es-MX" sz="2400" dirty="0" err="1" smtClean="0">
                <a:latin typeface="Cambria" panose="02040503050406030204" pitchFamily="18" charset="0"/>
              </a:rPr>
              <a:t>didactico-pedagojico</a:t>
            </a:r>
            <a:r>
              <a:rPr lang="es-MX" sz="2400" dirty="0" smtClean="0">
                <a:latin typeface="Cambria" panose="02040503050406030204" pitchFamily="18" charset="0"/>
              </a:rPr>
              <a:t>, de apoyo al logro de competencias profesionales y genéricas de los futuros docentes y no se limite a una simple formación tecnológica de carácter instrumental.</a:t>
            </a:r>
            <a:endParaRPr lang="es-MX" sz="2400" dirty="0">
              <a:latin typeface="Cambria" panose="02040503050406030204" pitchFamily="18" charset="0"/>
            </a:endParaRPr>
          </a:p>
        </p:txBody>
      </p:sp>
    </p:spTree>
    <p:extLst>
      <p:ext uri="{BB962C8B-B14F-4D97-AF65-F5344CB8AC3E}">
        <p14:creationId xmlns:p14="http://schemas.microsoft.com/office/powerpoint/2010/main" val="37158322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Título"/>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b="1" dirty="0" smtClean="0">
                <a:latin typeface="Cambria" panose="02040503050406030204" pitchFamily="18" charset="0"/>
              </a:rPr>
              <a:t>FECHA DE EVALUACION Y JORNADAS</a:t>
            </a:r>
            <a:endParaRPr lang="es-MX" b="1" dirty="0">
              <a:latin typeface="Cambria" panose="02040503050406030204" pitchFamily="18" charset="0"/>
            </a:endParaRPr>
          </a:p>
        </p:txBody>
      </p:sp>
      <p:graphicFrame>
        <p:nvGraphicFramePr>
          <p:cNvPr id="3" name="2 Tabla"/>
          <p:cNvGraphicFramePr>
            <a:graphicFrameLocks noGrp="1"/>
          </p:cNvGraphicFramePr>
          <p:nvPr>
            <p:extLst>
              <p:ext uri="{D42A27DB-BD31-4B8C-83A1-F6EECF244321}">
                <p14:modId xmlns:p14="http://schemas.microsoft.com/office/powerpoint/2010/main" val="361378475"/>
              </p:ext>
            </p:extLst>
          </p:nvPr>
        </p:nvGraphicFramePr>
        <p:xfrm>
          <a:off x="905151" y="1628800"/>
          <a:ext cx="7348998" cy="3986237"/>
        </p:xfrm>
        <a:graphic>
          <a:graphicData uri="http://schemas.openxmlformats.org/drawingml/2006/table">
            <a:tbl>
              <a:tblPr firstRow="1" bandRow="1">
                <a:tableStyleId>{21E4AEA4-8DFA-4A89-87EB-49C32662AFE0}</a:tableStyleId>
              </a:tblPr>
              <a:tblGrid>
                <a:gridCol w="3674499"/>
                <a:gridCol w="3674499"/>
              </a:tblGrid>
              <a:tr h="562763">
                <a:tc>
                  <a:txBody>
                    <a:bodyPr/>
                    <a:lstStyle/>
                    <a:p>
                      <a:r>
                        <a:rPr lang="es-MX" dirty="0" smtClean="0"/>
                        <a:t>23-26 de octubre</a:t>
                      </a:r>
                      <a:endParaRPr lang="es-MX" dirty="0"/>
                    </a:p>
                  </a:txBody>
                  <a:tcPr/>
                </a:tc>
                <a:tc>
                  <a:txBody>
                    <a:bodyPr/>
                    <a:lstStyle/>
                    <a:p>
                      <a:r>
                        <a:rPr lang="es-MX" dirty="0" smtClean="0"/>
                        <a:t>Evaluación 1er periodo</a:t>
                      </a:r>
                      <a:endParaRPr lang="es-MX" dirty="0"/>
                    </a:p>
                  </a:txBody>
                  <a:tcPr/>
                </a:tc>
              </a:tr>
              <a:tr h="570579">
                <a:tc>
                  <a:txBody>
                    <a:bodyPr/>
                    <a:lstStyle/>
                    <a:p>
                      <a:r>
                        <a:rPr lang="es-MX" dirty="0" smtClean="0"/>
                        <a:t>23-26 de noviembre</a:t>
                      </a:r>
                      <a:endParaRPr lang="es-MX" dirty="0"/>
                    </a:p>
                  </a:txBody>
                  <a:tcPr/>
                </a:tc>
                <a:tc>
                  <a:txBody>
                    <a:bodyPr/>
                    <a:lstStyle/>
                    <a:p>
                      <a:r>
                        <a:rPr lang="es-MX" dirty="0" smtClean="0"/>
                        <a:t>Evaluación</a:t>
                      </a:r>
                      <a:r>
                        <a:rPr lang="es-MX" baseline="0" dirty="0" smtClean="0"/>
                        <a:t> 2do periodo</a:t>
                      </a:r>
                      <a:endParaRPr lang="es-MX" dirty="0"/>
                    </a:p>
                  </a:txBody>
                  <a:tcPr/>
                </a:tc>
              </a:tr>
              <a:tr h="570579">
                <a:tc>
                  <a:txBody>
                    <a:bodyPr/>
                    <a:lstStyle/>
                    <a:p>
                      <a:r>
                        <a:rPr lang="es-MX" dirty="0" smtClean="0"/>
                        <a:t>15-18 de enero </a:t>
                      </a:r>
                      <a:endParaRPr lang="es-MX" dirty="0"/>
                    </a:p>
                  </a:txBody>
                  <a:tcPr/>
                </a:tc>
                <a:tc>
                  <a:txBody>
                    <a:bodyPr/>
                    <a:lstStyle/>
                    <a:p>
                      <a:r>
                        <a:rPr lang="es-MX" dirty="0" smtClean="0"/>
                        <a:t>Evaluación 3er periodo</a:t>
                      </a:r>
                      <a:endParaRPr lang="es-MX" dirty="0"/>
                    </a:p>
                  </a:txBody>
                  <a:tcPr/>
                </a:tc>
              </a:tr>
              <a:tr h="570579">
                <a:tc>
                  <a:txBody>
                    <a:bodyPr/>
                    <a:lstStyle/>
                    <a:p>
                      <a:r>
                        <a:rPr lang="es-MX" dirty="0" smtClean="0"/>
                        <a:t>19,20</a:t>
                      </a:r>
                      <a:r>
                        <a:rPr lang="es-MX" baseline="0" dirty="0" smtClean="0"/>
                        <a:t> y 21 de octubre</a:t>
                      </a:r>
                      <a:endParaRPr lang="es-MX" dirty="0"/>
                    </a:p>
                  </a:txBody>
                  <a:tcPr/>
                </a:tc>
                <a:tc>
                  <a:txBody>
                    <a:bodyPr/>
                    <a:lstStyle/>
                    <a:p>
                      <a:r>
                        <a:rPr lang="es-MX" dirty="0" smtClean="0"/>
                        <a:t>Examen institucional</a:t>
                      </a:r>
                      <a:endParaRPr lang="es-MX" dirty="0"/>
                    </a:p>
                  </a:txBody>
                  <a:tcPr/>
                </a:tc>
              </a:tr>
              <a:tr h="570579">
                <a:tc>
                  <a:txBody>
                    <a:bodyPr/>
                    <a:lstStyle/>
                    <a:p>
                      <a:r>
                        <a:rPr lang="es-MX" dirty="0" smtClean="0"/>
                        <a:t>18,19 y 20  de noviembre</a:t>
                      </a:r>
                    </a:p>
                  </a:txBody>
                  <a:tcPr/>
                </a:tc>
                <a:tc>
                  <a:txBody>
                    <a:bodyPr/>
                    <a:lstStyle/>
                    <a:p>
                      <a:r>
                        <a:rPr lang="es-MX" dirty="0" smtClean="0"/>
                        <a:t>Examen institucional</a:t>
                      </a:r>
                      <a:endParaRPr lang="es-MX" dirty="0"/>
                    </a:p>
                  </a:txBody>
                  <a:tcPr/>
                </a:tc>
              </a:tr>
              <a:tr h="570579">
                <a:tc>
                  <a:txBody>
                    <a:bodyPr/>
                    <a:lstStyle/>
                    <a:p>
                      <a:r>
                        <a:rPr lang="es-MX" dirty="0" smtClean="0"/>
                        <a:t>11,12 y 13 de enero</a:t>
                      </a:r>
                      <a:endParaRPr lang="es-MX" dirty="0"/>
                    </a:p>
                  </a:txBody>
                  <a:tcPr/>
                </a:tc>
                <a:tc>
                  <a:txBody>
                    <a:bodyPr/>
                    <a:lstStyle/>
                    <a:p>
                      <a:r>
                        <a:rPr lang="es-MX" dirty="0" smtClean="0"/>
                        <a:t>Examen institucional</a:t>
                      </a:r>
                    </a:p>
                  </a:txBody>
                  <a:tcPr/>
                </a:tc>
              </a:tr>
              <a:tr h="570579">
                <a:tc>
                  <a:txBody>
                    <a:bodyPr/>
                    <a:lstStyle/>
                    <a:p>
                      <a:r>
                        <a:rPr lang="es-MX" dirty="0" smtClean="0"/>
                        <a:t>2 -6 de</a:t>
                      </a:r>
                      <a:r>
                        <a:rPr lang="es-MX" baseline="0" dirty="0" smtClean="0"/>
                        <a:t> noviembre</a:t>
                      </a:r>
                      <a:endParaRPr lang="es-MX" dirty="0"/>
                    </a:p>
                  </a:txBody>
                  <a:tcPr/>
                </a:tc>
                <a:tc>
                  <a:txBody>
                    <a:bodyPr/>
                    <a:lstStyle/>
                    <a:p>
                      <a:r>
                        <a:rPr lang="es-MX" dirty="0" smtClean="0"/>
                        <a:t>Observación y practica</a:t>
                      </a:r>
                      <a:endParaRPr lang="es-MX" dirty="0" smtClean="0"/>
                    </a:p>
                  </a:txBody>
                  <a:tcPr/>
                </a:tc>
              </a:tr>
            </a:tbl>
          </a:graphicData>
        </a:graphic>
      </p:graphicFrame>
    </p:spTree>
    <p:extLst>
      <p:ext uri="{BB962C8B-B14F-4D97-AF65-F5344CB8AC3E}">
        <p14:creationId xmlns:p14="http://schemas.microsoft.com/office/powerpoint/2010/main" val="33667674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Título"/>
          <p:cNvSpPr txBox="1">
            <a:spLocks/>
          </p:cNvSpPr>
          <p:nvPr/>
        </p:nvSpPr>
        <p:spPr>
          <a:xfrm>
            <a:off x="251520" y="613693"/>
            <a:ext cx="8229600" cy="85010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4000" b="1" dirty="0" smtClean="0">
                <a:latin typeface="Cambria" panose="02040503050406030204" pitchFamily="18" charset="0"/>
              </a:rPr>
              <a:t>CRITERIOS DE EVALUACION</a:t>
            </a:r>
            <a:endParaRPr lang="es-MX" sz="4000" b="1" dirty="0">
              <a:latin typeface="Cambria" panose="02040503050406030204" pitchFamily="18" charset="0"/>
            </a:endParaRPr>
          </a:p>
        </p:txBody>
      </p:sp>
      <p:graphicFrame>
        <p:nvGraphicFramePr>
          <p:cNvPr id="3" name="2 Tabla"/>
          <p:cNvGraphicFramePr>
            <a:graphicFrameLocks noGrp="1"/>
          </p:cNvGraphicFramePr>
          <p:nvPr>
            <p:extLst>
              <p:ext uri="{D42A27DB-BD31-4B8C-83A1-F6EECF244321}">
                <p14:modId xmlns:p14="http://schemas.microsoft.com/office/powerpoint/2010/main" val="2837297192"/>
              </p:ext>
            </p:extLst>
          </p:nvPr>
        </p:nvGraphicFramePr>
        <p:xfrm>
          <a:off x="1463824" y="2132856"/>
          <a:ext cx="6216352" cy="2248025"/>
        </p:xfrm>
        <a:graphic>
          <a:graphicData uri="http://schemas.openxmlformats.org/drawingml/2006/table">
            <a:tbl>
              <a:tblPr firstRow="1" bandRow="1">
                <a:tableStyleId>{21E4AEA4-8DFA-4A89-87EB-49C32662AFE0}</a:tableStyleId>
              </a:tblPr>
              <a:tblGrid>
                <a:gridCol w="3108176"/>
                <a:gridCol w="3108176"/>
              </a:tblGrid>
              <a:tr h="449605">
                <a:tc>
                  <a:txBody>
                    <a:bodyPr/>
                    <a:lstStyle/>
                    <a:p>
                      <a:r>
                        <a:rPr lang="es-MX" dirty="0" smtClean="0"/>
                        <a:t>Examen bimestral</a:t>
                      </a:r>
                      <a:endParaRPr lang="es-MX" dirty="0"/>
                    </a:p>
                  </a:txBody>
                  <a:tcPr/>
                </a:tc>
                <a:tc>
                  <a:txBody>
                    <a:bodyPr/>
                    <a:lstStyle/>
                    <a:p>
                      <a:r>
                        <a:rPr lang="es-MX" dirty="0" smtClean="0"/>
                        <a:t>40%</a:t>
                      </a:r>
                    </a:p>
                  </a:txBody>
                  <a:tcPr/>
                </a:tc>
              </a:tr>
              <a:tr h="449605">
                <a:tc>
                  <a:txBody>
                    <a:bodyPr/>
                    <a:lstStyle/>
                    <a:p>
                      <a:r>
                        <a:rPr lang="es-MX" dirty="0" smtClean="0"/>
                        <a:t>Trabajos escritos</a:t>
                      </a:r>
                      <a:endParaRPr lang="es-MX" dirty="0"/>
                    </a:p>
                  </a:txBody>
                  <a:tcPr/>
                </a:tc>
                <a:tc>
                  <a:txBody>
                    <a:bodyPr/>
                    <a:lstStyle/>
                    <a:p>
                      <a:r>
                        <a:rPr lang="es-MX" dirty="0" smtClean="0"/>
                        <a:t>25%</a:t>
                      </a:r>
                      <a:endParaRPr lang="es-MX" dirty="0"/>
                    </a:p>
                  </a:txBody>
                  <a:tcPr/>
                </a:tc>
              </a:tr>
              <a:tr h="449605">
                <a:tc>
                  <a:txBody>
                    <a:bodyPr/>
                    <a:lstStyle/>
                    <a:p>
                      <a:r>
                        <a:rPr lang="es-MX" dirty="0" smtClean="0"/>
                        <a:t>Participaciones</a:t>
                      </a:r>
                      <a:r>
                        <a:rPr lang="es-MX" baseline="0" dirty="0" smtClean="0"/>
                        <a:t> y exposiciones</a:t>
                      </a:r>
                      <a:endParaRPr lang="es-MX" dirty="0"/>
                    </a:p>
                  </a:txBody>
                  <a:tcPr/>
                </a:tc>
                <a:tc>
                  <a:txBody>
                    <a:bodyPr/>
                    <a:lstStyle/>
                    <a:p>
                      <a:r>
                        <a:rPr lang="es-MX" dirty="0" smtClean="0"/>
                        <a:t>15%</a:t>
                      </a:r>
                      <a:endParaRPr lang="es-MX" dirty="0"/>
                    </a:p>
                  </a:txBody>
                  <a:tcPr/>
                </a:tc>
              </a:tr>
              <a:tr h="449605">
                <a:tc>
                  <a:txBody>
                    <a:bodyPr/>
                    <a:lstStyle/>
                    <a:p>
                      <a:r>
                        <a:rPr lang="es-MX" dirty="0" smtClean="0"/>
                        <a:t>Programa de lectura</a:t>
                      </a:r>
                      <a:endParaRPr lang="es-MX" dirty="0"/>
                    </a:p>
                  </a:txBody>
                  <a:tcPr/>
                </a:tc>
                <a:tc>
                  <a:txBody>
                    <a:bodyPr/>
                    <a:lstStyle/>
                    <a:p>
                      <a:r>
                        <a:rPr lang="es-MX" dirty="0" smtClean="0"/>
                        <a:t>10%</a:t>
                      </a:r>
                      <a:endParaRPr lang="es-MX" dirty="0"/>
                    </a:p>
                  </a:txBody>
                  <a:tcPr/>
                </a:tc>
              </a:tr>
              <a:tr h="449605">
                <a:tc>
                  <a:txBody>
                    <a:bodyPr/>
                    <a:lstStyle/>
                    <a:p>
                      <a:r>
                        <a:rPr lang="es-MX" dirty="0" smtClean="0"/>
                        <a:t>Portafolio</a:t>
                      </a:r>
                      <a:endParaRPr lang="es-MX" dirty="0"/>
                    </a:p>
                  </a:txBody>
                  <a:tcPr/>
                </a:tc>
                <a:tc>
                  <a:txBody>
                    <a:bodyPr/>
                    <a:lstStyle/>
                    <a:p>
                      <a:r>
                        <a:rPr lang="es-MX" dirty="0" smtClean="0"/>
                        <a:t>10%</a:t>
                      </a:r>
                      <a:endParaRPr lang="es-MX" dirty="0"/>
                    </a:p>
                  </a:txBody>
                  <a:tcPr/>
                </a:tc>
              </a:tr>
            </a:tbl>
          </a:graphicData>
        </a:graphic>
      </p:graphicFrame>
    </p:spTree>
    <p:extLst>
      <p:ext uri="{BB962C8B-B14F-4D97-AF65-F5344CB8AC3E}">
        <p14:creationId xmlns:p14="http://schemas.microsoft.com/office/powerpoint/2010/main" val="40915856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Título"/>
          <p:cNvSpPr txBox="1">
            <a:spLocks/>
          </p:cNvSpPr>
          <p:nvPr/>
        </p:nvSpPr>
        <p:spPr>
          <a:xfrm>
            <a:off x="457200" y="44624"/>
            <a:ext cx="8229600" cy="86409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4000" b="1" dirty="0" smtClean="0">
                <a:latin typeface="Cambria" panose="02040503050406030204" pitchFamily="18" charset="0"/>
              </a:rPr>
              <a:t>MATERIAL</a:t>
            </a:r>
            <a:endParaRPr lang="es-MX" sz="4000" b="1" dirty="0">
              <a:latin typeface="Cambria" panose="02040503050406030204" pitchFamily="18" charset="0"/>
            </a:endParaRPr>
          </a:p>
        </p:txBody>
      </p:sp>
      <p:sp>
        <p:nvSpPr>
          <p:cNvPr id="3" name="2 Rectángulo"/>
          <p:cNvSpPr/>
          <p:nvPr/>
        </p:nvSpPr>
        <p:spPr>
          <a:xfrm>
            <a:off x="566243" y="788506"/>
            <a:ext cx="7992888" cy="5016758"/>
          </a:xfrm>
          <a:prstGeom prst="rect">
            <a:avLst/>
          </a:prstGeom>
        </p:spPr>
        <p:txBody>
          <a:bodyPr wrap="square">
            <a:spAutoFit/>
          </a:bodyPr>
          <a:lstStyle/>
          <a:p>
            <a:pPr marL="457200" indent="-457200">
              <a:buFont typeface="Wingdings" panose="05000000000000000000" pitchFamily="2" charset="2"/>
              <a:buChar char="Ø"/>
            </a:pPr>
            <a:r>
              <a:rPr lang="es-MX" sz="3200" dirty="0" smtClean="0">
                <a:latin typeface="Cambria" panose="02040503050406030204" pitchFamily="18" charset="0"/>
                <a:cs typeface="Arial" pitchFamily="34" charset="0"/>
              </a:rPr>
              <a:t>Computadora </a:t>
            </a:r>
            <a:endParaRPr lang="es-MX" sz="3200" dirty="0">
              <a:latin typeface="Cambria" panose="02040503050406030204" pitchFamily="18" charset="0"/>
              <a:cs typeface="Arial" pitchFamily="34" charset="0"/>
            </a:endParaRPr>
          </a:p>
          <a:p>
            <a:pPr marL="457200" indent="-457200">
              <a:buFont typeface="Wingdings" panose="05000000000000000000" pitchFamily="2" charset="2"/>
              <a:buChar char="Ø"/>
            </a:pPr>
            <a:r>
              <a:rPr lang="es-MX" sz="3200" dirty="0" smtClean="0">
                <a:latin typeface="Cambria" panose="02040503050406030204" pitchFamily="18" charset="0"/>
                <a:cs typeface="Arial" pitchFamily="34" charset="0"/>
              </a:rPr>
              <a:t>Software video, audio, presentaciones de diapositivas, documento de textos entre otros.</a:t>
            </a:r>
          </a:p>
          <a:p>
            <a:pPr marL="457200" indent="-457200">
              <a:buFont typeface="Wingdings" panose="05000000000000000000" pitchFamily="2" charset="2"/>
              <a:buChar char="Ø"/>
            </a:pPr>
            <a:r>
              <a:rPr lang="es-MX" sz="3200" dirty="0" smtClean="0">
                <a:latin typeface="Cambria" panose="02040503050406030204" pitchFamily="18" charset="0"/>
                <a:cs typeface="Arial" pitchFamily="34" charset="0"/>
              </a:rPr>
              <a:t>Proyector en el aula </a:t>
            </a:r>
          </a:p>
          <a:p>
            <a:pPr marL="457200" indent="-457200">
              <a:buFont typeface="Wingdings" panose="05000000000000000000" pitchFamily="2" charset="2"/>
              <a:buChar char="Ø"/>
            </a:pPr>
            <a:r>
              <a:rPr lang="es-MX" sz="3200" dirty="0">
                <a:latin typeface="Cambria" panose="02040503050406030204" pitchFamily="18" charset="0"/>
                <a:cs typeface="Arial" pitchFamily="34" charset="0"/>
              </a:rPr>
              <a:t>I</a:t>
            </a:r>
            <a:r>
              <a:rPr lang="es-MX" sz="3200" dirty="0" smtClean="0">
                <a:latin typeface="Cambria" panose="02040503050406030204" pitchFamily="18" charset="0"/>
                <a:cs typeface="Arial" pitchFamily="34" charset="0"/>
              </a:rPr>
              <a:t>nternet</a:t>
            </a:r>
            <a:endParaRPr lang="es-MX" sz="3200" dirty="0">
              <a:latin typeface="Cambria" panose="02040503050406030204" pitchFamily="18" charset="0"/>
              <a:cs typeface="Arial" pitchFamily="34" charset="0"/>
            </a:endParaRPr>
          </a:p>
          <a:p>
            <a:pPr marL="457200" indent="-457200" algn="just">
              <a:buFont typeface="Wingdings" panose="05000000000000000000" pitchFamily="2" charset="2"/>
              <a:buChar char="Ø"/>
            </a:pPr>
            <a:r>
              <a:rPr lang="es-MX" sz="3200" dirty="0" smtClean="0">
                <a:latin typeface="Cambria" panose="02040503050406030204" pitchFamily="18" charset="0"/>
                <a:cs typeface="Arial" pitchFamily="34" charset="0"/>
              </a:rPr>
              <a:t>Memoria USB</a:t>
            </a:r>
          </a:p>
          <a:p>
            <a:pPr marL="457200" indent="-457200" algn="just">
              <a:buFont typeface="Wingdings" panose="05000000000000000000" pitchFamily="2" charset="2"/>
              <a:buChar char="Ø"/>
            </a:pPr>
            <a:r>
              <a:rPr lang="es-MX" sz="3200" dirty="0" smtClean="0">
                <a:latin typeface="Cambria" panose="02040503050406030204" pitchFamily="18" charset="0"/>
                <a:cs typeface="Arial" pitchFamily="34" charset="0"/>
              </a:rPr>
              <a:t>Utilización de los celulares plataformas de internet, programas en la nube, formatos de video e imágenes.</a:t>
            </a:r>
            <a:endParaRPr lang="es-MX" sz="3200" dirty="0">
              <a:latin typeface="Cambria" panose="02040503050406030204" pitchFamily="18" charset="0"/>
              <a:cs typeface="Arial" pitchFamily="34" charset="0"/>
            </a:endParaRPr>
          </a:p>
        </p:txBody>
      </p:sp>
    </p:spTree>
    <p:extLst>
      <p:ext uri="{BB962C8B-B14F-4D97-AF65-F5344CB8AC3E}">
        <p14:creationId xmlns:p14="http://schemas.microsoft.com/office/powerpoint/2010/main" val="15628865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Título"/>
          <p:cNvSpPr txBox="1">
            <a:spLocks/>
          </p:cNvSpPr>
          <p:nvPr/>
        </p:nvSpPr>
        <p:spPr>
          <a:xfrm>
            <a:off x="457200" y="-13886"/>
            <a:ext cx="8229600" cy="92697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4000" b="1" dirty="0" smtClean="0">
                <a:latin typeface="Cambria" panose="02040503050406030204" pitchFamily="18" charset="0"/>
              </a:rPr>
              <a:t>REGLAMENTO</a:t>
            </a:r>
            <a:r>
              <a:rPr lang="es-MX" dirty="0" smtClean="0"/>
              <a:t> </a:t>
            </a:r>
            <a:endParaRPr lang="es-MX" dirty="0"/>
          </a:p>
        </p:txBody>
      </p:sp>
      <p:sp>
        <p:nvSpPr>
          <p:cNvPr id="3" name="2 Rectángulo"/>
          <p:cNvSpPr/>
          <p:nvPr/>
        </p:nvSpPr>
        <p:spPr>
          <a:xfrm>
            <a:off x="236119" y="692696"/>
            <a:ext cx="8671761" cy="5016758"/>
          </a:xfrm>
          <a:prstGeom prst="rect">
            <a:avLst/>
          </a:prstGeom>
        </p:spPr>
        <p:txBody>
          <a:bodyPr wrap="square">
            <a:spAutoFit/>
          </a:bodyPr>
          <a:lstStyle/>
          <a:p>
            <a:pPr algn="just"/>
            <a:r>
              <a:rPr lang="es-MX" sz="2000" dirty="0" smtClean="0">
                <a:latin typeface="Cambria" panose="02040503050406030204" pitchFamily="18" charset="0"/>
                <a:cs typeface="Arial" pitchFamily="34" charset="0"/>
              </a:rPr>
              <a:t>Los </a:t>
            </a:r>
            <a:r>
              <a:rPr lang="es-MX" sz="2000" dirty="0">
                <a:latin typeface="Cambria" panose="02040503050406030204" pitchFamily="18" charset="0"/>
                <a:cs typeface="Arial" pitchFamily="34" charset="0"/>
              </a:rPr>
              <a:t>alumnos se sentarán en el número de computadora que corresponde a su número de lista, serán responsables del equipo que tienen asignado. Si al llegar al salón encontraran algún daño deben avisar inmediatamente al </a:t>
            </a:r>
            <a:r>
              <a:rPr lang="es-MX" sz="2000" dirty="0" smtClean="0">
                <a:latin typeface="Cambria" panose="02040503050406030204" pitchFamily="18" charset="0"/>
                <a:cs typeface="Arial" pitchFamily="34" charset="0"/>
              </a:rPr>
              <a:t>maestro.</a:t>
            </a:r>
          </a:p>
          <a:p>
            <a:pPr algn="just"/>
            <a:endParaRPr lang="es-MX" sz="2000" dirty="0" smtClean="0">
              <a:latin typeface="Cambria" panose="02040503050406030204" pitchFamily="18" charset="0"/>
              <a:cs typeface="Arial" pitchFamily="34" charset="0"/>
            </a:endParaRPr>
          </a:p>
          <a:p>
            <a:pPr algn="just"/>
            <a:r>
              <a:rPr lang="es-MX" sz="2000" dirty="0" smtClean="0">
                <a:latin typeface="Cambria" panose="02040503050406030204" pitchFamily="18" charset="0"/>
                <a:cs typeface="Arial" pitchFamily="34" charset="0"/>
              </a:rPr>
              <a:t>Mantener </a:t>
            </a:r>
            <a:r>
              <a:rPr lang="es-MX" sz="2000" dirty="0">
                <a:latin typeface="Cambria" panose="02040503050406030204" pitchFamily="18" charset="0"/>
                <a:cs typeface="Arial" pitchFamily="34" charset="0"/>
              </a:rPr>
              <a:t>los celulares en modo de silencio, podrán contestar solamente para cosas urgentes pero no se permitirá que estén distrayendo la clase.</a:t>
            </a:r>
          </a:p>
          <a:p>
            <a:pPr algn="just"/>
            <a:endParaRPr lang="es-MX" sz="2000" dirty="0">
              <a:latin typeface="Cambria" panose="02040503050406030204" pitchFamily="18" charset="0"/>
              <a:cs typeface="Arial" pitchFamily="34" charset="0"/>
            </a:endParaRPr>
          </a:p>
          <a:p>
            <a:pPr algn="just"/>
            <a:r>
              <a:rPr lang="es-MX" sz="2000" dirty="0">
                <a:latin typeface="Cambria" panose="02040503050406030204" pitchFamily="18" charset="0"/>
                <a:cs typeface="Arial" pitchFamily="34" charset="0"/>
              </a:rPr>
              <a:t> </a:t>
            </a:r>
            <a:r>
              <a:rPr lang="es-MX" sz="2000" dirty="0" smtClean="0">
                <a:latin typeface="Cambria" panose="02040503050406030204" pitchFamily="18" charset="0"/>
                <a:cs typeface="Arial" pitchFamily="34" charset="0"/>
              </a:rPr>
              <a:t>No </a:t>
            </a:r>
            <a:r>
              <a:rPr lang="es-MX" sz="2000" dirty="0">
                <a:latin typeface="Cambria" panose="02040503050406030204" pitchFamily="18" charset="0"/>
                <a:cs typeface="Arial" pitchFamily="34" charset="0"/>
              </a:rPr>
              <a:t>se permitirá el uso de mensajeros, Facebook, </a:t>
            </a:r>
            <a:r>
              <a:rPr lang="es-MX" sz="2000" dirty="0" err="1">
                <a:latin typeface="Cambria" panose="02040503050406030204" pitchFamily="18" charset="0"/>
                <a:cs typeface="Arial" pitchFamily="34" charset="0"/>
              </a:rPr>
              <a:t>Youtube</a:t>
            </a:r>
            <a:r>
              <a:rPr lang="es-MX" sz="2000" dirty="0">
                <a:latin typeface="Cambria" panose="02040503050406030204" pitchFamily="18" charset="0"/>
                <a:cs typeface="Arial" pitchFamily="34" charset="0"/>
              </a:rPr>
              <a:t> u otros durante el tiempo de explicación y realización de ejercicios. </a:t>
            </a:r>
            <a:r>
              <a:rPr lang="es-MX" sz="2000" dirty="0" smtClean="0">
                <a:latin typeface="Cambria" panose="02040503050406030204" pitchFamily="18" charset="0"/>
                <a:cs typeface="Arial" pitchFamily="34" charset="0"/>
              </a:rPr>
              <a:t>El </a:t>
            </a:r>
            <a:r>
              <a:rPr lang="es-MX" sz="2000" dirty="0">
                <a:latin typeface="Cambria" panose="02040503050406030204" pitchFamily="18" charset="0"/>
                <a:cs typeface="Arial" pitchFamily="34" charset="0"/>
              </a:rPr>
              <a:t>maestro pondrá falta y pedirá que se retire al alumnos que haga eso.</a:t>
            </a:r>
          </a:p>
          <a:p>
            <a:pPr algn="just"/>
            <a:endParaRPr lang="es-MX" sz="2000" dirty="0">
              <a:latin typeface="Cambria" panose="02040503050406030204" pitchFamily="18" charset="0"/>
              <a:cs typeface="Arial" pitchFamily="34" charset="0"/>
            </a:endParaRPr>
          </a:p>
          <a:p>
            <a:pPr algn="just"/>
            <a:r>
              <a:rPr lang="es-MX" sz="2000" dirty="0" smtClean="0">
                <a:latin typeface="Cambria" panose="02040503050406030204" pitchFamily="18" charset="0"/>
                <a:cs typeface="Arial" pitchFamily="34" charset="0"/>
              </a:rPr>
              <a:t>Si </a:t>
            </a:r>
            <a:r>
              <a:rPr lang="es-MX" sz="2000" dirty="0">
                <a:latin typeface="Cambria" panose="02040503050406030204" pitchFamily="18" charset="0"/>
                <a:cs typeface="Arial" pitchFamily="34" charset="0"/>
              </a:rPr>
              <a:t>por alguna razón el alumno falta a clase ya sea justificada o injustificadamente tendrá una semana para entregar el trabajo realizado. Si la falta fuera por algún motivo </a:t>
            </a:r>
            <a:r>
              <a:rPr lang="es-MX" sz="2000" dirty="0" smtClean="0">
                <a:latin typeface="Cambria" panose="02040503050406030204" pitchFamily="18" charset="0"/>
                <a:cs typeface="Arial" pitchFamily="34" charset="0"/>
              </a:rPr>
              <a:t>injustificado el trabajo contara con menos calificación.</a:t>
            </a:r>
            <a:endParaRPr lang="es-MX" sz="2000" dirty="0">
              <a:solidFill>
                <a:srgbClr val="483F24"/>
              </a:solidFill>
              <a:latin typeface="Cambria" panose="02040503050406030204" pitchFamily="18" charset="0"/>
              <a:cs typeface="Arial" pitchFamily="34" charset="0"/>
            </a:endParaRPr>
          </a:p>
        </p:txBody>
      </p:sp>
    </p:spTree>
    <p:extLst>
      <p:ext uri="{BB962C8B-B14F-4D97-AF65-F5344CB8AC3E}">
        <p14:creationId xmlns:p14="http://schemas.microsoft.com/office/powerpoint/2010/main" val="22661199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Rectángulo"/>
          <p:cNvSpPr/>
          <p:nvPr/>
        </p:nvSpPr>
        <p:spPr>
          <a:xfrm>
            <a:off x="107504" y="-27384"/>
            <a:ext cx="8856984" cy="6186309"/>
          </a:xfrm>
          <a:prstGeom prst="rect">
            <a:avLst/>
          </a:prstGeom>
        </p:spPr>
        <p:txBody>
          <a:bodyPr wrap="square">
            <a:spAutoFit/>
          </a:bodyPr>
          <a:lstStyle/>
          <a:p>
            <a:pPr marL="342900" indent="-342900" algn="just">
              <a:buFont typeface="Wingdings" panose="05000000000000000000" pitchFamily="2" charset="2"/>
              <a:buChar char="Ø"/>
            </a:pPr>
            <a:r>
              <a:rPr lang="es-MX" sz="2000" b="1" dirty="0">
                <a:solidFill>
                  <a:srgbClr val="483F24"/>
                </a:solidFill>
                <a:latin typeface="Cambria" panose="02040503050406030204" pitchFamily="18" charset="0"/>
                <a:cs typeface="Arial" pitchFamily="34" charset="0"/>
              </a:rPr>
              <a:t> </a:t>
            </a:r>
            <a:r>
              <a:rPr lang="es-MX" sz="2200" dirty="0" smtClean="0">
                <a:latin typeface="Cambria" panose="02040503050406030204" pitchFamily="18" charset="0"/>
                <a:cs typeface="Arial" pitchFamily="34" charset="0"/>
              </a:rPr>
              <a:t>Respeto a sus compañeros y </a:t>
            </a:r>
            <a:r>
              <a:rPr lang="es-MX" sz="2200" dirty="0" smtClean="0">
                <a:latin typeface="Cambria" panose="02040503050406030204" pitchFamily="18" charset="0"/>
                <a:cs typeface="Arial" pitchFamily="34" charset="0"/>
              </a:rPr>
              <a:t>profesores.</a:t>
            </a:r>
            <a:endParaRPr lang="es-MX" sz="2200" dirty="0">
              <a:latin typeface="Cambria" panose="02040503050406030204" pitchFamily="18" charset="0"/>
              <a:cs typeface="Arial" pitchFamily="34" charset="0"/>
            </a:endParaRPr>
          </a:p>
          <a:p>
            <a:pPr algn="just"/>
            <a:endParaRPr lang="es-MX" sz="2200" dirty="0">
              <a:latin typeface="Cambria" panose="02040503050406030204" pitchFamily="18" charset="0"/>
              <a:cs typeface="Arial" pitchFamily="34" charset="0"/>
            </a:endParaRPr>
          </a:p>
          <a:p>
            <a:pPr marL="342900" indent="-342900" algn="just">
              <a:buFont typeface="Wingdings" panose="05000000000000000000" pitchFamily="2" charset="2"/>
              <a:buChar char="Ø"/>
            </a:pPr>
            <a:r>
              <a:rPr lang="es-MX" sz="2200" dirty="0">
                <a:latin typeface="Cambria" panose="02040503050406030204" pitchFamily="18" charset="0"/>
                <a:cs typeface="Arial" pitchFamily="34" charset="0"/>
              </a:rPr>
              <a:t> </a:t>
            </a:r>
            <a:r>
              <a:rPr lang="es-MX" sz="2200" dirty="0" smtClean="0">
                <a:latin typeface="Cambria" panose="02040503050406030204" pitchFamily="18" charset="0"/>
                <a:cs typeface="Arial" pitchFamily="34" charset="0"/>
              </a:rPr>
              <a:t>mantener orden y disciplina asi como no entrar  </a:t>
            </a:r>
            <a:r>
              <a:rPr lang="es-MX" sz="2200" dirty="0">
                <a:latin typeface="Cambria" panose="02040503050406030204" pitchFamily="18" charset="0"/>
                <a:cs typeface="Arial" pitchFamily="34" charset="0"/>
              </a:rPr>
              <a:t>con alimentos.</a:t>
            </a:r>
          </a:p>
          <a:p>
            <a:pPr algn="just"/>
            <a:endParaRPr lang="es-MX" sz="2200" dirty="0">
              <a:latin typeface="Cambria" panose="02040503050406030204" pitchFamily="18" charset="0"/>
              <a:cs typeface="Arial" pitchFamily="34" charset="0"/>
            </a:endParaRPr>
          </a:p>
          <a:p>
            <a:pPr marL="342900" indent="-342900" algn="just">
              <a:buFont typeface="Wingdings" panose="05000000000000000000" pitchFamily="2" charset="2"/>
              <a:buChar char="Ø"/>
            </a:pPr>
            <a:r>
              <a:rPr lang="es-MX" sz="2200" dirty="0">
                <a:latin typeface="Cambria" panose="02040503050406030204" pitchFamily="18" charset="0"/>
                <a:cs typeface="Arial" pitchFamily="34" charset="0"/>
              </a:rPr>
              <a:t> entregar trabajos a </a:t>
            </a:r>
            <a:r>
              <a:rPr lang="es-MX" sz="2200" dirty="0" smtClean="0">
                <a:latin typeface="Cambria" panose="02040503050406030204" pitchFamily="18" charset="0"/>
                <a:cs typeface="Arial" pitchFamily="34" charset="0"/>
              </a:rPr>
              <a:t>tiempo y </a:t>
            </a:r>
            <a:r>
              <a:rPr lang="es-MX" sz="2200" dirty="0" smtClean="0">
                <a:latin typeface="Cambria" panose="02040503050406030204" pitchFamily="18" charset="0"/>
                <a:cs typeface="Arial" pitchFamily="34" charset="0"/>
              </a:rPr>
              <a:t>forma.</a:t>
            </a:r>
            <a:endParaRPr lang="es-MX" sz="2200" dirty="0">
              <a:latin typeface="Cambria" panose="02040503050406030204" pitchFamily="18" charset="0"/>
              <a:cs typeface="Arial" pitchFamily="34" charset="0"/>
            </a:endParaRPr>
          </a:p>
          <a:p>
            <a:pPr marL="285750" indent="-285750" algn="just">
              <a:buFont typeface="Wingdings" pitchFamily="2" charset="2"/>
              <a:buChar char="ü"/>
            </a:pPr>
            <a:endParaRPr lang="es-MX" sz="2200" dirty="0">
              <a:latin typeface="Cambria" panose="02040503050406030204" pitchFamily="18" charset="0"/>
              <a:cs typeface="Arial" pitchFamily="34" charset="0"/>
            </a:endParaRPr>
          </a:p>
          <a:p>
            <a:pPr marL="342900" indent="-342900" algn="just">
              <a:buFont typeface="Wingdings" panose="05000000000000000000" pitchFamily="2" charset="2"/>
              <a:buChar char="Ø"/>
            </a:pPr>
            <a:r>
              <a:rPr lang="es-MX" sz="2200" dirty="0">
                <a:latin typeface="Cambria" panose="02040503050406030204" pitchFamily="18" charset="0"/>
                <a:cs typeface="Arial" pitchFamily="34" charset="0"/>
              </a:rPr>
              <a:t> solo se darán 5 minutos después de la entrada, si llegan mas tarde es </a:t>
            </a:r>
            <a:r>
              <a:rPr lang="es-MX" sz="2200" dirty="0" smtClean="0">
                <a:latin typeface="Cambria" panose="02040503050406030204" pitchFamily="18" charset="0"/>
                <a:cs typeface="Arial" pitchFamily="34" charset="0"/>
              </a:rPr>
              <a:t>falta.</a:t>
            </a:r>
            <a:endParaRPr lang="es-MX" sz="2200" dirty="0">
              <a:latin typeface="Cambria" panose="02040503050406030204" pitchFamily="18" charset="0"/>
              <a:cs typeface="Arial" pitchFamily="34" charset="0"/>
            </a:endParaRPr>
          </a:p>
          <a:p>
            <a:pPr marL="285750" indent="-285750" algn="just">
              <a:buFont typeface="Wingdings" pitchFamily="2" charset="2"/>
              <a:buChar char="ü"/>
            </a:pPr>
            <a:endParaRPr lang="es-MX" sz="2200" dirty="0">
              <a:latin typeface="Cambria" panose="02040503050406030204" pitchFamily="18" charset="0"/>
              <a:cs typeface="Arial" pitchFamily="34" charset="0"/>
            </a:endParaRPr>
          </a:p>
          <a:p>
            <a:pPr marL="342900" indent="-342900" algn="just">
              <a:buFont typeface="Wingdings" panose="05000000000000000000" pitchFamily="2" charset="2"/>
              <a:buChar char="Ø"/>
            </a:pPr>
            <a:r>
              <a:rPr lang="es-MX" sz="2200" dirty="0">
                <a:latin typeface="Cambria" panose="02040503050406030204" pitchFamily="18" charset="0"/>
                <a:cs typeface="Arial" pitchFamily="34" charset="0"/>
              </a:rPr>
              <a:t> </a:t>
            </a:r>
            <a:r>
              <a:rPr lang="es-MX" sz="2200" dirty="0" smtClean="0">
                <a:latin typeface="Cambria" panose="02040503050406030204" pitchFamily="18" charset="0"/>
                <a:cs typeface="Arial" pitchFamily="34" charset="0"/>
              </a:rPr>
              <a:t>poner su celular en vibrar y dentro de su bolso, no habalr por </a:t>
            </a:r>
            <a:r>
              <a:rPr lang="es-MX" sz="2200" dirty="0">
                <a:latin typeface="Cambria" panose="02040503050406030204" pitchFamily="18" charset="0"/>
                <a:cs typeface="Arial" pitchFamily="34" charset="0"/>
              </a:rPr>
              <a:t>celular durante la clase.</a:t>
            </a:r>
          </a:p>
          <a:p>
            <a:pPr marL="285750" indent="-285750" algn="just">
              <a:buFont typeface="Wingdings" pitchFamily="2" charset="2"/>
              <a:buChar char="ü"/>
            </a:pPr>
            <a:endParaRPr lang="es-MX" sz="2200" dirty="0">
              <a:latin typeface="Cambria" panose="02040503050406030204" pitchFamily="18" charset="0"/>
              <a:cs typeface="Arial" pitchFamily="34" charset="0"/>
            </a:endParaRPr>
          </a:p>
          <a:p>
            <a:pPr marL="342900" indent="-342900" algn="just">
              <a:buFont typeface="Wingdings" panose="05000000000000000000" pitchFamily="2" charset="2"/>
              <a:buChar char="Ø"/>
            </a:pPr>
            <a:r>
              <a:rPr lang="es-MX" sz="2200" dirty="0">
                <a:latin typeface="Cambria" panose="02040503050406030204" pitchFamily="18" charset="0"/>
                <a:cs typeface="Arial" pitchFamily="34" charset="0"/>
              </a:rPr>
              <a:t> pedir permiso para salidas en clase.</a:t>
            </a:r>
          </a:p>
          <a:p>
            <a:pPr marL="285750" indent="-285750" algn="just">
              <a:buFont typeface="Wingdings" pitchFamily="2" charset="2"/>
              <a:buChar char="ü"/>
            </a:pPr>
            <a:endParaRPr lang="es-MX" sz="2200" dirty="0">
              <a:latin typeface="Cambria" panose="02040503050406030204" pitchFamily="18" charset="0"/>
              <a:cs typeface="Arial" pitchFamily="34" charset="0"/>
            </a:endParaRPr>
          </a:p>
          <a:p>
            <a:pPr marL="342900" indent="-342900" algn="just">
              <a:buFont typeface="Wingdings" panose="05000000000000000000" pitchFamily="2" charset="2"/>
              <a:buChar char="Ø"/>
            </a:pPr>
            <a:r>
              <a:rPr lang="es-MX" sz="2200" dirty="0">
                <a:latin typeface="Cambria" panose="02040503050406030204" pitchFamily="18" charset="0"/>
                <a:cs typeface="Arial" pitchFamily="34" charset="0"/>
              </a:rPr>
              <a:t> </a:t>
            </a:r>
            <a:r>
              <a:rPr lang="es-MX" sz="2200" dirty="0" smtClean="0">
                <a:latin typeface="Cambria" panose="02040503050406030204" pitchFamily="18" charset="0"/>
                <a:cs typeface="Arial" pitchFamily="34" charset="0"/>
              </a:rPr>
              <a:t>durante la clase se debe emplear la computadora para el trabajo asignado, de no ser así se le pedirá que se retire de la clase.</a:t>
            </a:r>
            <a:endParaRPr lang="es-MX" sz="2200" dirty="0">
              <a:latin typeface="Cambria" panose="02040503050406030204" pitchFamily="18" charset="0"/>
              <a:cs typeface="Arial" pitchFamily="34" charset="0"/>
            </a:endParaRPr>
          </a:p>
          <a:p>
            <a:pPr marL="285750" indent="-285750" algn="just">
              <a:buFont typeface="Wingdings" pitchFamily="2" charset="2"/>
              <a:buChar char="ü"/>
            </a:pPr>
            <a:endParaRPr lang="es-MX" sz="2200" dirty="0">
              <a:latin typeface="Cambria" panose="02040503050406030204" pitchFamily="18" charset="0"/>
              <a:cs typeface="Arial" pitchFamily="34" charset="0"/>
            </a:endParaRPr>
          </a:p>
          <a:p>
            <a:pPr marL="342900" indent="-342900" algn="just">
              <a:buFont typeface="Wingdings" panose="05000000000000000000" pitchFamily="2" charset="2"/>
              <a:buChar char="Ø"/>
            </a:pPr>
            <a:r>
              <a:rPr lang="es-MX" sz="2200" dirty="0">
                <a:latin typeface="Cambria" panose="02040503050406030204" pitchFamily="18" charset="0"/>
                <a:cs typeface="Arial" pitchFamily="34" charset="0"/>
              </a:rPr>
              <a:t> cuidar el equipo en el que trabajaran durante el semestre</a:t>
            </a:r>
            <a:r>
              <a:rPr lang="es-MX" sz="2200" dirty="0" smtClean="0">
                <a:latin typeface="Cambria" panose="02040503050406030204" pitchFamily="18" charset="0"/>
                <a:cs typeface="Arial" pitchFamily="34" charset="0"/>
              </a:rPr>
              <a:t>.</a:t>
            </a:r>
            <a:endParaRPr lang="es-MX" sz="2200" dirty="0">
              <a:latin typeface="Cambria" panose="02040503050406030204" pitchFamily="18" charset="0"/>
              <a:cs typeface="Arial" pitchFamily="34" charset="0"/>
            </a:endParaRPr>
          </a:p>
        </p:txBody>
      </p:sp>
    </p:spTree>
    <p:extLst>
      <p:ext uri="{BB962C8B-B14F-4D97-AF65-F5344CB8AC3E}">
        <p14:creationId xmlns:p14="http://schemas.microsoft.com/office/powerpoint/2010/main" val="3976211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3275856" y="139859"/>
            <a:ext cx="3240360" cy="984885"/>
          </a:xfrm>
          <a:prstGeom prst="rect">
            <a:avLst/>
          </a:prstGeom>
          <a:noFill/>
        </p:spPr>
        <p:txBody>
          <a:bodyPr wrap="square" rtlCol="0">
            <a:spAutoFit/>
          </a:bodyPr>
          <a:lstStyle/>
          <a:p>
            <a:r>
              <a:rPr lang="es-MX" sz="4000" b="1" dirty="0" smtClean="0">
                <a:latin typeface="Cambria" panose="02040503050406030204" pitchFamily="18" charset="0"/>
              </a:rPr>
              <a:t>PROPOSITO </a:t>
            </a:r>
            <a:endParaRPr lang="es-MX" sz="4000" b="1" dirty="0">
              <a:ln w="6350">
                <a:solidFill>
                  <a:schemeClr val="bg1">
                    <a:lumMod val="65000"/>
                    <a:lumOff val="35000"/>
                  </a:schemeClr>
                </a:solidFill>
              </a:ln>
              <a:latin typeface="Cambria" panose="02040503050406030204" pitchFamily="18" charset="0"/>
              <a:cs typeface="Arial"/>
            </a:endParaRPr>
          </a:p>
          <a:p>
            <a:endParaRPr lang="es-MX" dirty="0"/>
          </a:p>
        </p:txBody>
      </p:sp>
      <p:sp>
        <p:nvSpPr>
          <p:cNvPr id="3" name="2 Marcador de contenido"/>
          <p:cNvSpPr txBox="1">
            <a:spLocks/>
          </p:cNvSpPr>
          <p:nvPr/>
        </p:nvSpPr>
        <p:spPr>
          <a:xfrm>
            <a:off x="395536" y="836712"/>
            <a:ext cx="8229600" cy="52578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just">
              <a:buFont typeface="Arial" pitchFamily="34" charset="0"/>
              <a:buNone/>
            </a:pPr>
            <a:r>
              <a:rPr lang="es-MX" dirty="0" smtClean="0">
                <a:latin typeface="Cambria" panose="02040503050406030204" pitchFamily="18" charset="0"/>
                <a:cs typeface="Arial"/>
              </a:rPr>
              <a:t>El curso “Las TIC en la Educación” tiene como propósito brindar al futuro docente las destrezas básicas para integrar de manera crítica y creativa las tecnologías de la información y comunicación en el proceso de enseñanza y aprendizaje. </a:t>
            </a:r>
          </a:p>
          <a:p>
            <a:pPr marL="137160" indent="0" algn="just">
              <a:buNone/>
            </a:pPr>
            <a:r>
              <a:rPr lang="es-MX" dirty="0" smtClean="0">
                <a:latin typeface="Cambria" panose="02040503050406030204" pitchFamily="18" charset="0"/>
              </a:rPr>
              <a:t> </a:t>
            </a:r>
          </a:p>
          <a:p>
            <a:pPr marL="137160" indent="0" algn="just">
              <a:buNone/>
            </a:pPr>
            <a:r>
              <a:rPr lang="es-MX" dirty="0" smtClean="0">
                <a:latin typeface="Cambria" panose="02040503050406030204" pitchFamily="18" charset="0"/>
              </a:rPr>
              <a:t>Conocimientos </a:t>
            </a:r>
            <a:r>
              <a:rPr lang="es-MX" dirty="0">
                <a:latin typeface="Cambria" panose="02040503050406030204" pitchFamily="18" charset="0"/>
              </a:rPr>
              <a:t>que puede utilizar en diversas actividades tanto académicas como </a:t>
            </a:r>
            <a:r>
              <a:rPr lang="es-MX" dirty="0" smtClean="0">
                <a:latin typeface="Cambria" panose="02040503050406030204" pitchFamily="18" charset="0"/>
              </a:rPr>
              <a:t>profesionales.</a:t>
            </a:r>
            <a:endParaRPr lang="es-MX" dirty="0">
              <a:ln>
                <a:solidFill>
                  <a:schemeClr val="bg1">
                    <a:lumMod val="65000"/>
                    <a:lumOff val="35000"/>
                    <a:alpha val="24000"/>
                  </a:schemeClr>
                </a:solidFill>
              </a:ln>
              <a:effectLst>
                <a:outerShdw blurRad="50800" dist="50800" dir="5400000" algn="ctr" rotWithShape="0">
                  <a:schemeClr val="bg1">
                    <a:lumMod val="65000"/>
                    <a:lumOff val="35000"/>
                  </a:schemeClr>
                </a:outerShdw>
              </a:effectLst>
              <a:latin typeface="Cambria" panose="02040503050406030204" pitchFamily="18" charset="0"/>
              <a:cs typeface="Arial"/>
            </a:endParaRPr>
          </a:p>
        </p:txBody>
      </p:sp>
    </p:spTree>
    <p:extLst>
      <p:ext uri="{BB962C8B-B14F-4D97-AF65-F5344CB8AC3E}">
        <p14:creationId xmlns:p14="http://schemas.microsoft.com/office/powerpoint/2010/main" val="1002339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755576" y="116632"/>
            <a:ext cx="7776864" cy="7263527"/>
          </a:xfrm>
          <a:prstGeom prst="rect">
            <a:avLst/>
          </a:prstGeom>
          <a:noFill/>
        </p:spPr>
        <p:txBody>
          <a:bodyPr wrap="square" rtlCol="0">
            <a:spAutoFit/>
          </a:bodyPr>
          <a:lstStyle/>
          <a:p>
            <a:pPr indent="0" algn="just">
              <a:buFont typeface="Arial" pitchFamily="34" charset="0"/>
              <a:buNone/>
            </a:pPr>
            <a:r>
              <a:rPr lang="es-MX" sz="3200" dirty="0" smtClean="0">
                <a:latin typeface="Cambria" panose="02040503050406030204" pitchFamily="18" charset="0"/>
                <a:cs typeface="Arial"/>
              </a:rPr>
              <a:t>Se </a:t>
            </a:r>
            <a:r>
              <a:rPr lang="es-MX" sz="3200" dirty="0">
                <a:latin typeface="Cambria" panose="02040503050406030204" pitchFamily="18" charset="0"/>
                <a:cs typeface="Arial"/>
              </a:rPr>
              <a:t>proponen las TIC como medio para abordar algunos de los problemas a los que se puede enfrentar, tales como</a:t>
            </a:r>
            <a:r>
              <a:rPr lang="es-MX" sz="3200" dirty="0" smtClean="0">
                <a:latin typeface="Cambria" panose="02040503050406030204" pitchFamily="18" charset="0"/>
                <a:cs typeface="Arial"/>
              </a:rPr>
              <a:t>:</a:t>
            </a:r>
          </a:p>
          <a:p>
            <a:pPr indent="0" algn="just">
              <a:buFont typeface="Arial" pitchFamily="34" charset="0"/>
              <a:buNone/>
            </a:pPr>
            <a:endParaRPr lang="es-MX" sz="3200" dirty="0">
              <a:solidFill>
                <a:srgbClr val="483F24"/>
              </a:solidFill>
              <a:latin typeface="Cambria" panose="02040503050406030204" pitchFamily="18" charset="0"/>
              <a:cs typeface="Arial"/>
            </a:endParaRPr>
          </a:p>
          <a:p>
            <a:pPr marL="457200" indent="-457200" algn="just">
              <a:buFont typeface="Wingdings" panose="05000000000000000000" pitchFamily="2" charset="2"/>
              <a:buChar char="Ø"/>
            </a:pPr>
            <a:r>
              <a:rPr lang="es-MX" sz="3200" b="1" dirty="0">
                <a:effectLst>
                  <a:outerShdw blurRad="38100" dist="38100" dir="2700000" algn="tl">
                    <a:srgbClr val="000000">
                      <a:alpha val="43137"/>
                    </a:srgbClr>
                  </a:outerShdw>
                </a:effectLst>
                <a:latin typeface="Cambria" panose="02040503050406030204" pitchFamily="18" charset="0"/>
              </a:rPr>
              <a:t>Complementar y ampliar la variedad de recursos didácticos</a:t>
            </a:r>
            <a:r>
              <a:rPr lang="es-MX" sz="3200" b="1" dirty="0" smtClean="0">
                <a:effectLst>
                  <a:outerShdw blurRad="38100" dist="38100" dir="2700000" algn="tl">
                    <a:srgbClr val="000000">
                      <a:alpha val="43137"/>
                    </a:srgbClr>
                  </a:outerShdw>
                </a:effectLst>
                <a:latin typeface="Cambria" panose="02040503050406030204" pitchFamily="18" charset="0"/>
              </a:rPr>
              <a:t>.</a:t>
            </a:r>
          </a:p>
          <a:p>
            <a:pPr marL="457200" indent="-457200" algn="just">
              <a:buFont typeface="Wingdings" panose="05000000000000000000" pitchFamily="2" charset="2"/>
              <a:buChar char="Ø"/>
            </a:pPr>
            <a:r>
              <a:rPr lang="es-MX" sz="3200" b="1" dirty="0">
                <a:effectLst>
                  <a:outerShdw blurRad="38100" dist="38100" dir="2700000" algn="tl">
                    <a:srgbClr val="000000">
                      <a:alpha val="43137"/>
                    </a:srgbClr>
                  </a:outerShdw>
                </a:effectLst>
                <a:latin typeface="Cambria" panose="02040503050406030204" pitchFamily="18" charset="0"/>
              </a:rPr>
              <a:t>Facilitar la interacción entre profesores y alumnos en situaciones de </a:t>
            </a:r>
            <a:r>
              <a:rPr lang="es-MX" sz="3200" b="1" dirty="0" smtClean="0">
                <a:effectLst>
                  <a:outerShdw blurRad="38100" dist="38100" dir="2700000" algn="tl">
                    <a:srgbClr val="000000">
                      <a:alpha val="43137"/>
                    </a:srgbClr>
                  </a:outerShdw>
                </a:effectLst>
                <a:latin typeface="Cambria" panose="02040503050406030204" pitchFamily="18" charset="0"/>
              </a:rPr>
              <a:t>aprendizaje.</a:t>
            </a:r>
          </a:p>
          <a:p>
            <a:pPr marL="457200" indent="-457200" algn="just">
              <a:buFont typeface="Wingdings" panose="05000000000000000000" pitchFamily="2" charset="2"/>
              <a:buChar char="Ø"/>
            </a:pPr>
            <a:r>
              <a:rPr lang="es-MX" sz="3200" b="1" dirty="0">
                <a:effectLst>
                  <a:outerShdw blurRad="38100" dist="38100" dir="2700000" algn="tl">
                    <a:srgbClr val="000000">
                      <a:alpha val="43137"/>
                    </a:srgbClr>
                  </a:outerShdw>
                </a:effectLst>
                <a:latin typeface="Cambria" panose="02040503050406030204" pitchFamily="18" charset="0"/>
              </a:rPr>
              <a:t>Incrementar el interés de los temas </a:t>
            </a:r>
            <a:r>
              <a:rPr lang="es-MX" sz="3200" b="1" dirty="0" smtClean="0">
                <a:effectLst>
                  <a:outerShdw blurRad="38100" dist="38100" dir="2700000" algn="tl">
                    <a:srgbClr val="000000">
                      <a:alpha val="43137"/>
                    </a:srgbClr>
                  </a:outerShdw>
                </a:effectLst>
                <a:latin typeface="Cambria" panose="02040503050406030204" pitchFamily="18" charset="0"/>
              </a:rPr>
              <a:t>tratados.</a:t>
            </a:r>
          </a:p>
          <a:p>
            <a:pPr marL="457200" indent="-457200" algn="just">
              <a:buFont typeface="Wingdings" panose="05000000000000000000" pitchFamily="2" charset="2"/>
              <a:buChar char="Ø"/>
            </a:pPr>
            <a:r>
              <a:rPr lang="es-MX" sz="3200" b="1" dirty="0">
                <a:effectLst>
                  <a:outerShdw blurRad="38100" dist="38100" dir="2700000" algn="tl">
                    <a:srgbClr val="000000">
                      <a:alpha val="43137"/>
                    </a:srgbClr>
                  </a:outerShdw>
                </a:effectLst>
                <a:latin typeface="Cambria" panose="02040503050406030204" pitchFamily="18" charset="0"/>
              </a:rPr>
              <a:t>Mejorar la calidad de su </a:t>
            </a:r>
            <a:r>
              <a:rPr lang="es-MX" sz="3200" b="1" dirty="0" smtClean="0">
                <a:effectLst>
                  <a:outerShdw blurRad="38100" dist="38100" dir="2700000" algn="tl">
                    <a:srgbClr val="000000">
                      <a:alpha val="43137"/>
                    </a:srgbClr>
                  </a:outerShdw>
                </a:effectLst>
                <a:latin typeface="Cambria" panose="02040503050406030204" pitchFamily="18" charset="0"/>
              </a:rPr>
              <a:t>formación.</a:t>
            </a:r>
            <a:endParaRPr lang="es-MX" sz="3200" b="1" dirty="0">
              <a:effectLst>
                <a:outerShdw blurRad="38100" dist="38100" dir="2700000" algn="tl">
                  <a:srgbClr val="000000">
                    <a:alpha val="43137"/>
                  </a:srgbClr>
                </a:outerShdw>
              </a:effectLst>
              <a:latin typeface="Cambria" panose="02040503050406030204" pitchFamily="18" charset="0"/>
            </a:endParaRPr>
          </a:p>
          <a:p>
            <a:pPr marL="457200" indent="-457200" algn="just">
              <a:buFont typeface="Wingdings" panose="05000000000000000000" pitchFamily="2" charset="2"/>
              <a:buChar char="Ø"/>
            </a:pPr>
            <a:endParaRPr lang="es-MX" sz="3200" b="1" dirty="0">
              <a:effectLst>
                <a:outerShdw blurRad="38100" dist="38100" dir="2700000" algn="tl">
                  <a:srgbClr val="000000">
                    <a:alpha val="43137"/>
                  </a:srgbClr>
                </a:outerShdw>
              </a:effectLst>
            </a:endParaRPr>
          </a:p>
          <a:p>
            <a:pPr marL="457200" indent="-457200" algn="just">
              <a:buFont typeface="Wingdings" panose="05000000000000000000" pitchFamily="2" charset="2"/>
              <a:buChar char="Ø"/>
            </a:pPr>
            <a:endParaRPr lang="es-MX" sz="3200" dirty="0">
              <a:solidFill>
                <a:srgbClr val="483F24"/>
              </a:solidFill>
              <a:latin typeface="Cambria" panose="02040503050406030204" pitchFamily="18" charset="0"/>
              <a:cs typeface="Arial"/>
            </a:endParaRPr>
          </a:p>
          <a:p>
            <a:endParaRPr lang="es-MX" dirty="0"/>
          </a:p>
        </p:txBody>
      </p:sp>
    </p:spTree>
    <p:extLst>
      <p:ext uri="{BB962C8B-B14F-4D97-AF65-F5344CB8AC3E}">
        <p14:creationId xmlns:p14="http://schemas.microsoft.com/office/powerpoint/2010/main" val="3960276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6" name="2 Marcador de contenido"/>
          <p:cNvSpPr txBox="1">
            <a:spLocks/>
          </p:cNvSpPr>
          <p:nvPr/>
        </p:nvSpPr>
        <p:spPr>
          <a:xfrm>
            <a:off x="227081" y="260648"/>
            <a:ext cx="8579296" cy="5760640"/>
          </a:xfrm>
          <a:prstGeom prst="rect">
            <a:avLst/>
          </a:prstGeom>
        </p:spPr>
        <p:txBody>
          <a:bodyPr>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37160" indent="0" algn="just">
              <a:buFont typeface="Arial" pitchFamily="34" charset="0"/>
              <a:buNone/>
            </a:pPr>
            <a:r>
              <a:rPr lang="es-MX" sz="12800" dirty="0" smtClean="0">
                <a:latin typeface="Cambria" panose="02040503050406030204" pitchFamily="18" charset="0"/>
              </a:rPr>
              <a:t>El estudiante normalista debe adquirir las habilidades informáticas prácticas de carácter transversal. </a:t>
            </a:r>
          </a:p>
          <a:p>
            <a:pPr marL="137160" indent="0" algn="just">
              <a:buFont typeface="Arial" pitchFamily="34" charset="0"/>
              <a:buNone/>
            </a:pPr>
            <a:endParaRPr lang="es-MX" sz="12800" dirty="0" smtClean="0">
              <a:solidFill>
                <a:schemeClr val="tx1">
                  <a:lumMod val="85000"/>
                  <a:lumOff val="15000"/>
                </a:schemeClr>
              </a:solidFill>
              <a:latin typeface="Cambria" panose="02040503050406030204" pitchFamily="18" charset="0"/>
            </a:endParaRPr>
          </a:p>
          <a:p>
            <a:pPr marL="594360" indent="-457200" algn="just">
              <a:buFont typeface="Wingdings" panose="05000000000000000000" pitchFamily="2" charset="2"/>
              <a:buChar char="Ø"/>
            </a:pPr>
            <a:r>
              <a:rPr lang="es-MX" sz="12800" b="1" dirty="0">
                <a:effectLst>
                  <a:outerShdw blurRad="38100" dist="38100" dir="2700000" algn="tl">
                    <a:srgbClr val="000000">
                      <a:alpha val="43137"/>
                    </a:srgbClr>
                  </a:outerShdw>
                </a:effectLst>
                <a:latin typeface="Cambria" panose="02040503050406030204" pitchFamily="18" charset="0"/>
              </a:rPr>
              <a:t>Aprovechar los recursos disponibles en la </a:t>
            </a:r>
            <a:r>
              <a:rPr lang="es-MX" sz="12800" b="1" dirty="0" smtClean="0">
                <a:effectLst>
                  <a:outerShdw blurRad="38100" dist="38100" dir="2700000" algn="tl">
                    <a:srgbClr val="000000">
                      <a:alpha val="43137"/>
                    </a:srgbClr>
                  </a:outerShdw>
                </a:effectLst>
                <a:latin typeface="Cambria" panose="02040503050406030204" pitchFamily="18" charset="0"/>
              </a:rPr>
              <a:t>red y recursos tecnológicos.</a:t>
            </a:r>
            <a:endParaRPr lang="es-MX" sz="12800" b="1" dirty="0">
              <a:effectLst>
                <a:outerShdw blurRad="38100" dist="38100" dir="2700000" algn="tl">
                  <a:srgbClr val="000000">
                    <a:alpha val="43137"/>
                  </a:srgbClr>
                </a:outerShdw>
              </a:effectLst>
              <a:latin typeface="Cambria" panose="02040503050406030204" pitchFamily="18" charset="0"/>
            </a:endParaRPr>
          </a:p>
          <a:p>
            <a:pPr marL="594360" indent="-457200" algn="just">
              <a:buFont typeface="Wingdings" panose="05000000000000000000" pitchFamily="2" charset="2"/>
              <a:buChar char="Ø"/>
            </a:pPr>
            <a:r>
              <a:rPr lang="es-MX" sz="12800" b="1" dirty="0" smtClean="0">
                <a:effectLst>
                  <a:outerShdw blurRad="38100" dist="38100" dir="2700000" algn="tl">
                    <a:srgbClr val="000000">
                      <a:alpha val="43137"/>
                    </a:srgbClr>
                  </a:outerShdw>
                </a:effectLst>
                <a:latin typeface="Cambria" panose="02040503050406030204" pitchFamily="18" charset="0"/>
              </a:rPr>
              <a:t>Investigaciones, participaciones y creación de documentos.</a:t>
            </a:r>
            <a:endParaRPr lang="es-MX" sz="12800" b="1" dirty="0">
              <a:effectLst>
                <a:outerShdw blurRad="38100" dist="38100" dir="2700000" algn="tl">
                  <a:srgbClr val="000000">
                    <a:alpha val="43137"/>
                  </a:srgbClr>
                </a:outerShdw>
              </a:effectLst>
              <a:latin typeface="Cambria" panose="02040503050406030204" pitchFamily="18" charset="0"/>
            </a:endParaRPr>
          </a:p>
          <a:p>
            <a:pPr marL="594360" indent="-457200" algn="just">
              <a:buFont typeface="Wingdings" panose="05000000000000000000" pitchFamily="2" charset="2"/>
              <a:buChar char="Ø"/>
            </a:pPr>
            <a:r>
              <a:rPr lang="es-MX" sz="12800" b="1" dirty="0">
                <a:effectLst>
                  <a:outerShdw blurRad="38100" dist="38100" dir="2700000" algn="tl">
                    <a:srgbClr val="000000">
                      <a:alpha val="43137"/>
                    </a:srgbClr>
                  </a:outerShdw>
                </a:effectLst>
                <a:latin typeface="Cambria" panose="02040503050406030204" pitchFamily="18" charset="0"/>
              </a:rPr>
              <a:t>Elaborar materiales con recursos </a:t>
            </a:r>
            <a:r>
              <a:rPr lang="es-MX" sz="12800" b="1" dirty="0" smtClean="0">
                <a:effectLst>
                  <a:outerShdw blurRad="38100" dist="38100" dir="2700000" algn="tl">
                    <a:srgbClr val="000000">
                      <a:alpha val="43137"/>
                    </a:srgbClr>
                  </a:outerShdw>
                </a:effectLst>
                <a:latin typeface="Cambria" panose="02040503050406030204" pitchFamily="18" charset="0"/>
              </a:rPr>
              <a:t>multimedia.</a:t>
            </a:r>
            <a:endParaRPr lang="es-MX" sz="12800" b="1" dirty="0">
              <a:effectLst>
                <a:outerShdw blurRad="38100" dist="38100" dir="2700000" algn="tl">
                  <a:srgbClr val="000000">
                    <a:alpha val="43137"/>
                  </a:srgbClr>
                </a:outerShdw>
              </a:effectLst>
              <a:latin typeface="Cambria" panose="02040503050406030204" pitchFamily="18" charset="0"/>
            </a:endParaRPr>
          </a:p>
          <a:p>
            <a:pPr marL="594360" indent="-457200" algn="just">
              <a:buFont typeface="Wingdings" panose="05000000000000000000" pitchFamily="2" charset="2"/>
              <a:buChar char="Ø"/>
            </a:pPr>
            <a:r>
              <a:rPr lang="es-MX" sz="12800" b="1" dirty="0">
                <a:effectLst>
                  <a:outerShdw blurRad="38100" dist="38100" dir="2700000" algn="tl">
                    <a:srgbClr val="000000">
                      <a:alpha val="43137"/>
                    </a:srgbClr>
                  </a:outerShdw>
                </a:effectLst>
                <a:latin typeface="Cambria" panose="02040503050406030204" pitchFamily="18" charset="0"/>
              </a:rPr>
              <a:t>Trabajar con </a:t>
            </a:r>
            <a:r>
              <a:rPr lang="es-MX" sz="12800" b="1" dirty="0" smtClean="0">
                <a:effectLst>
                  <a:outerShdw blurRad="38100" dist="38100" dir="2700000" algn="tl">
                    <a:srgbClr val="000000">
                      <a:alpha val="43137"/>
                    </a:srgbClr>
                  </a:outerShdw>
                </a:effectLst>
                <a:latin typeface="Cambria" panose="02040503050406030204" pitchFamily="18" charset="0"/>
              </a:rPr>
              <a:t>presentaciones.</a:t>
            </a:r>
            <a:endParaRPr lang="es-MX" sz="12800" b="1" dirty="0" smtClean="0">
              <a:latin typeface="Cambria" panose="02040503050406030204" pitchFamily="18" charset="0"/>
            </a:endParaRPr>
          </a:p>
          <a:p>
            <a:pPr marL="137160" indent="0" algn="just">
              <a:buFont typeface="Arial" pitchFamily="34" charset="0"/>
              <a:buNone/>
            </a:pPr>
            <a:endParaRPr lang="es-MX" sz="3500" dirty="0">
              <a:solidFill>
                <a:schemeClr val="tx1">
                  <a:lumMod val="85000"/>
                  <a:lumOff val="15000"/>
                </a:schemeClr>
              </a:solidFill>
            </a:endParaRPr>
          </a:p>
          <a:p>
            <a:pPr marL="137160" indent="0" algn="just">
              <a:buFont typeface="Arial" pitchFamily="34" charset="0"/>
              <a:buNone/>
            </a:pPr>
            <a:endParaRPr lang="es-MX" sz="3500" dirty="0" smtClean="0">
              <a:solidFill>
                <a:schemeClr val="tx1">
                  <a:lumMod val="85000"/>
                  <a:lumOff val="15000"/>
                </a:schemeClr>
              </a:solidFill>
            </a:endParaRPr>
          </a:p>
          <a:p>
            <a:pPr algn="just"/>
            <a:endParaRPr lang="es-MX" dirty="0">
              <a:solidFill>
                <a:schemeClr val="tx1">
                  <a:lumMod val="85000"/>
                  <a:lumOff val="15000"/>
                </a:schemeClr>
              </a:solidFill>
            </a:endParaRPr>
          </a:p>
        </p:txBody>
      </p:sp>
    </p:spTree>
    <p:extLst>
      <p:ext uri="{BB962C8B-B14F-4D97-AF65-F5344CB8AC3E}">
        <p14:creationId xmlns:p14="http://schemas.microsoft.com/office/powerpoint/2010/main" val="2703066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navedeletrascancun.files.wordpress.com/2013/09/sociedad-de-la-informacic3b3n-1.jpg"/>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Título"/>
          <p:cNvSpPr txBox="1">
            <a:spLocks/>
          </p:cNvSpPr>
          <p:nvPr/>
        </p:nvSpPr>
        <p:spPr>
          <a:xfrm>
            <a:off x="457200" y="-2738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3600" dirty="0" smtClean="0">
                <a:latin typeface="Cambria" panose="02040503050406030204" pitchFamily="18" charset="0"/>
              </a:rPr>
              <a:t>El  curso está dividido en cuatro unidades de aprendizaje:</a:t>
            </a:r>
            <a:r>
              <a:rPr lang="es-MX" sz="3600" dirty="0" smtClean="0"/>
              <a:t/>
            </a:r>
            <a:br>
              <a:rPr lang="es-MX" sz="3600" dirty="0" smtClean="0"/>
            </a:br>
            <a:endParaRPr lang="es-MX" sz="3200" dirty="0"/>
          </a:p>
        </p:txBody>
      </p:sp>
      <p:sp>
        <p:nvSpPr>
          <p:cNvPr id="3" name="2 Marcador de contenido"/>
          <p:cNvSpPr txBox="1">
            <a:spLocks/>
          </p:cNvSpPr>
          <p:nvPr/>
        </p:nvSpPr>
        <p:spPr>
          <a:xfrm>
            <a:off x="457200" y="1052736"/>
            <a:ext cx="8507288" cy="452596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Ø"/>
            </a:pPr>
            <a:r>
              <a:rPr lang="es-MX" sz="3000" b="1" dirty="0" smtClean="0">
                <a:solidFill>
                  <a:srgbClr val="483F24"/>
                </a:solidFill>
                <a:latin typeface="Cambria" panose="02040503050406030204" pitchFamily="18" charset="0"/>
              </a:rPr>
              <a:t>Unidad de aprendizaje 1: </a:t>
            </a:r>
          </a:p>
          <a:p>
            <a:pPr marL="137160" indent="0">
              <a:buFont typeface="Arial" pitchFamily="34" charset="0"/>
              <a:buNone/>
            </a:pPr>
            <a:r>
              <a:rPr lang="es-MX" sz="3000" dirty="0" smtClean="0">
                <a:solidFill>
                  <a:srgbClr val="483F24"/>
                </a:solidFill>
                <a:latin typeface="Cambria" panose="02040503050406030204" pitchFamily="18" charset="0"/>
              </a:rPr>
              <a:t>	</a:t>
            </a:r>
            <a:r>
              <a:rPr lang="es-MX" sz="3000" dirty="0" smtClean="0">
                <a:ln>
                  <a:solidFill>
                    <a:schemeClr val="bg1">
                      <a:lumMod val="65000"/>
                      <a:lumOff val="35000"/>
                      <a:alpha val="16000"/>
                    </a:schemeClr>
                  </a:solidFill>
                </a:ln>
                <a:solidFill>
                  <a:srgbClr val="483F24"/>
                </a:solidFill>
                <a:latin typeface="Cambria" panose="02040503050406030204" pitchFamily="18" charset="0"/>
              </a:rPr>
              <a:t>Búsqueda, veracidad y seguridad de la información</a:t>
            </a:r>
          </a:p>
          <a:p>
            <a:pPr>
              <a:buFont typeface="Wingdings" pitchFamily="2" charset="2"/>
              <a:buChar char="Ø"/>
            </a:pPr>
            <a:r>
              <a:rPr lang="es-MX" sz="3000" b="1" dirty="0" smtClean="0">
                <a:solidFill>
                  <a:srgbClr val="483F24"/>
                </a:solidFill>
                <a:latin typeface="Cambria" panose="02040503050406030204" pitchFamily="18" charset="0"/>
              </a:rPr>
              <a:t>Unidad de aprendizaje 2: </a:t>
            </a:r>
          </a:p>
          <a:p>
            <a:pPr marL="137160" indent="0">
              <a:buFont typeface="Arial" pitchFamily="34" charset="0"/>
              <a:buNone/>
            </a:pPr>
            <a:r>
              <a:rPr lang="es-MX" sz="3000" dirty="0" smtClean="0">
                <a:solidFill>
                  <a:srgbClr val="483F24"/>
                </a:solidFill>
                <a:latin typeface="Cambria" panose="02040503050406030204" pitchFamily="18" charset="0"/>
              </a:rPr>
              <a:t>	</a:t>
            </a:r>
            <a:r>
              <a:rPr lang="es-MX" sz="3000" dirty="0" smtClean="0">
                <a:ln>
                  <a:solidFill>
                    <a:schemeClr val="bg1">
                      <a:lumMod val="65000"/>
                      <a:lumOff val="35000"/>
                      <a:alpha val="15000"/>
                    </a:schemeClr>
                  </a:solidFill>
                </a:ln>
                <a:solidFill>
                  <a:srgbClr val="483F24"/>
                </a:solidFill>
                <a:latin typeface="Cambria" panose="02040503050406030204" pitchFamily="18" charset="0"/>
              </a:rPr>
              <a:t>Comunicación y colaboración</a:t>
            </a:r>
          </a:p>
          <a:p>
            <a:pPr>
              <a:buFont typeface="Wingdings" pitchFamily="2" charset="2"/>
              <a:buChar char="Ø"/>
            </a:pPr>
            <a:r>
              <a:rPr lang="es-MX" sz="3000" b="1" dirty="0" smtClean="0">
                <a:solidFill>
                  <a:srgbClr val="483F24"/>
                </a:solidFill>
                <a:latin typeface="Cambria" panose="02040503050406030204" pitchFamily="18" charset="0"/>
              </a:rPr>
              <a:t>Unidad de aprendizaje 3: </a:t>
            </a:r>
          </a:p>
          <a:p>
            <a:pPr marL="137160" indent="0">
              <a:buFont typeface="Arial" pitchFamily="34" charset="0"/>
              <a:buNone/>
            </a:pPr>
            <a:r>
              <a:rPr lang="es-MX" sz="3000" dirty="0" smtClean="0">
                <a:solidFill>
                  <a:srgbClr val="483F24"/>
                </a:solidFill>
                <a:latin typeface="Cambria" panose="02040503050406030204" pitchFamily="18" charset="0"/>
              </a:rPr>
              <a:t>	</a:t>
            </a:r>
            <a:r>
              <a:rPr lang="es-MX" sz="3000" dirty="0" smtClean="0">
                <a:ln>
                  <a:solidFill>
                    <a:schemeClr val="bg1">
                      <a:lumMod val="65000"/>
                      <a:lumOff val="35000"/>
                      <a:alpha val="15000"/>
                    </a:schemeClr>
                  </a:solidFill>
                </a:ln>
                <a:solidFill>
                  <a:srgbClr val="483F24"/>
                </a:solidFill>
                <a:latin typeface="Cambria" panose="02040503050406030204" pitchFamily="18" charset="0"/>
              </a:rPr>
              <a:t>Producción y gestión de la información</a:t>
            </a:r>
          </a:p>
          <a:p>
            <a:pPr>
              <a:buFont typeface="Wingdings" pitchFamily="2" charset="2"/>
              <a:buChar char="Ø"/>
            </a:pPr>
            <a:r>
              <a:rPr lang="es-MX" sz="3000" b="1" dirty="0" smtClean="0">
                <a:solidFill>
                  <a:srgbClr val="483F24"/>
                </a:solidFill>
                <a:latin typeface="Cambria" panose="02040503050406030204" pitchFamily="18" charset="0"/>
              </a:rPr>
              <a:t>Unidad de aprendizaje 4:</a:t>
            </a:r>
            <a:r>
              <a:rPr lang="es-MX" sz="3000" dirty="0" smtClean="0">
                <a:solidFill>
                  <a:srgbClr val="483F24"/>
                </a:solidFill>
                <a:latin typeface="Cambria" panose="02040503050406030204" pitchFamily="18" charset="0"/>
              </a:rPr>
              <a:t> </a:t>
            </a:r>
          </a:p>
          <a:p>
            <a:pPr marL="137160" indent="0">
              <a:buFont typeface="Arial" pitchFamily="34" charset="0"/>
              <a:buNone/>
            </a:pPr>
            <a:r>
              <a:rPr lang="es-MX" sz="3000" dirty="0" smtClean="0">
                <a:solidFill>
                  <a:srgbClr val="483F24"/>
                </a:solidFill>
                <a:latin typeface="Cambria" panose="02040503050406030204" pitchFamily="18" charset="0"/>
              </a:rPr>
              <a:t>	</a:t>
            </a:r>
            <a:r>
              <a:rPr lang="es-MX" sz="3000" dirty="0" smtClean="0">
                <a:ln>
                  <a:solidFill>
                    <a:schemeClr val="bg1">
                      <a:lumMod val="65000"/>
                      <a:lumOff val="35000"/>
                      <a:alpha val="16000"/>
                    </a:schemeClr>
                  </a:solidFill>
                </a:ln>
                <a:solidFill>
                  <a:srgbClr val="483F24"/>
                </a:solidFill>
                <a:latin typeface="Cambria" panose="02040503050406030204" pitchFamily="18" charset="0"/>
              </a:rPr>
              <a:t>Proyectos de aprendizaje con integración de 		   las TIC</a:t>
            </a:r>
            <a:endParaRPr lang="es-MX" sz="3000" dirty="0">
              <a:ln>
                <a:solidFill>
                  <a:schemeClr val="bg1">
                    <a:lumMod val="65000"/>
                    <a:lumOff val="35000"/>
                    <a:alpha val="16000"/>
                  </a:schemeClr>
                </a:solidFill>
              </a:ln>
              <a:solidFill>
                <a:srgbClr val="483F24"/>
              </a:solidFill>
              <a:latin typeface="Cambria" panose="02040503050406030204" pitchFamily="18" charset="0"/>
            </a:endParaRPr>
          </a:p>
        </p:txBody>
      </p:sp>
    </p:spTree>
    <p:extLst>
      <p:ext uri="{BB962C8B-B14F-4D97-AF65-F5344CB8AC3E}">
        <p14:creationId xmlns:p14="http://schemas.microsoft.com/office/powerpoint/2010/main" val="424221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2 Marcador de contenido"/>
          <p:cNvSpPr txBox="1">
            <a:spLocks/>
          </p:cNvSpPr>
          <p:nvPr/>
        </p:nvSpPr>
        <p:spPr>
          <a:xfrm>
            <a:off x="590872" y="0"/>
            <a:ext cx="8229600" cy="6453336"/>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37160" indent="0" algn="ctr">
              <a:buFont typeface="Arial" pitchFamily="34" charset="0"/>
              <a:buNone/>
            </a:pPr>
            <a:r>
              <a:rPr lang="es-MX" b="1" dirty="0" smtClean="0">
                <a:solidFill>
                  <a:srgbClr val="483F24"/>
                </a:solidFill>
                <a:latin typeface="Cambria" panose="02040503050406030204" pitchFamily="18" charset="0"/>
              </a:rPr>
              <a:t>Unidad  I</a:t>
            </a:r>
          </a:p>
          <a:p>
            <a:pPr marL="137160" indent="0" algn="ctr">
              <a:buFont typeface="Arial" pitchFamily="34" charset="0"/>
              <a:buNone/>
            </a:pPr>
            <a:r>
              <a:rPr lang="es-MX" b="1" dirty="0" smtClean="0">
                <a:solidFill>
                  <a:srgbClr val="483F24"/>
                </a:solidFill>
                <a:latin typeface="Cambria" panose="02040503050406030204" pitchFamily="18" charset="0"/>
              </a:rPr>
              <a:t>Búsqueda, veracidad y seguridad de la información</a:t>
            </a:r>
          </a:p>
          <a:p>
            <a:pPr>
              <a:buFont typeface="Wingdings" pitchFamily="2" charset="2"/>
              <a:buChar char="Ø"/>
            </a:pPr>
            <a:r>
              <a:rPr lang="es-MX" dirty="0" smtClean="0">
                <a:solidFill>
                  <a:srgbClr val="483F24"/>
                </a:solidFill>
                <a:latin typeface="Cambria" panose="02040503050406030204" pitchFamily="18" charset="0"/>
              </a:rPr>
              <a:t> Conceptos básicos de redes.</a:t>
            </a:r>
          </a:p>
          <a:p>
            <a:pPr>
              <a:buFont typeface="Wingdings" pitchFamily="2" charset="2"/>
              <a:buChar char="Ø"/>
            </a:pPr>
            <a:r>
              <a:rPr lang="es-MX" dirty="0" smtClean="0">
                <a:solidFill>
                  <a:srgbClr val="483F24"/>
                </a:solidFill>
                <a:latin typeface="Cambria" panose="02040503050406030204" pitchFamily="18" charset="0"/>
              </a:rPr>
              <a:t> Búsqueda de recursos en Internet.</a:t>
            </a:r>
          </a:p>
          <a:p>
            <a:pPr>
              <a:buFont typeface="Wingdings" pitchFamily="2" charset="2"/>
              <a:buChar char="Ø"/>
            </a:pPr>
            <a:r>
              <a:rPr lang="es-MX" dirty="0" smtClean="0">
                <a:solidFill>
                  <a:srgbClr val="483F24"/>
                </a:solidFill>
                <a:latin typeface="Cambria" panose="02040503050406030204" pitchFamily="18" charset="0"/>
              </a:rPr>
              <a:t> Utilización de fuentes digitales de la información.</a:t>
            </a:r>
          </a:p>
          <a:p>
            <a:pPr>
              <a:buFont typeface="Wingdings" pitchFamily="2" charset="2"/>
              <a:buChar char="Ø"/>
            </a:pPr>
            <a:r>
              <a:rPr lang="es-MX" dirty="0" smtClean="0">
                <a:solidFill>
                  <a:srgbClr val="483F24"/>
                </a:solidFill>
                <a:latin typeface="Cambria" panose="02040503050406030204" pitchFamily="18" charset="0"/>
              </a:rPr>
              <a:t> Técnicas e instrumentos de evaluación para garantizar la veracidad de la información.</a:t>
            </a:r>
          </a:p>
          <a:p>
            <a:pPr>
              <a:buFont typeface="Wingdings" pitchFamily="2" charset="2"/>
              <a:buChar char="Ø"/>
            </a:pPr>
            <a:r>
              <a:rPr lang="es-MX" dirty="0" smtClean="0">
                <a:solidFill>
                  <a:srgbClr val="483F24"/>
                </a:solidFill>
                <a:latin typeface="Cambria" panose="02040503050406030204" pitchFamily="18" charset="0"/>
              </a:rPr>
              <a:t> Aspectos éticos y legales asociados a la información digital.</a:t>
            </a:r>
          </a:p>
          <a:p>
            <a:pPr>
              <a:buFont typeface="Wingdings" pitchFamily="2" charset="2"/>
              <a:buChar char="Ø"/>
            </a:pPr>
            <a:r>
              <a:rPr lang="es-MX" dirty="0" smtClean="0">
                <a:solidFill>
                  <a:srgbClr val="483F24"/>
                </a:solidFill>
                <a:latin typeface="Cambria" panose="02040503050406030204" pitchFamily="18" charset="0"/>
              </a:rPr>
              <a:t> Seguridad, privacidad y medidas de prevención.</a:t>
            </a:r>
          </a:p>
          <a:p>
            <a:pPr marL="137160" indent="0">
              <a:buFont typeface="Arial" pitchFamily="34" charset="0"/>
              <a:buNone/>
            </a:pPr>
            <a:endParaRPr lang="es-MX" b="1" dirty="0" smtClean="0">
              <a:solidFill>
                <a:srgbClr val="483F24"/>
              </a:solidFill>
            </a:endParaRPr>
          </a:p>
          <a:p>
            <a:pPr>
              <a:buFont typeface="Wingdings" pitchFamily="2" charset="2"/>
              <a:buChar char="Ø"/>
            </a:pPr>
            <a:endParaRPr lang="es-MX" b="1" dirty="0" smtClean="0">
              <a:solidFill>
                <a:srgbClr val="483F24"/>
              </a:solidFill>
            </a:endParaRPr>
          </a:p>
        </p:txBody>
      </p:sp>
    </p:spTree>
    <p:extLst>
      <p:ext uri="{BB962C8B-B14F-4D97-AF65-F5344CB8AC3E}">
        <p14:creationId xmlns:p14="http://schemas.microsoft.com/office/powerpoint/2010/main" val="3619080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683568" y="620102"/>
            <a:ext cx="8064896" cy="3600986"/>
          </a:xfrm>
          <a:prstGeom prst="rect">
            <a:avLst/>
          </a:prstGeom>
          <a:noFill/>
        </p:spPr>
        <p:txBody>
          <a:bodyPr wrap="square" rtlCol="0">
            <a:spAutoFit/>
          </a:bodyPr>
          <a:lstStyle/>
          <a:p>
            <a:pPr marL="137160" indent="0" algn="ctr">
              <a:buNone/>
            </a:pPr>
            <a:r>
              <a:rPr lang="es-MX" sz="3000" b="1" dirty="0">
                <a:solidFill>
                  <a:srgbClr val="483F24"/>
                </a:solidFill>
                <a:latin typeface="Cambria" panose="02040503050406030204" pitchFamily="18" charset="0"/>
              </a:rPr>
              <a:t>Unidad </a:t>
            </a:r>
            <a:r>
              <a:rPr lang="es-MX" sz="3000" b="1" dirty="0" smtClean="0">
                <a:solidFill>
                  <a:srgbClr val="483F24"/>
                </a:solidFill>
                <a:latin typeface="Cambria" panose="02040503050406030204" pitchFamily="18" charset="0"/>
              </a:rPr>
              <a:t>II</a:t>
            </a:r>
            <a:endParaRPr lang="es-MX" sz="3000" b="1" dirty="0">
              <a:solidFill>
                <a:srgbClr val="483F24"/>
              </a:solidFill>
              <a:latin typeface="Cambria" panose="02040503050406030204" pitchFamily="18" charset="0"/>
            </a:endParaRPr>
          </a:p>
          <a:p>
            <a:pPr marL="137160" indent="0" algn="ctr">
              <a:buNone/>
            </a:pPr>
            <a:r>
              <a:rPr lang="es-MX" sz="3000" b="1" dirty="0">
                <a:solidFill>
                  <a:srgbClr val="483F24"/>
                </a:solidFill>
                <a:latin typeface="Cambria" panose="02040503050406030204" pitchFamily="18" charset="0"/>
              </a:rPr>
              <a:t>Comunicación y </a:t>
            </a:r>
            <a:r>
              <a:rPr lang="es-MX" sz="3000" b="1" dirty="0" smtClean="0">
                <a:solidFill>
                  <a:srgbClr val="483F24"/>
                </a:solidFill>
                <a:latin typeface="Cambria" panose="02040503050406030204" pitchFamily="18" charset="0"/>
              </a:rPr>
              <a:t>colaboración</a:t>
            </a:r>
          </a:p>
          <a:p>
            <a:pPr marL="137160" indent="0">
              <a:buNone/>
            </a:pPr>
            <a:endParaRPr lang="es-MX" sz="3000" b="1" dirty="0">
              <a:solidFill>
                <a:srgbClr val="483F24"/>
              </a:solidFill>
              <a:latin typeface="Cambria" panose="02040503050406030204" pitchFamily="18" charset="0"/>
            </a:endParaRPr>
          </a:p>
          <a:p>
            <a:pPr>
              <a:buFont typeface="Wingdings" pitchFamily="2" charset="2"/>
              <a:buChar char="Ø"/>
            </a:pPr>
            <a:r>
              <a:rPr lang="es-MX" sz="3000" dirty="0">
                <a:solidFill>
                  <a:srgbClr val="483F24"/>
                </a:solidFill>
                <a:latin typeface="Cambria" panose="02040503050406030204" pitchFamily="18" charset="0"/>
              </a:rPr>
              <a:t> Hardware y software.</a:t>
            </a:r>
          </a:p>
          <a:p>
            <a:pPr>
              <a:buFont typeface="Wingdings" pitchFamily="2" charset="2"/>
              <a:buChar char="Ø"/>
            </a:pPr>
            <a:r>
              <a:rPr lang="es-MX" sz="3000" dirty="0">
                <a:solidFill>
                  <a:srgbClr val="483F24"/>
                </a:solidFill>
                <a:latin typeface="Cambria" panose="02040503050406030204" pitchFamily="18" charset="0"/>
              </a:rPr>
              <a:t> Herramientas de comunicación en Internet.</a:t>
            </a:r>
          </a:p>
          <a:p>
            <a:pPr>
              <a:buFont typeface="Wingdings" pitchFamily="2" charset="2"/>
              <a:buChar char="Ø"/>
            </a:pPr>
            <a:r>
              <a:rPr lang="es-MX" sz="3000" dirty="0">
                <a:solidFill>
                  <a:srgbClr val="483F24"/>
                </a:solidFill>
                <a:latin typeface="Cambria" panose="02040503050406030204" pitchFamily="18" charset="0"/>
              </a:rPr>
              <a:t> Colaboración usando el procesador de textos.</a:t>
            </a:r>
          </a:p>
          <a:p>
            <a:pPr>
              <a:buFont typeface="Wingdings" pitchFamily="2" charset="2"/>
              <a:buChar char="Ø"/>
            </a:pPr>
            <a:r>
              <a:rPr lang="es-MX" sz="3000" dirty="0">
                <a:solidFill>
                  <a:srgbClr val="483F24"/>
                </a:solidFill>
                <a:latin typeface="Cambria" panose="02040503050406030204" pitchFamily="18" charset="0"/>
              </a:rPr>
              <a:t> Herramientas y recursos de la web 2.0.</a:t>
            </a:r>
          </a:p>
          <a:p>
            <a:endParaRPr lang="es-MX" dirty="0"/>
          </a:p>
        </p:txBody>
      </p:sp>
    </p:spTree>
    <p:extLst>
      <p:ext uri="{BB962C8B-B14F-4D97-AF65-F5344CB8AC3E}">
        <p14:creationId xmlns:p14="http://schemas.microsoft.com/office/powerpoint/2010/main" val="1942782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navedeletrascancun.files.wordpress.com/2013/09/sociedad-de-la-informacic3b3n-1.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5575" y="105354"/>
            <a:ext cx="8736906" cy="6131958"/>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
        <p:nvSpPr>
          <p:cNvPr id="2" name="2 Marcador de contenido"/>
          <p:cNvSpPr txBox="1">
            <a:spLocks/>
          </p:cNvSpPr>
          <p:nvPr/>
        </p:nvSpPr>
        <p:spPr>
          <a:xfrm>
            <a:off x="446856" y="260648"/>
            <a:ext cx="8229600" cy="612068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37160" indent="0" algn="ctr">
              <a:buFont typeface="Arial" pitchFamily="34" charset="0"/>
              <a:buNone/>
            </a:pPr>
            <a:r>
              <a:rPr lang="es-MX" b="1" dirty="0" smtClean="0">
                <a:solidFill>
                  <a:srgbClr val="483F24"/>
                </a:solidFill>
                <a:latin typeface="Cambria" panose="02040503050406030204" pitchFamily="18" charset="0"/>
              </a:rPr>
              <a:t>Unidad III</a:t>
            </a:r>
          </a:p>
          <a:p>
            <a:pPr marL="137160" indent="0" algn="ctr">
              <a:buFont typeface="Arial" pitchFamily="34" charset="0"/>
              <a:buNone/>
            </a:pPr>
            <a:r>
              <a:rPr lang="es-MX" b="1" dirty="0" smtClean="0">
                <a:solidFill>
                  <a:srgbClr val="483F24"/>
                </a:solidFill>
                <a:latin typeface="Cambria" panose="02040503050406030204" pitchFamily="18" charset="0"/>
              </a:rPr>
              <a:t>Producción y gestión de la información</a:t>
            </a:r>
          </a:p>
          <a:p>
            <a:pPr>
              <a:buFont typeface="Wingdings" pitchFamily="2" charset="2"/>
              <a:buChar char="Ø"/>
            </a:pPr>
            <a:r>
              <a:rPr lang="es-MX" dirty="0" smtClean="0">
                <a:solidFill>
                  <a:srgbClr val="483F24"/>
                </a:solidFill>
                <a:latin typeface="Cambria" panose="02040503050406030204" pitchFamily="18" charset="0"/>
              </a:rPr>
              <a:t> Administración y organización de la información (Sistema Operativo).</a:t>
            </a:r>
          </a:p>
          <a:p>
            <a:pPr>
              <a:buFont typeface="Wingdings" pitchFamily="2" charset="2"/>
              <a:buChar char="Ø"/>
            </a:pPr>
            <a:r>
              <a:rPr lang="es-MX" dirty="0" smtClean="0">
                <a:solidFill>
                  <a:srgbClr val="483F24"/>
                </a:solidFill>
                <a:latin typeface="Cambria" panose="02040503050406030204" pitchFamily="18" charset="0"/>
              </a:rPr>
              <a:t> Elaboración de documentos con herramientas de ofimática.</a:t>
            </a:r>
          </a:p>
          <a:p>
            <a:pPr>
              <a:buFont typeface="Wingdings" pitchFamily="2" charset="2"/>
              <a:buChar char="Ø"/>
            </a:pPr>
            <a:r>
              <a:rPr lang="es-MX" dirty="0" smtClean="0">
                <a:solidFill>
                  <a:srgbClr val="483F24"/>
                </a:solidFill>
                <a:latin typeface="Cambria" panose="02040503050406030204" pitchFamily="18" charset="0"/>
              </a:rPr>
              <a:t> Herramientas para la producción de materiales multimedia.</a:t>
            </a:r>
          </a:p>
          <a:p>
            <a:pPr>
              <a:buFont typeface="Wingdings" pitchFamily="2" charset="2"/>
              <a:buChar char="Ø"/>
            </a:pPr>
            <a:r>
              <a:rPr lang="es-MX" dirty="0" smtClean="0">
                <a:solidFill>
                  <a:srgbClr val="483F24"/>
                </a:solidFill>
                <a:latin typeface="Cambria" panose="02040503050406030204" pitchFamily="18" charset="0"/>
              </a:rPr>
              <a:t> Dispositivos de almacenamiento.</a:t>
            </a:r>
          </a:p>
          <a:p>
            <a:pPr>
              <a:buFont typeface="Wingdings" pitchFamily="2" charset="2"/>
              <a:buChar char="Ø"/>
            </a:pPr>
            <a:r>
              <a:rPr lang="es-MX" dirty="0" smtClean="0">
                <a:solidFill>
                  <a:srgbClr val="483F24"/>
                </a:solidFill>
                <a:latin typeface="Cambria" panose="02040503050406030204" pitchFamily="18" charset="0"/>
              </a:rPr>
              <a:t>Almacenamiento en la nube.</a:t>
            </a:r>
          </a:p>
          <a:p>
            <a:pPr>
              <a:buFont typeface="Wingdings" pitchFamily="2" charset="2"/>
              <a:buChar char="Ø"/>
            </a:pPr>
            <a:r>
              <a:rPr lang="es-MX" dirty="0" smtClean="0">
                <a:solidFill>
                  <a:srgbClr val="483F24"/>
                </a:solidFill>
                <a:latin typeface="Cambria" panose="02040503050406030204" pitchFamily="18" charset="0"/>
              </a:rPr>
              <a:t>Distribución de la información en la nube. </a:t>
            </a:r>
          </a:p>
          <a:p>
            <a:pPr>
              <a:buFont typeface="Wingdings" pitchFamily="2" charset="2"/>
              <a:buChar char="Ø"/>
            </a:pPr>
            <a:r>
              <a:rPr lang="es-MX" dirty="0" smtClean="0">
                <a:solidFill>
                  <a:srgbClr val="483F24"/>
                </a:solidFill>
                <a:latin typeface="Cambria" panose="02040503050406030204" pitchFamily="18" charset="0"/>
              </a:rPr>
              <a:t>Publicación de información en la nube.</a:t>
            </a:r>
          </a:p>
          <a:p>
            <a:pPr>
              <a:buFont typeface="Wingdings" pitchFamily="2" charset="2"/>
              <a:buChar char="Ø"/>
            </a:pPr>
            <a:endParaRPr lang="es-MX" dirty="0" smtClean="0">
              <a:solidFill>
                <a:srgbClr val="483F24"/>
              </a:solidFill>
            </a:endParaRPr>
          </a:p>
          <a:p>
            <a:endParaRPr lang="es-MX" dirty="0">
              <a:solidFill>
                <a:srgbClr val="483F24"/>
              </a:solidFill>
            </a:endParaRPr>
          </a:p>
        </p:txBody>
      </p:sp>
    </p:spTree>
    <p:extLst>
      <p:ext uri="{BB962C8B-B14F-4D97-AF65-F5344CB8AC3E}">
        <p14:creationId xmlns:p14="http://schemas.microsoft.com/office/powerpoint/2010/main" val="3316053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TotalTime>
  <Words>1822</Words>
  <Application>Microsoft Office PowerPoint</Application>
  <PresentationFormat>Presentación en pantalla (4:3)</PresentationFormat>
  <Paragraphs>198</Paragraphs>
  <Slides>24</Slides>
  <Notes>1</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Usuario</cp:lastModifiedBy>
  <cp:revision>20</cp:revision>
  <dcterms:created xsi:type="dcterms:W3CDTF">2015-02-09T15:06:54Z</dcterms:created>
  <dcterms:modified xsi:type="dcterms:W3CDTF">2015-08-26T14:32:07Z</dcterms:modified>
</cp:coreProperties>
</file>