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85" r:id="rId4"/>
    <p:sldId id="258" r:id="rId5"/>
    <p:sldId id="267" r:id="rId6"/>
    <p:sldId id="268" r:id="rId7"/>
    <p:sldId id="297" r:id="rId8"/>
    <p:sldId id="286" r:id="rId9"/>
    <p:sldId id="263" r:id="rId10"/>
    <p:sldId id="287" r:id="rId11"/>
    <p:sldId id="288" r:id="rId12"/>
    <p:sldId id="289" r:id="rId13"/>
    <p:sldId id="299" r:id="rId14"/>
    <p:sldId id="300" r:id="rId15"/>
    <p:sldId id="301" r:id="rId16"/>
    <p:sldId id="292" r:id="rId17"/>
    <p:sldId id="294" r:id="rId18"/>
    <p:sldId id="295" r:id="rId19"/>
    <p:sldId id="296" r:id="rId20"/>
    <p:sldId id="29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José Vigil Obregón" initials="JJV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800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49A43-28F2-497A-951A-A06FDA6663C5}" type="datetimeFigureOut">
              <a:rPr lang="es-ES" smtClean="0"/>
              <a:pPr/>
              <a:t>08/01/2016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5CE83-D27D-4021-BF73-19CB1C833E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96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30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68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33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5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05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91201" y="525496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Escuela normal de educación preescolar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-212317" y="3220721"/>
            <a:ext cx="11059058" cy="4662170"/>
          </a:xfrm>
        </p:spPr>
        <p:txBody>
          <a:bodyPr/>
          <a:lstStyle/>
          <a:p>
            <a:r>
              <a:rPr lang="es-ES_tradnl" sz="2000" b="1" dirty="0" smtClean="0">
                <a:solidFill>
                  <a:schemeClr val="tx1"/>
                </a:solidFill>
              </a:rPr>
              <a:t>“PROGRAMA INSTITUCIONAL DE TUTORÍA EDUCATIVA PARA LAS ESCUELAS NORMALES DEL ESTADO DE COAHUILA DE ZARAGOZA ”</a:t>
            </a:r>
          </a:p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PITEENC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semestre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Profra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rosario de hoyos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dávila</a:t>
            </a:r>
            <a:endParaRPr lang="es-ES_tradnl" b="1" dirty="0" smtClean="0"/>
          </a:p>
          <a:p>
            <a:endParaRPr lang="es-ES" b="1" dirty="0" smtClean="0"/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71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2870" y="310084"/>
            <a:ext cx="10384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TÍTULO DEL TEMA/LÍNEA DE ACCIÓN: PLAN DE VIDA Y CARRERA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405305" y="1341961"/>
            <a:ext cx="84910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Propósito: </a:t>
            </a:r>
          </a:p>
          <a:p>
            <a:r>
              <a:rPr lang="es-MX" sz="2400" dirty="0"/>
              <a:t>Al término  del tema el estudiante contará con un Plan de Vida y Carrera donde se identifiquen planes a corto,</a:t>
            </a:r>
          </a:p>
          <a:p>
            <a:r>
              <a:rPr lang="es-MX" sz="2400" dirty="0"/>
              <a:t>mediano y largo plazo en los diferentes ámbitos de su vida (familiar, espiritual, social y escolar y laboral). Cada uno de</a:t>
            </a:r>
          </a:p>
          <a:p>
            <a:r>
              <a:rPr lang="es-MX" sz="2400" dirty="0"/>
              <a:t>sus planes deberá de contar con estrategias o plan de acción correspondiente identificando cuáles serán sus</a:t>
            </a:r>
          </a:p>
          <a:p>
            <a:r>
              <a:rPr lang="es-MX" sz="2400" dirty="0"/>
              <a:t>principales retos a vencer para el logro de sus metas; nivelando las  fechas de cumplimiento.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8994" y="373146"/>
            <a:ext cx="9280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TÍTULO DEL TEMA/LÍNEA DE ACCIÓN: COMO SER UN ESTUDIANTE EXITOSO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219201" y="1758963"/>
            <a:ext cx="88602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Propósito: </a:t>
            </a:r>
            <a:r>
              <a:rPr lang="es-MX" sz="2400" dirty="0"/>
              <a:t>Al término del tema el estudiante conocerá la importancia de </a:t>
            </a:r>
            <a:r>
              <a:rPr lang="es-MX" sz="2400" i="1" dirty="0"/>
              <a:t>incorporar, procesar y utilizar la información que recibirá</a:t>
            </a:r>
          </a:p>
          <a:p>
            <a:r>
              <a:rPr lang="es-MX" sz="2400" dirty="0"/>
              <a:t>en la Escuela Normal para alcanzar sus metas. Teniendo un sentido de participación cívica para contribuir a </a:t>
            </a:r>
            <a:r>
              <a:rPr lang="es-MX" sz="2400" dirty="0" smtClean="0"/>
              <a:t>la sociedad </a:t>
            </a:r>
            <a:r>
              <a:rPr lang="es-MX" sz="2400" dirty="0"/>
              <a:t>y a la comunidad.</a:t>
            </a:r>
          </a:p>
          <a:p>
            <a:pPr algn="just"/>
            <a:endParaRPr lang="es-MX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8578" y="402810"/>
            <a:ext cx="1085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TÍTULO DEL TEMA/LÍNEA DE ACCIÓN: ADMINISTRACIÓN DEL TIEMPO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1740776" y="1477048"/>
            <a:ext cx="75746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Propósito: </a:t>
            </a:r>
          </a:p>
          <a:p>
            <a:r>
              <a:rPr lang="es-MX" sz="2400" dirty="0"/>
              <a:t>Al término del tema el estudiante sabrá establecer prioridades, manejar una agenda y contar con un programa</a:t>
            </a:r>
          </a:p>
          <a:p>
            <a:r>
              <a:rPr lang="es-MX" sz="2400" dirty="0"/>
              <a:t>equilibrado de sus actividades en las diferentes dimensiones (familiar, espiritual, social y escolar). Al convencerse de</a:t>
            </a:r>
          </a:p>
          <a:p>
            <a:r>
              <a:rPr lang="es-MX" sz="2400" dirty="0"/>
              <a:t>que el único recurso no renovable e invaluable es el tiempo.</a:t>
            </a:r>
          </a:p>
          <a:p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8578" y="402810"/>
            <a:ext cx="10857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TÍTULO DEL TEMA/LÍNEA DE ACCIÓN: MEJORAR LA HABILIDAD DE COMPRENSIÓN LECTORA (I). 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1569326" y="1915198"/>
            <a:ext cx="7688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Propósito: </a:t>
            </a:r>
          </a:p>
          <a:p>
            <a:r>
              <a:rPr lang="es-MX" sz="2400" dirty="0"/>
              <a:t>Al término del tema el estudiante comprenderá y aprenderá  estratégicamente la información contenida en los textos</a:t>
            </a:r>
          </a:p>
          <a:p>
            <a:r>
              <a:rPr lang="es-MX" sz="2400" dirty="0"/>
              <a:t>académicos, al conocer e identificar su estilo de lectura y su lapso de atención tratando de incrementar este.</a:t>
            </a:r>
          </a:p>
        </p:txBody>
      </p:sp>
    </p:spTree>
    <p:extLst>
      <p:ext uri="{BB962C8B-B14F-4D97-AF65-F5344CB8AC3E}">
        <p14:creationId xmlns:p14="http://schemas.microsoft.com/office/powerpoint/2010/main" val="7273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8578" y="402810"/>
            <a:ext cx="10857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TÍTULO DEL TEMA/LÍNEA DE ACCIÓN: RECONOCER MI RITMO Y ESTILO DE APRENDIZAJE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1953609" y="1934248"/>
            <a:ext cx="8127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Propósito: </a:t>
            </a:r>
          </a:p>
          <a:p>
            <a:r>
              <a:rPr lang="es-MX" sz="2400" dirty="0"/>
              <a:t>El estudiante identificará al término del tema su estilo de aprendizaje; visual, auditivo o táctil. Haciendo una relación de</a:t>
            </a:r>
          </a:p>
          <a:p>
            <a:r>
              <a:rPr lang="es-MX" sz="2400" dirty="0"/>
              <a:t>su estilo de aprendizaje con su ritmo para adquirir conocimiento.</a:t>
            </a:r>
            <a:r>
              <a:rPr lang="es-MX" sz="2400" b="1" dirty="0"/>
              <a:t>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5523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8578" y="402810"/>
            <a:ext cx="1085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TÍTULO DEL TEMA/LÍNEA DE ACCIÓN: COMUNICACIÓN ESCRITA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1569326" y="1915198"/>
            <a:ext cx="7688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Propósito: </a:t>
            </a:r>
          </a:p>
          <a:p>
            <a:r>
              <a:rPr lang="es-MX" sz="2400" dirty="0"/>
              <a:t>El estudiante conocerá técnicas para escribir diferentes tipos de texto, así como las técnicas para superar el </a:t>
            </a:r>
            <a:r>
              <a:rPr lang="es-MX" sz="2400" dirty="0" smtClean="0"/>
              <a:t>miedo para </a:t>
            </a:r>
            <a:r>
              <a:rPr lang="es-MX" sz="2400" dirty="0"/>
              <a:t>hablar en público. Comprenderá que leer y escribir no sólo aumenta su éxito dentro del salón de clases </a:t>
            </a:r>
            <a:r>
              <a:rPr lang="es-MX" sz="2400" dirty="0" smtClean="0"/>
              <a:t>si no también </a:t>
            </a:r>
            <a:r>
              <a:rPr lang="es-MX" sz="2400" dirty="0"/>
              <a:t>en su práctica profesional y en su vida diaria.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5739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7330" y="404315"/>
            <a:ext cx="10756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/>
              <a:t>TÍTULO DEL TEMA/LÍNEA DE ACCIÓN: MATEMÁTICAS. ARITMÉTICA </a:t>
            </a:r>
            <a:r>
              <a:rPr lang="es-MX" b="1" dirty="0" smtClean="0">
                <a:solidFill>
                  <a:schemeClr val="bg1"/>
                </a:solidFill>
              </a:rPr>
              <a:t>.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432383" y="1976289"/>
            <a:ext cx="8506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Propósito: </a:t>
            </a:r>
          </a:p>
          <a:p>
            <a:pPr algn="just"/>
            <a:r>
              <a:rPr lang="es-MX" sz="2400" dirty="0" smtClean="0"/>
              <a:t>Favorecer en los estudiantes normalistas las competencias que les permitan utilizar las nociones de aritmética, particularmente números fraccionarios y decimales, en la resolución de problemas en contexto. 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56441" y="572842"/>
            <a:ext cx="9911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SEGUIMIENTO DE LOS ALUMNOS EVALUACIÓN.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2966" y="1582341"/>
            <a:ext cx="10794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El profesor tutor valora el desempeño del grupo bajo un sentido formativo y de retroalimentación. Su objetivo básico serán los logros personales y colectivos de los estudiantes, a fin de fortalecer las estrategias y actividades que contribuyan al logro de competencias genéricas y profesionales y a su vez mejoren las condiciones del trabajo escolar y por ende sus resultados de aprendizaje. 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Para la evaluación formativa el tutor recupera información a través de evidencias de aprendizaje y/o de trabajo, así como de los avances del grupo que atiende. Así, la evaluación se convierte en una actividad continua y permanente a lo largo del semestre y ciclo escolar.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2152" y="622170"/>
            <a:ext cx="105103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Para lo anterior utiliza diversos instrumentos de evaluación como: rúbricas, listas de cotejo, guías de observación, cuestionarios, entrevistas, formatos de autoevaluación y </a:t>
            </a:r>
            <a:r>
              <a:rPr lang="es-MX" sz="2400" dirty="0" err="1" smtClean="0"/>
              <a:t>coevaluación</a:t>
            </a:r>
            <a:r>
              <a:rPr lang="es-MX" sz="2400" dirty="0" smtClean="0"/>
              <a:t> para los estudiantes, así como su portafolio de evidencias de aprendizaje, permitiendo al tutor, con previo análisis de resultados, adecuar o modificar las actividades de cada línea de acción del PITEENC, considerando también la dinámica grupal entre estudiantes y tutor. 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En este sentido, el seguimiento a los procesos de desarrollo de los estudiantes será promovido y asumido como una estrategia de acompañamiento y retroalimentación para con ellos, más que una estrategia de control escolar, aunque su impacto en los resultados académicos cuantitativos es importante en la valoración del impacto educativo. 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74074" y="311947"/>
            <a:ext cx="5229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PORCENTAJES DE EVALUACIÓN</a:t>
            </a:r>
            <a:endParaRPr lang="es-MX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68938" y="1061544"/>
          <a:ext cx="8128000" cy="346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69368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INDICADOR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</a:tr>
              <a:tr h="693683">
                <a:tc>
                  <a:txBody>
                    <a:bodyPr/>
                    <a:lstStyle/>
                    <a:p>
                      <a:r>
                        <a:rPr lang="es-MX" dirty="0" smtClean="0"/>
                        <a:t>Trabajos escritos.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3683">
                <a:tc>
                  <a:txBody>
                    <a:bodyPr/>
                    <a:lstStyle/>
                    <a:p>
                      <a:r>
                        <a:rPr lang="es-MX" dirty="0" smtClean="0"/>
                        <a:t>Participaciones.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3683">
                <a:tc>
                  <a:txBody>
                    <a:bodyPr/>
                    <a:lstStyle/>
                    <a:p>
                      <a:r>
                        <a:rPr lang="es-MX" dirty="0" smtClean="0"/>
                        <a:t>Portafolio.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93683">
                <a:tc>
                  <a:txBody>
                    <a:bodyPr/>
                    <a:lstStyle/>
                    <a:p>
                      <a:r>
                        <a:rPr lang="es-MX" dirty="0" smtClean="0"/>
                        <a:t>TOTAL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008993" y="4682386"/>
            <a:ext cx="9795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La evaluación de los trabajos escritos se verán reflejados en la asignatura de observación.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8864" y="14977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/>
              <a:t>enfoque</a:t>
            </a: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33247" y="1502979"/>
            <a:ext cx="10394707" cy="4887311"/>
          </a:xfrm>
        </p:spPr>
        <p:txBody>
          <a:bodyPr/>
          <a:lstStyle/>
          <a:p>
            <a:pPr algn="ctr"/>
            <a:r>
              <a:rPr lang="es-MX" b="1" dirty="0" smtClean="0"/>
              <a:t>Basado en el desarrollo de competencias.</a:t>
            </a:r>
          </a:p>
          <a:p>
            <a:pPr algn="ctr"/>
            <a:r>
              <a:rPr lang="es-MX" b="1" dirty="0" smtClean="0"/>
              <a:t>Centrado en el aprendizaje.</a:t>
            </a:r>
          </a:p>
          <a:p>
            <a:pPr algn="ctr"/>
            <a:r>
              <a:rPr lang="es-MX" b="1" dirty="0" smtClean="0"/>
              <a:t>Aprendizaje colaborativo.</a:t>
            </a:r>
          </a:p>
          <a:p>
            <a:pPr algn="ctr"/>
            <a:endParaRPr lang="es-MX" b="1" dirty="0" smtClean="0"/>
          </a:p>
          <a:p>
            <a:pPr algn="just">
              <a:buNone/>
            </a:pPr>
            <a:r>
              <a:rPr lang="es-MX" dirty="0" smtClean="0"/>
              <a:t>    La competencia es una capacidad que, no sólo se tiene o se adquiere, sino que se muestra y se demuestra, es operativa, y por tanto, debe responder a las demandas que en determinado momento pueden hacerse a quienes las poseen. También se pone en práctica, en movimiento, frente a determinadas demandas del contexto.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59635" y="417051"/>
            <a:ext cx="4533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REGLAMENTO DE LA CLASE</a:t>
            </a:r>
            <a:endParaRPr lang="es-MX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8883" y="920621"/>
            <a:ext cx="1106739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Llegar puntualmente, después del timbre, se aplica la falta.</a:t>
            </a:r>
          </a:p>
          <a:p>
            <a:pPr marL="447675" indent="-447675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Traer  en cada clase los materiales  solicitados (cuaderno, lecturas, tareas, etc.), de lo contrario se </a:t>
            </a:r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se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aplicarán las faltas correspondientes. </a:t>
            </a:r>
          </a:p>
          <a:p>
            <a:pPr marL="447675" indent="-447675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Evitar salir del salón durante las horas de clase.</a:t>
            </a:r>
          </a:p>
          <a:p>
            <a:pPr marL="447675" indent="-447675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No usar  celular y computadora (la computadora sólo cuando sea solicitada)</a:t>
            </a:r>
          </a:p>
          <a:p>
            <a:pPr marL="447675" indent="-447675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Entregar en tiempo y forma trabajos y tareas, no se aceptan trabajos fuera de tiempo, sólo si están justificadas las faltas. </a:t>
            </a:r>
          </a:p>
          <a:p>
            <a:pPr marL="447675" indent="-447675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s-MX" sz="2400" dirty="0" smtClean="0">
                <a:latin typeface="Calibri" pitchFamily="34" charset="0"/>
                <a:cs typeface="Calibri" pitchFamily="34" charset="0"/>
              </a:rPr>
              <a:t>La evaluación final de cada bimestre quedará sujeta a la buena actitud, disposición y respeto en el aula hacia el docente y compañeros, de ser lo contrario automáticamente pasará a una evaluación reprobatoria.</a:t>
            </a:r>
          </a:p>
          <a:p>
            <a:pPr marL="447675" indent="-447675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312322">
            <a:off x="1922079" y="2172856"/>
            <a:ext cx="7828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¡</a:t>
            </a:r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Gracias por su atención !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772" y="296057"/>
            <a:ext cx="10396882" cy="828206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OBJETIVOS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QUE SE PRETENDEN CON LA OPERACIÓN DEL PITEENC:</a:t>
            </a:r>
            <a:r>
              <a:rPr lang="es-ES_tradnl" sz="2800" b="1" dirty="0" smtClean="0"/>
              <a:t> 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1748603"/>
            <a:ext cx="10234448" cy="3311189"/>
          </a:xfrm>
        </p:spPr>
        <p:txBody>
          <a:bodyPr>
            <a:noAutofit/>
          </a:bodyPr>
          <a:lstStyle/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Favorecer el Desarrollo Integral de la Persona.</a:t>
            </a:r>
          </a:p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Competencias para la vida, atendiendo al contexto real y su entorno para la adquisición de aprendizajes significativos.</a:t>
            </a:r>
          </a:p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Prevenir Dificultades de aprendizaje: reprobación, deserción, fracaso y/o inadaptación escolar.</a:t>
            </a:r>
          </a:p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Elevar el nivel de logro de los estudiantes.</a:t>
            </a:r>
          </a:p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a la adecuada relación e interacción entre los distintos integrantes de la comunidad educativa.</a:t>
            </a:r>
          </a:p>
        </p:txBody>
      </p:sp>
    </p:spTree>
    <p:extLst>
      <p:ext uri="{BB962C8B-B14F-4D97-AF65-F5344CB8AC3E}">
        <p14:creationId xmlns:p14="http://schemas.microsoft.com/office/powerpoint/2010/main" val="25468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455" y="374074"/>
            <a:ext cx="10396882" cy="705218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/>
              <a:t>CARACTERÍSTICAS DE LA ATENCIÓN DEL  PITEENC.</a:t>
            </a:r>
            <a:endParaRPr lang="es-MX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81890" y="1104840"/>
            <a:ext cx="10394707" cy="4639795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 lvl="0" algn="just"/>
            <a:r>
              <a:rPr lang="es-ES" sz="2400" b="1" i="1" dirty="0" smtClean="0"/>
              <a:t>Personalizada:  </a:t>
            </a:r>
            <a:r>
              <a:rPr lang="es-ES" sz="2400" dirty="0" smtClean="0"/>
              <a:t>Relación directa y confidencial con el alumno. </a:t>
            </a:r>
          </a:p>
          <a:p>
            <a:pPr algn="just">
              <a:buNone/>
            </a:pPr>
            <a:endParaRPr lang="es-ES" sz="2400" dirty="0" smtClean="0"/>
          </a:p>
          <a:p>
            <a:pPr lvl="0" algn="just"/>
            <a:r>
              <a:rPr lang="es-ES" sz="2400" b="1" i="1" dirty="0" smtClean="0"/>
              <a:t>Planificada: </a:t>
            </a:r>
            <a:r>
              <a:rPr lang="es-ES" sz="2400" dirty="0" smtClean="0"/>
              <a:t>actividades organizadas de modo sistemático.</a:t>
            </a:r>
          </a:p>
          <a:p>
            <a:pPr algn="just">
              <a:buNone/>
            </a:pPr>
            <a:endParaRPr lang="es-ES" sz="2400" dirty="0" smtClean="0"/>
          </a:p>
          <a:p>
            <a:pPr lvl="0" algn="just"/>
            <a:r>
              <a:rPr lang="es-ES" sz="2400" b="1" i="1" dirty="0" smtClean="0"/>
              <a:t>Continua</a:t>
            </a:r>
            <a:r>
              <a:rPr lang="es-ES" sz="2400" dirty="0" smtClean="0"/>
              <a:t>: encuentro regular y permanente, definido en tiempo y espacio entre el tutor y tutorado (s). </a:t>
            </a:r>
          </a:p>
          <a:p>
            <a:pPr>
              <a:buNone/>
            </a:pPr>
            <a:endParaRPr lang="es-MX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" y="206120"/>
            <a:ext cx="10396882" cy="81321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/>
              <a:t>CARACTERÍSTICAS DE LA ATENCIÓN DEL  PITEENC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00791" y="1973448"/>
            <a:ext cx="10394707" cy="3311189"/>
          </a:xfrm>
        </p:spPr>
        <p:txBody>
          <a:bodyPr>
            <a:noAutofit/>
          </a:bodyPr>
          <a:lstStyle/>
          <a:p>
            <a:pPr lvl="0" algn="just"/>
            <a:r>
              <a:rPr lang="es-ES" b="1" i="1" dirty="0" smtClean="0"/>
              <a:t>Intencionada: </a:t>
            </a:r>
            <a:r>
              <a:rPr lang="es-ES" dirty="0" smtClean="0"/>
              <a:t>identifica necesidades de formación y/o aspectos problema para eficientar el desempeño y logro académico de los estudiantes.</a:t>
            </a:r>
          </a:p>
          <a:p>
            <a:pPr lvl="0" algn="just">
              <a:buNone/>
            </a:pPr>
            <a:endParaRPr lang="es-ES" dirty="0" smtClean="0"/>
          </a:p>
          <a:p>
            <a:pPr lvl="0" algn="just"/>
            <a:r>
              <a:rPr lang="es-ES" b="1" i="1" dirty="0" smtClean="0"/>
              <a:t>Preventiva: </a:t>
            </a:r>
            <a:r>
              <a:rPr lang="es-ES" dirty="0" smtClean="0"/>
              <a:t>Anticipa la presencia de situaciones de riesgo en los estudiante</a:t>
            </a:r>
          </a:p>
          <a:p>
            <a:pPr lvl="0" algn="just">
              <a:buNone/>
            </a:pPr>
            <a:endParaRPr lang="es-ES" dirty="0" smtClean="0"/>
          </a:p>
          <a:p>
            <a:pPr lvl="0" algn="just"/>
            <a:r>
              <a:rPr lang="es-ES" b="1" i="1" dirty="0" smtClean="0"/>
              <a:t>Resolutiva:  </a:t>
            </a:r>
            <a:r>
              <a:rPr lang="es-ES" dirty="0" smtClean="0"/>
              <a:t>intervención y participación de diferentes dependencias de la institución  y en caso necesario,  derivación a espacios profesionalizados para la atención de situaciones específicas. 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766872" y="5786205"/>
            <a:ext cx="28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8864" y="266081"/>
            <a:ext cx="4126042" cy="72327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/>
              <a:t>TIPOS DE TUTORÍA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40830" y="1358858"/>
            <a:ext cx="10394707" cy="331118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 smtClean="0"/>
              <a:t>Tutoría de Grupo.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Tutoría en pequeños grupos.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Tutoría individual.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Tutoría de pares.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8864" y="266081"/>
            <a:ext cx="4126042" cy="72327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/>
              <a:t>TUTORÍA DE GRUPO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40830" y="1358858"/>
            <a:ext cx="10394707" cy="331118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Este tipo de intervención la recibirán el total de los grupos que integran la  licenciatura DE EDUCACIÓN PREESCOLAR. de acuerdo a las líneas de acción/temas que integran el Programa Institucional de Tutoría Educativa. 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Las líneas de acción son consideradas los ejes temáticos a abordar para el desarrollo de la(s) competencia (s) que le son inherentes; y cada una de ellas se circunscribe en alguno de los ámbitos.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8600" y="309900"/>
          <a:ext cx="11201399" cy="5516880"/>
        </p:xfrm>
        <a:graphic>
          <a:graphicData uri="http://schemas.openxmlformats.org/drawingml/2006/table">
            <a:tbl>
              <a:tblPr/>
              <a:tblGrid>
                <a:gridCol w="1511952"/>
                <a:gridCol w="1620516"/>
                <a:gridCol w="1322913"/>
                <a:gridCol w="1185155"/>
                <a:gridCol w="1122059"/>
                <a:gridCol w="1332377"/>
                <a:gridCol w="1216701"/>
                <a:gridCol w="1889726"/>
              </a:tblGrid>
              <a:tr h="14069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SEMESTRE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PRIMERO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SEGUNDO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TERCERO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CUARTO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QUINTO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SEXTO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SEPTIMO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OCTAVO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33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Plan de Vida y Carrera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Memoria y reflexión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Preparar una declaración de mi misión personal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Toma de decisiones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Toma de decisiones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Seguimiento al Plan de Vida y Carrera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(3)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Tutoría de pares y Anticipando lo que viene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Orientación Profesional (Programa para generar raíces con su Alma Mater)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057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ser un estudiante exitoso y Administración del tiempo.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Tomar apuntes dirigidos a cada estilo de aprendizaje y Cómo estudiar para exámenes según el estilo de aprendizaje y área de conocimiento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Auto concepto y autoestima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Inteligencia emocional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Manejo de conflictos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Manejo de emociones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ser un profesional exitoso (Preparación del Currículum Vitae, Entrevistas profesionales y Conexiones profesionales)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5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Análisis de diferentes eventos 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Análisis de diferentes eventos 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Identificación de historias de éxito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Reconocer mi ritmo y estilo de aprendizaje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IV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Comunicación Escrita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Comunicación Oral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Realización de presentaciones exitosas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introducción a la elaboración del Portafolio de Competencia Docente (PCD)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Práctica de elaboración del Portafolio de Competencia Docente (PCD) Anteproyecto.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Elaboración y presentación de medio término del Portafolio de Competencia Docente (PCD 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Presentación final del Portafolio de Competencia Docente (PCD) (Curso: Práctica Profesional)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72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IV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Realizar selecciones académicas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564" y="311726"/>
            <a:ext cx="7710054" cy="504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TC104033927[[fn=Evento principal]]</Template>
  <TotalTime>3578792</TotalTime>
  <Words>1606</Words>
  <Application>Microsoft Office PowerPoint</Application>
  <PresentationFormat>Personalizado</PresentationFormat>
  <Paragraphs>186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Evento principal</vt:lpstr>
      <vt:lpstr>Escuela normal de educación preescolar</vt:lpstr>
      <vt:lpstr>enfoque</vt:lpstr>
      <vt:lpstr>OBJETIVOS QUE SE PRETENDEN CON LA OPERACIÓN DEL PITEENC: </vt:lpstr>
      <vt:lpstr>CARACTERÍSTICAS DE LA ATENCIÓN DEL  PITEENC.</vt:lpstr>
      <vt:lpstr>CARACTERÍSTICAS DE LA ATENCIÓN DEL  PITEENC</vt:lpstr>
      <vt:lpstr>TIPOS DE TUTORÍA</vt:lpstr>
      <vt:lpstr>TUTORÍA DE GRUPO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Lic.Juan José Vigil Obregón</dc:creator>
  <cp:lastModifiedBy>Usuario</cp:lastModifiedBy>
  <cp:revision>139</cp:revision>
  <dcterms:created xsi:type="dcterms:W3CDTF">2014-06-11T17:13:16Z</dcterms:created>
  <dcterms:modified xsi:type="dcterms:W3CDTF">2016-01-08T17:04:17Z</dcterms:modified>
</cp:coreProperties>
</file>