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70" r:id="rId5"/>
    <p:sldId id="260" r:id="rId6"/>
    <p:sldId id="261" r:id="rId7"/>
    <p:sldId id="262" r:id="rId8"/>
    <p:sldId id="267" r:id="rId9"/>
    <p:sldId id="263" r:id="rId10"/>
    <p:sldId id="264" r:id="rId11"/>
    <p:sldId id="265" r:id="rId12"/>
    <p:sldId id="268" r:id="rId13"/>
    <p:sldId id="269" r:id="rId14"/>
    <p:sldId id="271" r:id="rId15"/>
    <p:sldId id="266" r:id="rId16"/>
    <p:sldId id="272"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0" d="100"/>
          <a:sy n="40" d="100"/>
        </p:scale>
        <p:origin x="-1478" y="-20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6B31DD48-81A4-4098-9D37-CAE604189C49}" type="datetimeFigureOut">
              <a:rPr lang="es-MX" smtClean="0"/>
              <a:pPr/>
              <a:t>30/03/2014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1F569F-726B-43EA-9315-D805FC8F1370}"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B31DD48-81A4-4098-9D37-CAE604189C49}" type="datetimeFigureOut">
              <a:rPr lang="es-MX" smtClean="0"/>
              <a:pPr/>
              <a:t>30/03/2014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1F569F-726B-43EA-9315-D805FC8F1370}"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B31DD48-81A4-4098-9D37-CAE604189C49}" type="datetimeFigureOut">
              <a:rPr lang="es-MX" smtClean="0"/>
              <a:pPr/>
              <a:t>30/03/2014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1F569F-726B-43EA-9315-D805FC8F1370}"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B31DD48-81A4-4098-9D37-CAE604189C49}" type="datetimeFigureOut">
              <a:rPr lang="es-MX" smtClean="0"/>
              <a:pPr/>
              <a:t>30/03/2014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1F569F-726B-43EA-9315-D805FC8F1370}"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B31DD48-81A4-4098-9D37-CAE604189C49}" type="datetimeFigureOut">
              <a:rPr lang="es-MX" smtClean="0"/>
              <a:pPr/>
              <a:t>30/03/2014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1F569F-726B-43EA-9315-D805FC8F1370}"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6B31DD48-81A4-4098-9D37-CAE604189C49}" type="datetimeFigureOut">
              <a:rPr lang="es-MX" smtClean="0"/>
              <a:pPr/>
              <a:t>30/03/2014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1F569F-726B-43EA-9315-D805FC8F1370}"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6B31DD48-81A4-4098-9D37-CAE604189C49}" type="datetimeFigureOut">
              <a:rPr lang="es-MX" smtClean="0"/>
              <a:pPr/>
              <a:t>30/03/2014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1F569F-726B-43EA-9315-D805FC8F1370}"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6B31DD48-81A4-4098-9D37-CAE604189C49}" type="datetimeFigureOut">
              <a:rPr lang="es-MX" smtClean="0"/>
              <a:pPr/>
              <a:t>30/03/2014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1F569F-726B-43EA-9315-D805FC8F1370}"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B31DD48-81A4-4098-9D37-CAE604189C49}" type="datetimeFigureOut">
              <a:rPr lang="es-MX" smtClean="0"/>
              <a:pPr/>
              <a:t>30/03/2014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1F569F-726B-43EA-9315-D805FC8F1370}"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B31DD48-81A4-4098-9D37-CAE604189C49}" type="datetimeFigureOut">
              <a:rPr lang="es-MX" smtClean="0"/>
              <a:pPr/>
              <a:t>30/03/2014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1F569F-726B-43EA-9315-D805FC8F1370}"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B31DD48-81A4-4098-9D37-CAE604189C49}" type="datetimeFigureOut">
              <a:rPr lang="es-MX" smtClean="0"/>
              <a:pPr/>
              <a:t>30/03/2014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1F569F-726B-43EA-9315-D805FC8F1370}"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31DD48-81A4-4098-9D37-CAE604189C49}" type="datetimeFigureOut">
              <a:rPr lang="es-MX" smtClean="0"/>
              <a:pPr/>
              <a:t>30/03/2014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F569F-726B-43EA-9315-D805FC8F1370}"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cuments\pantallas de Power point\fondo-verde-abstracto.jpg"/>
          <p:cNvPicPr>
            <a:picLocks noChangeAspect="1" noChangeArrowheads="1"/>
          </p:cNvPicPr>
          <p:nvPr/>
        </p:nvPicPr>
        <p:blipFill>
          <a:blip r:embed="rId2" cstate="print"/>
          <a:srcRect/>
          <a:stretch>
            <a:fillRect/>
          </a:stretch>
        </p:blipFill>
        <p:spPr bwMode="auto">
          <a:xfrm>
            <a:off x="-508000" y="-381000"/>
            <a:ext cx="10160000" cy="7620000"/>
          </a:xfrm>
          <a:prstGeom prst="rect">
            <a:avLst/>
          </a:prstGeom>
          <a:noFill/>
        </p:spPr>
      </p:pic>
      <p:sp>
        <p:nvSpPr>
          <p:cNvPr id="2" name="1 Título"/>
          <p:cNvSpPr>
            <a:spLocks noGrp="1"/>
          </p:cNvSpPr>
          <p:nvPr>
            <p:ph type="ctrTitle"/>
          </p:nvPr>
        </p:nvSpPr>
        <p:spPr>
          <a:xfrm>
            <a:off x="0" y="0"/>
            <a:ext cx="9144000" cy="2187674"/>
          </a:xfrm>
        </p:spPr>
        <p:txBody>
          <a:bodyPr/>
          <a:lstStyle/>
          <a:p>
            <a:r>
              <a:rPr lang="es-MX" dirty="0" smtClean="0"/>
              <a:t>Escuela  Normal de Educación Preescolar </a:t>
            </a:r>
            <a:endParaRPr lang="es-MX" dirty="0"/>
          </a:p>
        </p:txBody>
      </p:sp>
      <p:sp>
        <p:nvSpPr>
          <p:cNvPr id="3" name="2 Subtítulo"/>
          <p:cNvSpPr>
            <a:spLocks noGrp="1"/>
          </p:cNvSpPr>
          <p:nvPr>
            <p:ph type="subTitle" idx="1"/>
          </p:nvPr>
        </p:nvSpPr>
        <p:spPr>
          <a:xfrm>
            <a:off x="827584" y="2060848"/>
            <a:ext cx="6944816" cy="4797152"/>
          </a:xfrm>
        </p:spPr>
        <p:txBody>
          <a:bodyPr>
            <a:normAutofit/>
          </a:bodyPr>
          <a:lstStyle/>
          <a:p>
            <a:r>
              <a:rPr lang="es-MX" dirty="0" smtClean="0">
                <a:solidFill>
                  <a:schemeClr val="tx1"/>
                </a:solidFill>
              </a:rPr>
              <a:t>Curso:         </a:t>
            </a:r>
            <a:r>
              <a:rPr lang="es-MX" b="1" dirty="0" smtClean="0">
                <a:solidFill>
                  <a:schemeClr val="tx1"/>
                </a:solidFill>
              </a:rPr>
              <a:t>Planeación educativa</a:t>
            </a:r>
          </a:p>
          <a:p>
            <a:endParaRPr lang="es-MX" dirty="0" smtClean="0">
              <a:solidFill>
                <a:schemeClr val="tx1"/>
              </a:solidFill>
            </a:endParaRPr>
          </a:p>
          <a:p>
            <a:r>
              <a:rPr lang="es-MX" sz="2400" b="1" dirty="0" smtClean="0">
                <a:solidFill>
                  <a:schemeClr val="tx1"/>
                </a:solidFill>
              </a:rPr>
              <a:t>Plan 2012</a:t>
            </a:r>
          </a:p>
          <a:p>
            <a:endParaRPr lang="es-MX" dirty="0">
              <a:solidFill>
                <a:schemeClr val="tx1"/>
              </a:solidFill>
            </a:endParaRPr>
          </a:p>
          <a:p>
            <a:r>
              <a:rPr lang="es-MX" dirty="0" smtClean="0">
                <a:solidFill>
                  <a:schemeClr val="tx1"/>
                </a:solidFill>
              </a:rPr>
              <a:t>Segundo  semestre </a:t>
            </a:r>
          </a:p>
          <a:p>
            <a:endParaRPr lang="es-MX" dirty="0">
              <a:solidFill>
                <a:schemeClr val="tx1"/>
              </a:solidFill>
            </a:endParaRPr>
          </a:p>
          <a:p>
            <a:r>
              <a:rPr lang="es-MX" dirty="0" smtClean="0">
                <a:solidFill>
                  <a:schemeClr val="tx1"/>
                </a:solidFill>
              </a:rPr>
              <a:t>Mtro.  Gerardo  Garza Alcalá </a:t>
            </a:r>
          </a:p>
          <a:p>
            <a:endParaRPr lang="es-MX" dirty="0" smtClean="0">
              <a:solidFill>
                <a:schemeClr val="tx1"/>
              </a:solidFill>
            </a:endParaRPr>
          </a:p>
          <a:p>
            <a:endParaRPr lang="es-MX" dirty="0"/>
          </a:p>
          <a:p>
            <a:endParaRPr lang="es-MX" dirty="0"/>
          </a:p>
        </p:txBody>
      </p:sp>
      <p:pic>
        <p:nvPicPr>
          <p:cNvPr id="2051" name="Picture 3"/>
          <p:cNvPicPr>
            <a:picLocks noChangeAspect="1" noChangeArrowheads="1"/>
          </p:cNvPicPr>
          <p:nvPr/>
        </p:nvPicPr>
        <p:blipFill>
          <a:blip r:embed="rId3" cstate="print"/>
          <a:srcRect/>
          <a:stretch>
            <a:fillRect/>
          </a:stretch>
        </p:blipFill>
        <p:spPr bwMode="auto">
          <a:xfrm>
            <a:off x="179512" y="476672"/>
            <a:ext cx="682625" cy="8953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cuments\pantallas de Power point\fondo-verde-abstracto.jpg"/>
          <p:cNvPicPr>
            <a:picLocks noChangeAspect="1" noChangeArrowheads="1"/>
          </p:cNvPicPr>
          <p:nvPr/>
        </p:nvPicPr>
        <p:blipFill>
          <a:blip r:embed="rId2" cstate="print"/>
          <a:srcRect/>
          <a:stretch>
            <a:fillRect/>
          </a:stretch>
        </p:blipFill>
        <p:spPr bwMode="auto">
          <a:xfrm>
            <a:off x="-508000" y="-381000"/>
            <a:ext cx="10160000" cy="7620000"/>
          </a:xfrm>
          <a:prstGeom prst="rect">
            <a:avLst/>
          </a:prstGeom>
          <a:noFill/>
        </p:spPr>
      </p:pic>
      <p:sp>
        <p:nvSpPr>
          <p:cNvPr id="2" name="1 Título"/>
          <p:cNvSpPr>
            <a:spLocks noGrp="1"/>
          </p:cNvSpPr>
          <p:nvPr>
            <p:ph type="ctrTitle"/>
          </p:nvPr>
        </p:nvSpPr>
        <p:spPr>
          <a:xfrm>
            <a:off x="539552" y="0"/>
            <a:ext cx="7772400" cy="620688"/>
          </a:xfrm>
        </p:spPr>
        <p:txBody>
          <a:bodyPr>
            <a:noAutofit/>
          </a:bodyPr>
          <a:lstStyle/>
          <a:p>
            <a:r>
              <a:rPr lang="es-MX" sz="3600" dirty="0" smtClean="0"/>
              <a:t>Estructura  del curso</a:t>
            </a:r>
            <a:endParaRPr lang="es-MX" sz="3600" dirty="0"/>
          </a:p>
        </p:txBody>
      </p:sp>
      <p:sp>
        <p:nvSpPr>
          <p:cNvPr id="3" name="2 Subtítulo"/>
          <p:cNvSpPr>
            <a:spLocks noGrp="1"/>
          </p:cNvSpPr>
          <p:nvPr>
            <p:ph type="subTitle" idx="1"/>
          </p:nvPr>
        </p:nvSpPr>
        <p:spPr>
          <a:xfrm>
            <a:off x="251520" y="764704"/>
            <a:ext cx="8892480" cy="6093296"/>
          </a:xfrm>
        </p:spPr>
        <p:txBody>
          <a:bodyPr>
            <a:normAutofit fontScale="55000" lnSpcReduction="20000"/>
          </a:bodyPr>
          <a:lstStyle/>
          <a:p>
            <a:pPr algn="l">
              <a:buFont typeface="Arial" pitchFamily="34" charset="0"/>
              <a:buChar char="•"/>
            </a:pPr>
            <a:r>
              <a:rPr lang="es-MX" dirty="0" smtClean="0">
                <a:solidFill>
                  <a:schemeClr val="tx1"/>
                </a:solidFill>
              </a:rPr>
              <a:t>      </a:t>
            </a:r>
            <a:r>
              <a:rPr lang="es-MX" sz="3800" dirty="0" smtClean="0">
                <a:solidFill>
                  <a:schemeClr val="tx1"/>
                </a:solidFill>
              </a:rPr>
              <a:t>Está </a:t>
            </a:r>
            <a:r>
              <a:rPr lang="es-MX" sz="3800" dirty="0">
                <a:solidFill>
                  <a:schemeClr val="tx1"/>
                </a:solidFill>
              </a:rPr>
              <a:t>organizado </a:t>
            </a:r>
            <a:r>
              <a:rPr lang="es-MX" sz="3800" dirty="0" smtClean="0">
                <a:solidFill>
                  <a:schemeClr val="tx1"/>
                </a:solidFill>
              </a:rPr>
              <a:t> </a:t>
            </a:r>
            <a:r>
              <a:rPr lang="es-MX" sz="3800" dirty="0">
                <a:solidFill>
                  <a:schemeClr val="tx1"/>
                </a:solidFill>
              </a:rPr>
              <a:t>en tres unidades</a:t>
            </a:r>
            <a:r>
              <a:rPr lang="es-MX" sz="3800" dirty="0" smtClean="0">
                <a:solidFill>
                  <a:schemeClr val="tx1"/>
                </a:solidFill>
              </a:rPr>
              <a:t>.</a:t>
            </a:r>
          </a:p>
          <a:p>
            <a:pPr algn="l"/>
            <a:endParaRPr lang="es-MX" sz="3800" dirty="0">
              <a:solidFill>
                <a:schemeClr val="tx1"/>
              </a:solidFill>
            </a:endParaRPr>
          </a:p>
          <a:p>
            <a:pPr algn="l"/>
            <a:r>
              <a:rPr lang="es-MX" sz="5100" b="1" dirty="0">
                <a:solidFill>
                  <a:schemeClr val="tx1"/>
                </a:solidFill>
              </a:rPr>
              <a:t>Unidad  de aprendizaje I.  </a:t>
            </a:r>
            <a:endParaRPr lang="es-MX" sz="5100" b="1" dirty="0" smtClean="0">
              <a:solidFill>
                <a:schemeClr val="tx1"/>
              </a:solidFill>
            </a:endParaRPr>
          </a:p>
          <a:p>
            <a:pPr algn="l"/>
            <a:r>
              <a:rPr lang="es-MX" sz="4400" b="1" dirty="0" smtClean="0">
                <a:solidFill>
                  <a:schemeClr val="tx1"/>
                </a:solidFill>
              </a:rPr>
              <a:t> </a:t>
            </a:r>
            <a:r>
              <a:rPr lang="es-MX" sz="4400" b="1" dirty="0">
                <a:solidFill>
                  <a:schemeClr val="tx1"/>
                </a:solidFill>
              </a:rPr>
              <a:t>La planeación: un proyecto de trabajo docente.</a:t>
            </a:r>
          </a:p>
          <a:p>
            <a:pPr algn="l"/>
            <a:r>
              <a:rPr lang="es-MX" sz="3800" dirty="0">
                <a:solidFill>
                  <a:schemeClr val="tx1"/>
                </a:solidFill>
              </a:rPr>
              <a:t> </a:t>
            </a:r>
            <a:r>
              <a:rPr lang="es-MX" sz="3800" dirty="0" smtClean="0">
                <a:solidFill>
                  <a:schemeClr val="tx1"/>
                </a:solidFill>
              </a:rPr>
              <a:t> Competencias de la  unidad  1  </a:t>
            </a:r>
          </a:p>
          <a:p>
            <a:pPr algn="l">
              <a:buFont typeface="Arial" pitchFamily="34" charset="0"/>
              <a:buChar char="•"/>
            </a:pPr>
            <a:r>
              <a:rPr lang="es-MX" sz="3800" dirty="0" smtClean="0">
                <a:solidFill>
                  <a:schemeClr val="tx1"/>
                </a:solidFill>
              </a:rPr>
              <a:t>   Realiza  diagnósticos  de  los  intereses,  motivaciones  y  necesidades   </a:t>
            </a:r>
          </a:p>
          <a:p>
            <a:pPr algn="l"/>
            <a:r>
              <a:rPr lang="es-MX" sz="3800" dirty="0" smtClean="0">
                <a:solidFill>
                  <a:schemeClr val="tx1"/>
                </a:solidFill>
              </a:rPr>
              <a:t>    formativas  de  los  alumnos  para organizar las actividades de aprendizaje.</a:t>
            </a:r>
          </a:p>
          <a:p>
            <a:pPr algn="l">
              <a:buFont typeface="Arial" pitchFamily="34" charset="0"/>
              <a:buChar char="•"/>
            </a:pPr>
            <a:r>
              <a:rPr lang="es-MX" sz="3800" dirty="0" smtClean="0">
                <a:solidFill>
                  <a:schemeClr val="tx1"/>
                </a:solidFill>
              </a:rPr>
              <a:t>   Realiza  adecuaciones  curriculares  pertinentes  en  su  planeación  a  partir  </a:t>
            </a:r>
          </a:p>
          <a:p>
            <a:pPr algn="l"/>
            <a:r>
              <a:rPr lang="es-MX" sz="3800" dirty="0" smtClean="0">
                <a:solidFill>
                  <a:schemeClr val="tx1"/>
                </a:solidFill>
              </a:rPr>
              <a:t>     de  los  resultados  de  la   evaluación.</a:t>
            </a:r>
          </a:p>
          <a:p>
            <a:pPr algn="l"/>
            <a:endParaRPr lang="es-MX" sz="3800" dirty="0">
              <a:solidFill>
                <a:schemeClr val="tx1"/>
              </a:solidFill>
            </a:endParaRPr>
          </a:p>
          <a:p>
            <a:pPr algn="l"/>
            <a:r>
              <a:rPr lang="es-MX" sz="4500" i="1" dirty="0">
                <a:solidFill>
                  <a:schemeClr val="tx1"/>
                </a:solidFill>
              </a:rPr>
              <a:t>Familia  de saberes</a:t>
            </a:r>
            <a:r>
              <a:rPr lang="es-MX" sz="4500" i="1" dirty="0" smtClean="0">
                <a:solidFill>
                  <a:schemeClr val="tx1"/>
                </a:solidFill>
              </a:rPr>
              <a:t>:</a:t>
            </a:r>
            <a:endParaRPr lang="es-MX" sz="4500" i="1" dirty="0">
              <a:solidFill>
                <a:schemeClr val="tx1"/>
              </a:solidFill>
            </a:endParaRPr>
          </a:p>
          <a:p>
            <a:pPr algn="l">
              <a:buFont typeface="Arial" pitchFamily="34" charset="0"/>
              <a:buChar char="•"/>
            </a:pPr>
            <a:r>
              <a:rPr lang="es-MX" sz="3800" dirty="0" smtClean="0">
                <a:solidFill>
                  <a:schemeClr val="tx1"/>
                </a:solidFill>
              </a:rPr>
              <a:t>  Planeación </a:t>
            </a:r>
            <a:r>
              <a:rPr lang="es-MX" sz="3800" dirty="0">
                <a:solidFill>
                  <a:schemeClr val="tx1"/>
                </a:solidFill>
              </a:rPr>
              <a:t>de acuerdo con la propuesta curricular </a:t>
            </a:r>
            <a:r>
              <a:rPr lang="es-MX" sz="3800" dirty="0" smtClean="0">
                <a:solidFill>
                  <a:schemeClr val="tx1"/>
                </a:solidFill>
              </a:rPr>
              <a:t>de educación </a:t>
            </a:r>
            <a:r>
              <a:rPr lang="es-MX" sz="3800" dirty="0">
                <a:solidFill>
                  <a:schemeClr val="tx1"/>
                </a:solidFill>
              </a:rPr>
              <a:t>básica.</a:t>
            </a:r>
          </a:p>
          <a:p>
            <a:pPr algn="l">
              <a:buFont typeface="Arial" pitchFamily="34" charset="0"/>
              <a:buChar char="•"/>
            </a:pPr>
            <a:r>
              <a:rPr lang="es-MX" sz="3800" dirty="0" smtClean="0">
                <a:solidFill>
                  <a:schemeClr val="tx1"/>
                </a:solidFill>
              </a:rPr>
              <a:t>  </a:t>
            </a:r>
            <a:r>
              <a:rPr lang="es-MX" sz="3800" dirty="0">
                <a:solidFill>
                  <a:schemeClr val="tx1"/>
                </a:solidFill>
              </a:rPr>
              <a:t>Factores que inciden, características y elementos </a:t>
            </a:r>
            <a:r>
              <a:rPr lang="es-MX" sz="3800" dirty="0" smtClean="0">
                <a:solidFill>
                  <a:schemeClr val="tx1"/>
                </a:solidFill>
              </a:rPr>
              <a:t>que conforman </a:t>
            </a:r>
            <a:r>
              <a:rPr lang="es-MX" sz="3800" dirty="0">
                <a:solidFill>
                  <a:schemeClr val="tx1"/>
                </a:solidFill>
              </a:rPr>
              <a:t>un proyecto </a:t>
            </a:r>
            <a:endParaRPr lang="es-MX" sz="3800" dirty="0" smtClean="0">
              <a:solidFill>
                <a:schemeClr val="tx1"/>
              </a:solidFill>
            </a:endParaRPr>
          </a:p>
          <a:p>
            <a:pPr algn="l"/>
            <a:r>
              <a:rPr lang="es-MX" sz="3800" dirty="0" smtClean="0">
                <a:solidFill>
                  <a:schemeClr val="tx1"/>
                </a:solidFill>
              </a:rPr>
              <a:t>    de </a:t>
            </a:r>
            <a:r>
              <a:rPr lang="es-MX" sz="3800" dirty="0">
                <a:solidFill>
                  <a:schemeClr val="tx1"/>
                </a:solidFill>
              </a:rPr>
              <a:t>trabajo docente</a:t>
            </a:r>
          </a:p>
          <a:p>
            <a:pPr algn="l">
              <a:buFont typeface="Arial" pitchFamily="34" charset="0"/>
              <a:buChar char="•"/>
            </a:pPr>
            <a:r>
              <a:rPr lang="es-MX" sz="3800" dirty="0" smtClean="0">
                <a:solidFill>
                  <a:schemeClr val="tx1"/>
                </a:solidFill>
              </a:rPr>
              <a:t>  </a:t>
            </a:r>
            <a:r>
              <a:rPr lang="es-MX" sz="3800" dirty="0">
                <a:solidFill>
                  <a:schemeClr val="tx1"/>
                </a:solidFill>
              </a:rPr>
              <a:t>Rasgos que caracterizan el grupo escolar</a:t>
            </a:r>
            <a:r>
              <a:rPr lang="es-MX" sz="3800" dirty="0" smtClean="0">
                <a:solidFill>
                  <a:schemeClr val="tx1"/>
                </a:solidFill>
              </a:rPr>
              <a:t>:  los </a:t>
            </a:r>
            <a:r>
              <a:rPr lang="es-MX" sz="3800" dirty="0">
                <a:solidFill>
                  <a:schemeClr val="tx1"/>
                </a:solidFill>
              </a:rPr>
              <a:t>procesos </a:t>
            </a:r>
            <a:r>
              <a:rPr lang="es-MX" sz="3800" dirty="0" smtClean="0">
                <a:solidFill>
                  <a:schemeClr val="tx1"/>
                </a:solidFill>
              </a:rPr>
              <a:t> de </a:t>
            </a:r>
            <a:r>
              <a:rPr lang="es-MX" sz="3800" dirty="0">
                <a:solidFill>
                  <a:schemeClr val="tx1"/>
                </a:solidFill>
              </a:rPr>
              <a:t>desarrollo en los </a:t>
            </a:r>
            <a:endParaRPr lang="es-MX" sz="3800" dirty="0" smtClean="0">
              <a:solidFill>
                <a:schemeClr val="tx1"/>
              </a:solidFill>
            </a:endParaRPr>
          </a:p>
          <a:p>
            <a:pPr algn="l"/>
            <a:r>
              <a:rPr lang="es-MX" sz="3800" dirty="0" smtClean="0">
                <a:solidFill>
                  <a:schemeClr val="tx1"/>
                </a:solidFill>
              </a:rPr>
              <a:t>    alumnos</a:t>
            </a:r>
            <a:r>
              <a:rPr lang="es-MX" sz="3800" dirty="0">
                <a:solidFill>
                  <a:schemeClr val="tx1"/>
                </a:solidFill>
              </a:rPr>
              <a:t>.</a:t>
            </a:r>
          </a:p>
          <a:p>
            <a:endParaRPr lang="es-MX"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cuments\pantallas de Power point\fondo-verde-abstracto.jpg"/>
          <p:cNvPicPr>
            <a:picLocks noChangeAspect="1" noChangeArrowheads="1"/>
          </p:cNvPicPr>
          <p:nvPr/>
        </p:nvPicPr>
        <p:blipFill>
          <a:blip r:embed="rId2" cstate="print"/>
          <a:srcRect/>
          <a:stretch>
            <a:fillRect/>
          </a:stretch>
        </p:blipFill>
        <p:spPr bwMode="auto">
          <a:xfrm>
            <a:off x="-508000" y="-381000"/>
            <a:ext cx="10160000" cy="7620000"/>
          </a:xfrm>
          <a:prstGeom prst="rect">
            <a:avLst/>
          </a:prstGeom>
          <a:noFill/>
        </p:spPr>
      </p:pic>
      <p:sp>
        <p:nvSpPr>
          <p:cNvPr id="2" name="1 Título"/>
          <p:cNvSpPr>
            <a:spLocks noGrp="1"/>
          </p:cNvSpPr>
          <p:nvPr>
            <p:ph type="ctrTitle"/>
          </p:nvPr>
        </p:nvSpPr>
        <p:spPr>
          <a:xfrm>
            <a:off x="395536" y="0"/>
            <a:ext cx="8208912" cy="836712"/>
          </a:xfrm>
        </p:spPr>
        <p:txBody>
          <a:bodyPr>
            <a:normAutofit fontScale="90000"/>
          </a:bodyPr>
          <a:lstStyle/>
          <a:p>
            <a:r>
              <a:rPr lang="es-MX" sz="4000" dirty="0" smtClean="0"/>
              <a:t>Unidad  de aprendizaje II.</a:t>
            </a:r>
            <a:r>
              <a:rPr lang="es-MX" dirty="0" smtClean="0"/>
              <a:t/>
            </a:r>
            <a:br>
              <a:rPr lang="es-MX" dirty="0" smtClean="0"/>
            </a:br>
            <a:r>
              <a:rPr lang="es-MX" sz="2700" b="1" dirty="0"/>
              <a:t>Factores  y elementos que inciden  en la planeación docente</a:t>
            </a:r>
            <a:endParaRPr lang="es-MX" b="1" dirty="0"/>
          </a:p>
        </p:txBody>
      </p:sp>
      <p:sp>
        <p:nvSpPr>
          <p:cNvPr id="3" name="2 Subtítulo"/>
          <p:cNvSpPr>
            <a:spLocks noGrp="1"/>
          </p:cNvSpPr>
          <p:nvPr>
            <p:ph type="subTitle" idx="1"/>
          </p:nvPr>
        </p:nvSpPr>
        <p:spPr>
          <a:xfrm>
            <a:off x="251520" y="980728"/>
            <a:ext cx="9073008" cy="6120680"/>
          </a:xfrm>
        </p:spPr>
        <p:txBody>
          <a:bodyPr>
            <a:normAutofit fontScale="85000" lnSpcReduction="10000"/>
          </a:bodyPr>
          <a:lstStyle/>
          <a:p>
            <a:pPr algn="l">
              <a:buFont typeface="Arial" pitchFamily="34" charset="0"/>
              <a:buChar char="•"/>
            </a:pPr>
            <a:r>
              <a:rPr lang="es-MX" dirty="0" smtClean="0">
                <a:solidFill>
                  <a:schemeClr val="tx1"/>
                </a:solidFill>
              </a:rPr>
              <a:t>  </a:t>
            </a:r>
            <a:r>
              <a:rPr lang="es-MX" b="1" dirty="0" smtClean="0">
                <a:solidFill>
                  <a:schemeClr val="tx1"/>
                </a:solidFill>
              </a:rPr>
              <a:t>Competencia de la unidad  II                                                           </a:t>
            </a:r>
          </a:p>
          <a:p>
            <a:pPr algn="l">
              <a:buFont typeface="Arial" pitchFamily="34" charset="0"/>
              <a:buChar char="•"/>
            </a:pPr>
            <a:r>
              <a:rPr lang="es-MX" dirty="0">
                <a:solidFill>
                  <a:schemeClr val="tx1"/>
                </a:solidFill>
              </a:rPr>
              <a:t> </a:t>
            </a:r>
            <a:r>
              <a:rPr lang="es-MX" dirty="0" smtClean="0">
                <a:solidFill>
                  <a:schemeClr val="tx1"/>
                </a:solidFill>
              </a:rPr>
              <a:t>  Diseña  </a:t>
            </a:r>
            <a:r>
              <a:rPr lang="es-MX" dirty="0">
                <a:solidFill>
                  <a:schemeClr val="tx1"/>
                </a:solidFill>
              </a:rPr>
              <a:t>situaciones  didácticas  significativas  de  acuerdo  a  </a:t>
            </a:r>
            <a:endParaRPr lang="es-MX" dirty="0" smtClean="0">
              <a:solidFill>
                <a:schemeClr val="tx1"/>
              </a:solidFill>
            </a:endParaRPr>
          </a:p>
          <a:p>
            <a:pPr algn="l"/>
            <a:r>
              <a:rPr lang="es-MX" dirty="0">
                <a:solidFill>
                  <a:schemeClr val="tx1"/>
                </a:solidFill>
              </a:rPr>
              <a:t> </a:t>
            </a:r>
            <a:r>
              <a:rPr lang="es-MX" dirty="0" smtClean="0">
                <a:solidFill>
                  <a:schemeClr val="tx1"/>
                </a:solidFill>
              </a:rPr>
              <a:t>    la  </a:t>
            </a:r>
            <a:r>
              <a:rPr lang="es-MX" dirty="0">
                <a:solidFill>
                  <a:schemeClr val="tx1"/>
                </a:solidFill>
              </a:rPr>
              <a:t>organización  curricular  y  los  enfoques pedagógicos del </a:t>
            </a:r>
            <a:endParaRPr lang="es-MX" dirty="0" smtClean="0">
              <a:solidFill>
                <a:schemeClr val="tx1"/>
              </a:solidFill>
            </a:endParaRPr>
          </a:p>
          <a:p>
            <a:pPr algn="l"/>
            <a:r>
              <a:rPr lang="es-MX" dirty="0">
                <a:solidFill>
                  <a:schemeClr val="tx1"/>
                </a:solidFill>
              </a:rPr>
              <a:t> </a:t>
            </a:r>
            <a:r>
              <a:rPr lang="es-MX" dirty="0" smtClean="0">
                <a:solidFill>
                  <a:schemeClr val="tx1"/>
                </a:solidFill>
              </a:rPr>
              <a:t>    plan </a:t>
            </a:r>
            <a:r>
              <a:rPr lang="es-MX" dirty="0">
                <a:solidFill>
                  <a:schemeClr val="tx1"/>
                </a:solidFill>
              </a:rPr>
              <a:t>y los programas educativos vigentes.</a:t>
            </a:r>
            <a:r>
              <a:rPr lang="es-MX" dirty="0" smtClean="0">
                <a:solidFill>
                  <a:schemeClr val="tx1"/>
                </a:solidFill>
              </a:rPr>
              <a:t> </a:t>
            </a:r>
          </a:p>
          <a:p>
            <a:pPr algn="l"/>
            <a:endParaRPr lang="es-MX" dirty="0">
              <a:solidFill>
                <a:schemeClr val="tx1"/>
              </a:solidFill>
            </a:endParaRPr>
          </a:p>
          <a:p>
            <a:pPr algn="l"/>
            <a:r>
              <a:rPr lang="es-MX" dirty="0" smtClean="0">
                <a:solidFill>
                  <a:schemeClr val="tx1"/>
                </a:solidFill>
              </a:rPr>
              <a:t>     </a:t>
            </a:r>
            <a:r>
              <a:rPr lang="es-MX" sz="3600" i="1" dirty="0" smtClean="0">
                <a:solidFill>
                  <a:schemeClr val="tx1"/>
                </a:solidFill>
              </a:rPr>
              <a:t>Familia  </a:t>
            </a:r>
            <a:r>
              <a:rPr lang="es-MX" sz="3600" i="1" dirty="0">
                <a:solidFill>
                  <a:schemeClr val="tx1"/>
                </a:solidFill>
              </a:rPr>
              <a:t>de saberes</a:t>
            </a:r>
            <a:r>
              <a:rPr lang="es-MX" sz="3600" i="1" dirty="0" smtClean="0">
                <a:solidFill>
                  <a:schemeClr val="tx1"/>
                </a:solidFill>
              </a:rPr>
              <a:t>:</a:t>
            </a:r>
            <a:endParaRPr lang="es-MX" i="1" dirty="0">
              <a:solidFill>
                <a:schemeClr val="tx1"/>
              </a:solidFill>
            </a:endParaRPr>
          </a:p>
          <a:p>
            <a:pPr algn="l">
              <a:buFont typeface="Arial" pitchFamily="34" charset="0"/>
              <a:buChar char="•"/>
            </a:pPr>
            <a:r>
              <a:rPr lang="es-MX" dirty="0">
                <a:solidFill>
                  <a:schemeClr val="tx1"/>
                </a:solidFill>
              </a:rPr>
              <a:t> </a:t>
            </a:r>
            <a:r>
              <a:rPr lang="es-MX" dirty="0" smtClean="0">
                <a:solidFill>
                  <a:schemeClr val="tx1"/>
                </a:solidFill>
              </a:rPr>
              <a:t> Factores </a:t>
            </a:r>
            <a:r>
              <a:rPr lang="es-MX" dirty="0">
                <a:solidFill>
                  <a:schemeClr val="tx1"/>
                </a:solidFill>
              </a:rPr>
              <a:t>para construir y direccionar un proyecto de </a:t>
            </a:r>
            <a:r>
              <a:rPr lang="es-MX" dirty="0" smtClean="0">
                <a:solidFill>
                  <a:schemeClr val="tx1"/>
                </a:solidFill>
              </a:rPr>
              <a:t>  </a:t>
            </a:r>
          </a:p>
          <a:p>
            <a:pPr algn="l"/>
            <a:r>
              <a:rPr lang="es-MX" dirty="0">
                <a:solidFill>
                  <a:schemeClr val="tx1"/>
                </a:solidFill>
              </a:rPr>
              <a:t> </a:t>
            </a:r>
            <a:r>
              <a:rPr lang="es-MX" dirty="0" smtClean="0">
                <a:solidFill>
                  <a:schemeClr val="tx1"/>
                </a:solidFill>
              </a:rPr>
              <a:t>  plan </a:t>
            </a:r>
            <a:r>
              <a:rPr lang="es-MX" dirty="0">
                <a:solidFill>
                  <a:schemeClr val="tx1"/>
                </a:solidFill>
              </a:rPr>
              <a:t>de clase (flexibilidad, adecuación curricular, </a:t>
            </a:r>
            <a:r>
              <a:rPr lang="es-MX" dirty="0" smtClean="0">
                <a:solidFill>
                  <a:schemeClr val="tx1"/>
                </a:solidFill>
              </a:rPr>
              <a:t> </a:t>
            </a:r>
          </a:p>
          <a:p>
            <a:pPr algn="l"/>
            <a:r>
              <a:rPr lang="es-MX" dirty="0">
                <a:solidFill>
                  <a:schemeClr val="tx1"/>
                </a:solidFill>
              </a:rPr>
              <a:t> </a:t>
            </a:r>
            <a:r>
              <a:rPr lang="es-MX" dirty="0" smtClean="0">
                <a:solidFill>
                  <a:schemeClr val="tx1"/>
                </a:solidFill>
              </a:rPr>
              <a:t>  características </a:t>
            </a:r>
            <a:r>
              <a:rPr lang="es-MX" dirty="0">
                <a:solidFill>
                  <a:schemeClr val="tx1"/>
                </a:solidFill>
              </a:rPr>
              <a:t>del grupo y del entorno escolar)</a:t>
            </a:r>
          </a:p>
          <a:p>
            <a:pPr algn="l">
              <a:buFont typeface="Arial" pitchFamily="34" charset="0"/>
              <a:buChar char="•"/>
            </a:pPr>
            <a:r>
              <a:rPr lang="es-MX" dirty="0">
                <a:solidFill>
                  <a:schemeClr val="tx1"/>
                </a:solidFill>
              </a:rPr>
              <a:t> </a:t>
            </a:r>
            <a:r>
              <a:rPr lang="es-MX" dirty="0" smtClean="0">
                <a:solidFill>
                  <a:schemeClr val="tx1"/>
                </a:solidFill>
              </a:rPr>
              <a:t> </a:t>
            </a:r>
            <a:r>
              <a:rPr lang="es-MX" dirty="0">
                <a:solidFill>
                  <a:schemeClr val="tx1"/>
                </a:solidFill>
              </a:rPr>
              <a:t>Elementos de un proyecto de plan de clase y su </a:t>
            </a:r>
            <a:r>
              <a:rPr lang="es-MX" dirty="0" smtClean="0">
                <a:solidFill>
                  <a:schemeClr val="tx1"/>
                </a:solidFill>
              </a:rPr>
              <a:t> </a:t>
            </a:r>
          </a:p>
          <a:p>
            <a:pPr algn="l"/>
            <a:r>
              <a:rPr lang="es-MX" dirty="0" smtClean="0">
                <a:solidFill>
                  <a:schemeClr val="tx1"/>
                </a:solidFill>
              </a:rPr>
              <a:t>    intencionalidad</a:t>
            </a:r>
            <a:endParaRPr lang="es-MX" dirty="0">
              <a:solidFill>
                <a:schemeClr val="tx1"/>
              </a:solidFill>
            </a:endParaRPr>
          </a:p>
          <a:p>
            <a:pPr algn="l">
              <a:buFont typeface="Arial" pitchFamily="34" charset="0"/>
              <a:buChar char="•"/>
            </a:pPr>
            <a:r>
              <a:rPr lang="es-MX" dirty="0">
                <a:solidFill>
                  <a:schemeClr val="tx1"/>
                </a:solidFill>
              </a:rPr>
              <a:t> </a:t>
            </a:r>
            <a:r>
              <a:rPr lang="es-MX" dirty="0" smtClean="0">
                <a:solidFill>
                  <a:schemeClr val="tx1"/>
                </a:solidFill>
              </a:rPr>
              <a:t> Problemas </a:t>
            </a:r>
            <a:r>
              <a:rPr lang="es-MX" dirty="0">
                <a:solidFill>
                  <a:schemeClr val="tx1"/>
                </a:solidFill>
              </a:rPr>
              <a:t>para llevar a cabo un proyecto de plan </a:t>
            </a:r>
            <a:r>
              <a:rPr lang="es-MX" dirty="0" smtClean="0">
                <a:solidFill>
                  <a:schemeClr val="tx1"/>
                </a:solidFill>
              </a:rPr>
              <a:t>de clase</a:t>
            </a:r>
            <a:endParaRPr lang="es-MX" dirty="0">
              <a:solidFill>
                <a:schemeClr val="tx1"/>
              </a:solidFill>
            </a:endParaRPr>
          </a:p>
          <a:p>
            <a:endParaRPr lang="es-MX"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cuments\pantallas de Power point\fondo-verde-abstracto.jpg"/>
          <p:cNvPicPr>
            <a:picLocks noChangeAspect="1" noChangeArrowheads="1"/>
          </p:cNvPicPr>
          <p:nvPr/>
        </p:nvPicPr>
        <p:blipFill>
          <a:blip r:embed="rId2" cstate="print"/>
          <a:srcRect/>
          <a:stretch>
            <a:fillRect/>
          </a:stretch>
        </p:blipFill>
        <p:spPr bwMode="auto">
          <a:xfrm>
            <a:off x="-508000" y="-381000"/>
            <a:ext cx="10160000" cy="7620000"/>
          </a:xfrm>
          <a:prstGeom prst="rect">
            <a:avLst/>
          </a:prstGeom>
          <a:noFill/>
        </p:spPr>
      </p:pic>
      <p:sp>
        <p:nvSpPr>
          <p:cNvPr id="2" name="1 Título"/>
          <p:cNvSpPr>
            <a:spLocks noGrp="1"/>
          </p:cNvSpPr>
          <p:nvPr>
            <p:ph type="ctrTitle"/>
          </p:nvPr>
        </p:nvSpPr>
        <p:spPr>
          <a:xfrm>
            <a:off x="611560" y="0"/>
            <a:ext cx="7772400" cy="1052736"/>
          </a:xfrm>
        </p:spPr>
        <p:txBody>
          <a:bodyPr>
            <a:normAutofit fontScale="90000"/>
          </a:bodyPr>
          <a:lstStyle/>
          <a:p>
            <a:r>
              <a:rPr lang="es-MX" sz="4000" dirty="0" smtClean="0"/>
              <a:t>Unidad  de aprendizaje III.</a:t>
            </a:r>
            <a:r>
              <a:rPr lang="es-MX" dirty="0" smtClean="0"/>
              <a:t/>
            </a:r>
            <a:br>
              <a:rPr lang="es-MX" dirty="0" smtClean="0"/>
            </a:br>
            <a:r>
              <a:rPr lang="es-MX" dirty="0" smtClean="0">
                <a:solidFill>
                  <a:schemeClr val="tx1"/>
                </a:solidFill>
              </a:rPr>
              <a:t> </a:t>
            </a:r>
            <a:r>
              <a:rPr lang="es-MX" sz="3100" b="1" dirty="0" smtClean="0">
                <a:solidFill>
                  <a:schemeClr val="tx1"/>
                </a:solidFill>
              </a:rPr>
              <a:t>Elección  ante la planeación didáctica</a:t>
            </a:r>
            <a:r>
              <a:rPr lang="es-MX" sz="3600" dirty="0" smtClean="0">
                <a:solidFill>
                  <a:schemeClr val="tx1"/>
                </a:solidFill>
              </a:rPr>
              <a:t>.</a:t>
            </a:r>
            <a:endParaRPr lang="es-MX" sz="3600" dirty="0"/>
          </a:p>
        </p:txBody>
      </p:sp>
      <p:sp>
        <p:nvSpPr>
          <p:cNvPr id="3" name="2 Subtítulo"/>
          <p:cNvSpPr>
            <a:spLocks noGrp="1"/>
          </p:cNvSpPr>
          <p:nvPr>
            <p:ph type="subTitle" idx="1"/>
          </p:nvPr>
        </p:nvSpPr>
        <p:spPr>
          <a:xfrm>
            <a:off x="251520" y="1268760"/>
            <a:ext cx="8640960" cy="5256584"/>
          </a:xfrm>
        </p:spPr>
        <p:txBody>
          <a:bodyPr>
            <a:normAutofit/>
          </a:bodyPr>
          <a:lstStyle/>
          <a:p>
            <a:pPr algn="l"/>
            <a:r>
              <a:rPr lang="es-MX" dirty="0" smtClean="0">
                <a:solidFill>
                  <a:schemeClr val="tx1"/>
                </a:solidFill>
              </a:rPr>
              <a:t>    </a:t>
            </a:r>
            <a:endParaRPr lang="es-MX" dirty="0">
              <a:solidFill>
                <a:schemeClr val="tx1"/>
              </a:solidFill>
            </a:endParaRPr>
          </a:p>
          <a:p>
            <a:pPr algn="l"/>
            <a:r>
              <a:rPr lang="es-MX" b="1" dirty="0">
                <a:solidFill>
                  <a:schemeClr val="tx1"/>
                </a:solidFill>
              </a:rPr>
              <a:t> </a:t>
            </a:r>
            <a:r>
              <a:rPr lang="es-MX" sz="2800" b="1" dirty="0" smtClean="0">
                <a:solidFill>
                  <a:schemeClr val="tx1"/>
                </a:solidFill>
              </a:rPr>
              <a:t>Competencias de la unidad III</a:t>
            </a:r>
            <a:endParaRPr lang="es-MX" b="1" dirty="0" smtClean="0">
              <a:solidFill>
                <a:schemeClr val="tx1"/>
              </a:solidFill>
            </a:endParaRPr>
          </a:p>
          <a:p>
            <a:pPr algn="l">
              <a:buFont typeface="Arial" pitchFamily="34" charset="0"/>
              <a:buChar char="•"/>
            </a:pPr>
            <a:r>
              <a:rPr lang="es-MX" dirty="0" smtClean="0">
                <a:solidFill>
                  <a:schemeClr val="tx1"/>
                </a:solidFill>
              </a:rPr>
              <a:t>  </a:t>
            </a:r>
            <a:r>
              <a:rPr lang="es-MX" sz="2800" dirty="0" smtClean="0">
                <a:solidFill>
                  <a:schemeClr val="tx1"/>
                </a:solidFill>
              </a:rPr>
              <a:t>Elabora  </a:t>
            </a:r>
            <a:r>
              <a:rPr lang="es-MX" sz="2800" dirty="0">
                <a:solidFill>
                  <a:schemeClr val="tx1"/>
                </a:solidFill>
              </a:rPr>
              <a:t>proyectos  que  articulan  diversos </a:t>
            </a:r>
            <a:r>
              <a:rPr lang="es-MX" sz="2800" dirty="0" smtClean="0">
                <a:solidFill>
                  <a:schemeClr val="tx1"/>
                </a:solidFill>
              </a:rPr>
              <a:t> campos  </a:t>
            </a:r>
            <a:r>
              <a:rPr lang="es-MX" sz="2800" dirty="0">
                <a:solidFill>
                  <a:schemeClr val="tx1"/>
                </a:solidFill>
              </a:rPr>
              <a:t>disciplinares  para  desarrollar  un </a:t>
            </a:r>
            <a:r>
              <a:rPr lang="es-MX" sz="2800" dirty="0" smtClean="0">
                <a:solidFill>
                  <a:schemeClr val="tx1"/>
                </a:solidFill>
              </a:rPr>
              <a:t> conocimiento </a:t>
            </a:r>
            <a:r>
              <a:rPr lang="es-MX" sz="2800" dirty="0">
                <a:solidFill>
                  <a:schemeClr val="tx1"/>
                </a:solidFill>
              </a:rPr>
              <a:t>integrado en los alumnos</a:t>
            </a:r>
            <a:r>
              <a:rPr lang="es-MX" sz="2800" dirty="0" smtClean="0">
                <a:solidFill>
                  <a:schemeClr val="tx1"/>
                </a:solidFill>
              </a:rPr>
              <a:t>.</a:t>
            </a:r>
          </a:p>
          <a:p>
            <a:pPr algn="l"/>
            <a:endParaRPr lang="es-MX" dirty="0">
              <a:solidFill>
                <a:schemeClr val="tx1"/>
              </a:solidFill>
            </a:endParaRPr>
          </a:p>
          <a:p>
            <a:pPr algn="l"/>
            <a:r>
              <a:rPr lang="es-MX" dirty="0">
                <a:solidFill>
                  <a:schemeClr val="tx1"/>
                </a:solidFill>
              </a:rPr>
              <a:t> </a:t>
            </a:r>
            <a:r>
              <a:rPr lang="es-MX" dirty="0" smtClean="0">
                <a:solidFill>
                  <a:schemeClr val="tx1"/>
                </a:solidFill>
              </a:rPr>
              <a:t>   </a:t>
            </a:r>
            <a:r>
              <a:rPr lang="es-MX" sz="3600" dirty="0" smtClean="0">
                <a:solidFill>
                  <a:schemeClr val="tx1"/>
                </a:solidFill>
              </a:rPr>
              <a:t>Familia  </a:t>
            </a:r>
            <a:r>
              <a:rPr lang="es-MX" sz="3600" dirty="0">
                <a:solidFill>
                  <a:schemeClr val="tx1"/>
                </a:solidFill>
              </a:rPr>
              <a:t>de saberes</a:t>
            </a:r>
            <a:r>
              <a:rPr lang="es-MX" sz="3600" dirty="0" smtClean="0">
                <a:solidFill>
                  <a:schemeClr val="tx1"/>
                </a:solidFill>
              </a:rPr>
              <a:t>:</a:t>
            </a:r>
            <a:endParaRPr lang="es-MX" dirty="0">
              <a:solidFill>
                <a:schemeClr val="tx1"/>
              </a:solidFill>
            </a:endParaRPr>
          </a:p>
          <a:p>
            <a:pPr algn="l">
              <a:buFont typeface="Arial" pitchFamily="34" charset="0"/>
              <a:buChar char="•"/>
            </a:pPr>
            <a:r>
              <a:rPr lang="es-MX" dirty="0" smtClean="0">
                <a:solidFill>
                  <a:schemeClr val="tx1"/>
                </a:solidFill>
              </a:rPr>
              <a:t> </a:t>
            </a:r>
            <a:r>
              <a:rPr lang="es-MX" dirty="0">
                <a:solidFill>
                  <a:schemeClr val="tx1"/>
                </a:solidFill>
              </a:rPr>
              <a:t>La planeación didáctica como proyecto educativo</a:t>
            </a:r>
            <a:r>
              <a:rPr lang="es-MX" dirty="0"/>
              <a:t>.</a:t>
            </a:r>
          </a:p>
          <a:p>
            <a:pPr algn="l"/>
            <a:endParaRPr lang="es-MX" dirty="0">
              <a:solidFill>
                <a:schemeClr val="tx1"/>
              </a:solidFill>
            </a:endParaRPr>
          </a:p>
          <a:p>
            <a:endParaRPr lang="es-MX"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cuments\pantallas de Power point\fondo-verde-abstracto.jpg"/>
          <p:cNvPicPr>
            <a:picLocks noChangeAspect="1" noChangeArrowheads="1"/>
          </p:cNvPicPr>
          <p:nvPr/>
        </p:nvPicPr>
        <p:blipFill>
          <a:blip r:embed="rId2" cstate="print"/>
          <a:srcRect/>
          <a:stretch>
            <a:fillRect/>
          </a:stretch>
        </p:blipFill>
        <p:spPr bwMode="auto">
          <a:xfrm>
            <a:off x="-508000" y="-381000"/>
            <a:ext cx="10160000" cy="7620000"/>
          </a:xfrm>
          <a:prstGeom prst="rect">
            <a:avLst/>
          </a:prstGeom>
          <a:noFill/>
        </p:spPr>
      </p:pic>
      <p:sp>
        <p:nvSpPr>
          <p:cNvPr id="2" name="1 Título"/>
          <p:cNvSpPr>
            <a:spLocks noGrp="1"/>
          </p:cNvSpPr>
          <p:nvPr>
            <p:ph type="ctrTitle"/>
          </p:nvPr>
        </p:nvSpPr>
        <p:spPr>
          <a:xfrm>
            <a:off x="611560" y="0"/>
            <a:ext cx="7772400" cy="648073"/>
          </a:xfrm>
        </p:spPr>
        <p:txBody>
          <a:bodyPr>
            <a:normAutofit fontScale="90000"/>
          </a:bodyPr>
          <a:lstStyle/>
          <a:p>
            <a:r>
              <a:rPr lang="es-MX" dirty="0" smtClean="0"/>
              <a:t>Evidencias de  aprendizaje</a:t>
            </a:r>
            <a:endParaRPr lang="es-MX" dirty="0"/>
          </a:p>
        </p:txBody>
      </p:sp>
      <p:sp>
        <p:nvSpPr>
          <p:cNvPr id="3" name="2 Subtítulo"/>
          <p:cNvSpPr>
            <a:spLocks noGrp="1"/>
          </p:cNvSpPr>
          <p:nvPr>
            <p:ph type="subTitle" idx="1"/>
          </p:nvPr>
        </p:nvSpPr>
        <p:spPr>
          <a:xfrm>
            <a:off x="0" y="980728"/>
            <a:ext cx="9324528" cy="6120680"/>
          </a:xfrm>
        </p:spPr>
        <p:txBody>
          <a:bodyPr>
            <a:normAutofit fontScale="92500" lnSpcReduction="10000"/>
          </a:bodyPr>
          <a:lstStyle/>
          <a:p>
            <a:pPr algn="l"/>
            <a:r>
              <a:rPr lang="es-MX" dirty="0" smtClean="0">
                <a:solidFill>
                  <a:schemeClr val="tx1"/>
                </a:solidFill>
              </a:rPr>
              <a:t>    Unidad  1      Elaborar  </a:t>
            </a:r>
            <a:r>
              <a:rPr lang="es-MX" dirty="0">
                <a:solidFill>
                  <a:schemeClr val="tx1"/>
                </a:solidFill>
              </a:rPr>
              <a:t>un documento </a:t>
            </a:r>
            <a:r>
              <a:rPr lang="es-MX" dirty="0" smtClean="0">
                <a:solidFill>
                  <a:schemeClr val="tx1"/>
                </a:solidFill>
              </a:rPr>
              <a:t>.</a:t>
            </a:r>
          </a:p>
          <a:p>
            <a:pPr algn="l"/>
            <a:r>
              <a:rPr lang="es-MX" dirty="0" smtClean="0">
                <a:solidFill>
                  <a:schemeClr val="tx1"/>
                </a:solidFill>
              </a:rPr>
              <a:t> análisis  de </a:t>
            </a:r>
            <a:r>
              <a:rPr lang="es-MX" dirty="0">
                <a:solidFill>
                  <a:schemeClr val="tx1"/>
                </a:solidFill>
              </a:rPr>
              <a:t>las relaciones </a:t>
            </a:r>
            <a:r>
              <a:rPr lang="es-MX" dirty="0" smtClean="0">
                <a:solidFill>
                  <a:schemeClr val="tx1"/>
                </a:solidFill>
              </a:rPr>
              <a:t> </a:t>
            </a:r>
            <a:r>
              <a:rPr lang="es-MX" dirty="0">
                <a:solidFill>
                  <a:schemeClr val="tx1"/>
                </a:solidFill>
              </a:rPr>
              <a:t>entre </a:t>
            </a:r>
            <a:r>
              <a:rPr lang="es-MX" dirty="0" smtClean="0">
                <a:solidFill>
                  <a:schemeClr val="tx1"/>
                </a:solidFill>
              </a:rPr>
              <a:t> </a:t>
            </a:r>
            <a:r>
              <a:rPr lang="es-MX" dirty="0">
                <a:solidFill>
                  <a:schemeClr val="tx1"/>
                </a:solidFill>
              </a:rPr>
              <a:t>proyecto de trabajo docente y </a:t>
            </a:r>
            <a:r>
              <a:rPr lang="es-MX" dirty="0" smtClean="0">
                <a:solidFill>
                  <a:schemeClr val="tx1"/>
                </a:solidFill>
              </a:rPr>
              <a:t>planeaciones , caracterizar  </a:t>
            </a:r>
            <a:r>
              <a:rPr lang="es-MX" dirty="0">
                <a:solidFill>
                  <a:schemeClr val="tx1"/>
                </a:solidFill>
              </a:rPr>
              <a:t>elementos didácticos, estratégicos </a:t>
            </a:r>
            <a:r>
              <a:rPr lang="es-MX" dirty="0" smtClean="0">
                <a:solidFill>
                  <a:schemeClr val="tx1"/>
                </a:solidFill>
              </a:rPr>
              <a:t> </a:t>
            </a:r>
            <a:r>
              <a:rPr lang="es-MX" dirty="0">
                <a:solidFill>
                  <a:schemeClr val="tx1"/>
                </a:solidFill>
              </a:rPr>
              <a:t>y pondere los elementos del contexto socio-cultural, escolar y personal de los alumnos que posibilitan y dificultan el aprendizaje de ellos. </a:t>
            </a:r>
            <a:endParaRPr lang="es-MX" dirty="0" smtClean="0">
              <a:solidFill>
                <a:schemeClr val="tx1"/>
              </a:solidFill>
            </a:endParaRPr>
          </a:p>
          <a:p>
            <a:pPr algn="l"/>
            <a:endParaRPr lang="es-MX" dirty="0" smtClean="0">
              <a:solidFill>
                <a:schemeClr val="tx1"/>
              </a:solidFill>
            </a:endParaRPr>
          </a:p>
          <a:p>
            <a:pPr algn="l"/>
            <a:r>
              <a:rPr lang="es-MX" dirty="0" smtClean="0">
                <a:solidFill>
                  <a:schemeClr val="tx1"/>
                </a:solidFill>
              </a:rPr>
              <a:t>Unidad  2   Realizar  </a:t>
            </a:r>
            <a:r>
              <a:rPr lang="es-MX" dirty="0">
                <a:solidFill>
                  <a:schemeClr val="tx1"/>
                </a:solidFill>
              </a:rPr>
              <a:t>planeación. </a:t>
            </a:r>
            <a:r>
              <a:rPr lang="es-MX" dirty="0" smtClean="0">
                <a:solidFill>
                  <a:schemeClr val="tx1"/>
                </a:solidFill>
              </a:rPr>
              <a:t>La </a:t>
            </a:r>
            <a:r>
              <a:rPr lang="es-MX" dirty="0">
                <a:solidFill>
                  <a:schemeClr val="tx1"/>
                </a:solidFill>
              </a:rPr>
              <a:t>propuesta didáctica </a:t>
            </a:r>
            <a:endParaRPr lang="es-MX" dirty="0" smtClean="0">
              <a:solidFill>
                <a:schemeClr val="tx1"/>
              </a:solidFill>
            </a:endParaRPr>
          </a:p>
          <a:p>
            <a:pPr algn="l"/>
            <a:endParaRPr lang="es-MX" dirty="0">
              <a:solidFill>
                <a:schemeClr val="tx1"/>
              </a:solidFill>
            </a:endParaRPr>
          </a:p>
          <a:p>
            <a:pPr algn="l"/>
            <a:r>
              <a:rPr lang="es-MX" dirty="0" smtClean="0">
                <a:solidFill>
                  <a:schemeClr val="tx1"/>
                </a:solidFill>
              </a:rPr>
              <a:t>Unidad  3  </a:t>
            </a:r>
            <a:r>
              <a:rPr lang="es-MX" dirty="0">
                <a:solidFill>
                  <a:schemeClr val="tx1"/>
                </a:solidFill>
              </a:rPr>
              <a:t>Presentar un proyecto de planeación didáctica de algún campo formativo y ámbito determinado ligado al grado escolar en que se haya tenido algún acercamiento previo.</a:t>
            </a:r>
          </a:p>
          <a:p>
            <a:pPr algn="l"/>
            <a:endParaRPr lang="es-MX"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cuments\pantallas de Power point\fondo-verde-abstracto.jpg"/>
          <p:cNvPicPr>
            <a:picLocks noChangeAspect="1" noChangeArrowheads="1"/>
          </p:cNvPicPr>
          <p:nvPr/>
        </p:nvPicPr>
        <p:blipFill>
          <a:blip r:embed="rId2" cstate="print"/>
          <a:srcRect/>
          <a:stretch>
            <a:fillRect/>
          </a:stretch>
        </p:blipFill>
        <p:spPr bwMode="auto">
          <a:xfrm>
            <a:off x="-508000" y="-381000"/>
            <a:ext cx="10160000" cy="7620000"/>
          </a:xfrm>
          <a:prstGeom prst="rect">
            <a:avLst/>
          </a:prstGeom>
          <a:noFill/>
        </p:spPr>
      </p:pic>
      <p:sp>
        <p:nvSpPr>
          <p:cNvPr id="2" name="1 Título"/>
          <p:cNvSpPr>
            <a:spLocks noGrp="1"/>
          </p:cNvSpPr>
          <p:nvPr>
            <p:ph type="ctrTitle"/>
          </p:nvPr>
        </p:nvSpPr>
        <p:spPr>
          <a:xfrm>
            <a:off x="611560" y="0"/>
            <a:ext cx="7772400" cy="648073"/>
          </a:xfrm>
        </p:spPr>
        <p:txBody>
          <a:bodyPr>
            <a:normAutofit fontScale="90000"/>
          </a:bodyPr>
          <a:lstStyle/>
          <a:p>
            <a:r>
              <a:rPr lang="es-MX" dirty="0" smtClean="0"/>
              <a:t>Criterios  de  evaluación</a:t>
            </a:r>
            <a:endParaRPr lang="es-MX" dirty="0"/>
          </a:p>
        </p:txBody>
      </p:sp>
      <p:sp>
        <p:nvSpPr>
          <p:cNvPr id="3" name="2 Subtítulo"/>
          <p:cNvSpPr>
            <a:spLocks noGrp="1"/>
          </p:cNvSpPr>
          <p:nvPr>
            <p:ph type="subTitle" idx="1"/>
          </p:nvPr>
        </p:nvSpPr>
        <p:spPr>
          <a:xfrm>
            <a:off x="0" y="980728"/>
            <a:ext cx="9324528" cy="6120680"/>
          </a:xfrm>
        </p:spPr>
        <p:txBody>
          <a:bodyPr>
            <a:normAutofit/>
          </a:bodyPr>
          <a:lstStyle/>
          <a:p>
            <a:pPr algn="l"/>
            <a:r>
              <a:rPr lang="es-MX" b="1" dirty="0" smtClean="0">
                <a:solidFill>
                  <a:schemeClr val="tx1"/>
                </a:solidFill>
              </a:rPr>
              <a:t>Exámenes</a:t>
            </a:r>
            <a:r>
              <a:rPr lang="es-MX" dirty="0" smtClean="0">
                <a:solidFill>
                  <a:schemeClr val="tx1"/>
                </a:solidFill>
              </a:rPr>
              <a:t>        Parcial          institucional              40 %</a:t>
            </a:r>
          </a:p>
          <a:p>
            <a:pPr algn="l"/>
            <a:r>
              <a:rPr lang="es-MX" b="1" dirty="0" smtClean="0">
                <a:solidFill>
                  <a:schemeClr val="tx1"/>
                </a:solidFill>
              </a:rPr>
              <a:t>Trabajos  escritos</a:t>
            </a:r>
          </a:p>
          <a:p>
            <a:pPr algn="l"/>
            <a:r>
              <a:rPr lang="es-MX" dirty="0" smtClean="0">
                <a:solidFill>
                  <a:schemeClr val="tx1"/>
                </a:solidFill>
              </a:rPr>
              <a:t>Trabajos  escritos  20 %    portafolio   15 %          35 %</a:t>
            </a:r>
          </a:p>
          <a:p>
            <a:pPr algn="l"/>
            <a:r>
              <a:rPr lang="es-MX" b="1" dirty="0" smtClean="0">
                <a:solidFill>
                  <a:schemeClr val="tx1"/>
                </a:solidFill>
              </a:rPr>
              <a:t>Participación</a:t>
            </a:r>
          </a:p>
          <a:p>
            <a:pPr algn="l"/>
            <a:r>
              <a:rPr lang="es-MX" dirty="0" smtClean="0">
                <a:solidFill>
                  <a:schemeClr val="tx1"/>
                </a:solidFill>
              </a:rPr>
              <a:t>Participación  5 %  exposición  5 %                        10 %</a:t>
            </a:r>
          </a:p>
          <a:p>
            <a:pPr algn="l"/>
            <a:r>
              <a:rPr lang="es-MX" dirty="0" smtClean="0">
                <a:solidFill>
                  <a:schemeClr val="tx1"/>
                </a:solidFill>
              </a:rPr>
              <a:t>Observación y practica                                             15%</a:t>
            </a:r>
          </a:p>
          <a:p>
            <a:pPr algn="l"/>
            <a:endParaRPr lang="es-MX" dirty="0" smtClean="0">
              <a:solidFill>
                <a:schemeClr val="tx1"/>
              </a:solidFill>
            </a:endParaRPr>
          </a:p>
          <a:p>
            <a:pPr algn="l"/>
            <a:r>
              <a:rPr lang="es-MX" sz="2400" dirty="0" smtClean="0">
                <a:solidFill>
                  <a:schemeClr val="tx1"/>
                </a:solidFill>
              </a:rPr>
              <a:t>Para acreditar el  curso se requiere una  calificación mí</a:t>
            </a:r>
            <a:r>
              <a:rPr lang="es-MX" sz="2400" dirty="0">
                <a:solidFill>
                  <a:schemeClr val="tx1"/>
                </a:solidFill>
              </a:rPr>
              <a:t>n</a:t>
            </a:r>
            <a:r>
              <a:rPr lang="es-MX" sz="2400" dirty="0" smtClean="0">
                <a:solidFill>
                  <a:schemeClr val="tx1"/>
                </a:solidFill>
              </a:rPr>
              <a:t>ima de 7</a:t>
            </a:r>
            <a:r>
              <a:rPr lang="es-MX" sz="2800" dirty="0" smtClean="0">
                <a:solidFill>
                  <a:schemeClr val="tx1"/>
                </a:solidFill>
              </a:rPr>
              <a:t> , </a:t>
            </a:r>
            <a:endParaRPr lang="es-MX" sz="2800" dirty="0" smtClean="0">
              <a:solidFill>
                <a:schemeClr val="tx1"/>
              </a:solidFill>
            </a:endParaRPr>
          </a:p>
          <a:p>
            <a:pPr algn="l"/>
            <a:r>
              <a:rPr lang="es-MX" sz="2400" dirty="0" smtClean="0">
                <a:solidFill>
                  <a:schemeClr val="tx1"/>
                </a:solidFill>
              </a:rPr>
              <a:t>85</a:t>
            </a:r>
            <a:r>
              <a:rPr lang="es-MX" sz="2400" dirty="0" smtClean="0">
                <a:solidFill>
                  <a:schemeClr val="tx1"/>
                </a:solidFill>
              </a:rPr>
              <a:t>% de asistencia, puntualidad responsabilidad,  respeto, disposición, investigación  y actitud .</a:t>
            </a:r>
            <a:endParaRPr lang="es-MX" sz="2400"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cuments\pantallas de Power point\fondo-verde-abstracto.jpg"/>
          <p:cNvPicPr>
            <a:picLocks noChangeAspect="1" noChangeArrowheads="1"/>
          </p:cNvPicPr>
          <p:nvPr/>
        </p:nvPicPr>
        <p:blipFill>
          <a:blip r:embed="rId2" cstate="print"/>
          <a:srcRect/>
          <a:stretch>
            <a:fillRect/>
          </a:stretch>
        </p:blipFill>
        <p:spPr bwMode="auto">
          <a:xfrm>
            <a:off x="-508000" y="-381000"/>
            <a:ext cx="10160000" cy="7620000"/>
          </a:xfrm>
          <a:prstGeom prst="rect">
            <a:avLst/>
          </a:prstGeom>
          <a:noFill/>
        </p:spPr>
      </p:pic>
      <p:sp>
        <p:nvSpPr>
          <p:cNvPr id="2" name="1 Título"/>
          <p:cNvSpPr>
            <a:spLocks noGrp="1"/>
          </p:cNvSpPr>
          <p:nvPr>
            <p:ph type="ctrTitle"/>
          </p:nvPr>
        </p:nvSpPr>
        <p:spPr>
          <a:xfrm>
            <a:off x="0" y="0"/>
            <a:ext cx="9144000" cy="6453335"/>
          </a:xfrm>
        </p:spPr>
        <p:txBody>
          <a:bodyPr>
            <a:noAutofit/>
          </a:bodyPr>
          <a:lstStyle/>
          <a:p>
            <a:r>
              <a:rPr lang="es-MX" sz="2800" dirty="0" smtClean="0"/>
              <a:t>1er periodo  examen institucional   del    21 al 27 de marzo</a:t>
            </a:r>
            <a:br>
              <a:rPr lang="es-MX" sz="2800" dirty="0" smtClean="0"/>
            </a:br>
            <a:r>
              <a:rPr lang="es-MX" sz="2800" dirty="0" smtClean="0"/>
              <a:t>2do periodo examen institucional  del  19 al 23 de  mayo</a:t>
            </a:r>
            <a:br>
              <a:rPr lang="es-MX" sz="2800" dirty="0" smtClean="0"/>
            </a:br>
            <a:r>
              <a:rPr lang="es-MX" sz="2800" dirty="0" smtClean="0"/>
              <a:t>3er periodo examen institucional  del   25 al 30 de junio</a:t>
            </a:r>
            <a:br>
              <a:rPr lang="es-MX" sz="2800" dirty="0" smtClean="0"/>
            </a:br>
            <a:r>
              <a:rPr lang="es-MX" sz="2800" dirty="0" smtClean="0"/>
              <a:t/>
            </a:r>
            <a:br>
              <a:rPr lang="es-MX" sz="2800" dirty="0" smtClean="0"/>
            </a:br>
            <a:r>
              <a:rPr lang="es-MX" sz="2800" dirty="0" smtClean="0"/>
              <a:t/>
            </a:r>
            <a:br>
              <a:rPr lang="es-MX" sz="2800" dirty="0" smtClean="0"/>
            </a:br>
            <a:r>
              <a:rPr lang="es-MX" sz="2800" dirty="0" smtClean="0"/>
              <a:t>periodo de observación y  practica</a:t>
            </a:r>
            <a:br>
              <a:rPr lang="es-MX" sz="2800" dirty="0" smtClean="0"/>
            </a:br>
            <a:r>
              <a:rPr lang="es-MX" sz="2800" dirty="0" smtClean="0"/>
              <a:t>19 y 20  Marzo</a:t>
            </a:r>
            <a:br>
              <a:rPr lang="es-MX" sz="2800" dirty="0" smtClean="0"/>
            </a:br>
            <a:r>
              <a:rPr lang="es-MX" sz="2800" dirty="0" smtClean="0"/>
              <a:t>12-13-14 de mayo</a:t>
            </a:r>
            <a:br>
              <a:rPr lang="es-MX" sz="2800" dirty="0" smtClean="0"/>
            </a:br>
            <a:r>
              <a:rPr lang="es-MX" sz="2800" dirty="0" smtClean="0"/>
              <a:t>3,4,5,6,  junio  aplican actividad de</a:t>
            </a:r>
            <a:br>
              <a:rPr lang="es-MX" sz="2800" dirty="0" smtClean="0"/>
            </a:br>
            <a:r>
              <a:rPr lang="es-MX" sz="2800" dirty="0" smtClean="0"/>
              <a:t>                    espacio, forma, medida</a:t>
            </a:r>
            <a:br>
              <a:rPr lang="es-MX" sz="2800" dirty="0" smtClean="0"/>
            </a:br>
            <a:r>
              <a:rPr lang="es-MX" sz="2800" dirty="0" smtClean="0"/>
              <a:t/>
            </a:r>
            <a:br>
              <a:rPr lang="es-MX" sz="2800" dirty="0" smtClean="0"/>
            </a:br>
            <a:r>
              <a:rPr lang="es-MX" sz="2800" dirty="0" smtClean="0"/>
              <a:t>Revisión de  portafolio</a:t>
            </a:r>
            <a:br>
              <a:rPr lang="es-MX" sz="2800" dirty="0" smtClean="0"/>
            </a:br>
            <a:r>
              <a:rPr lang="es-MX" sz="2800" dirty="0" smtClean="0"/>
              <a:t>24 al 26  marzo</a:t>
            </a:r>
            <a:br>
              <a:rPr lang="es-MX" sz="2800" dirty="0" smtClean="0"/>
            </a:br>
            <a:r>
              <a:rPr lang="es-MX" sz="2800" dirty="0" smtClean="0"/>
              <a:t>26  al 28 mayo</a:t>
            </a:r>
            <a:br>
              <a:rPr lang="es-MX" sz="2800" dirty="0" smtClean="0"/>
            </a:br>
            <a:r>
              <a:rPr lang="es-MX" sz="2800" dirty="0" smtClean="0"/>
              <a:t>23 al 25  junio</a:t>
            </a:r>
            <a:endParaRPr lang="es-MX"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cuments\pantallas de Power point\fondo-verde-abstracto.jpg"/>
          <p:cNvPicPr>
            <a:picLocks noChangeAspect="1" noChangeArrowheads="1"/>
          </p:cNvPicPr>
          <p:nvPr/>
        </p:nvPicPr>
        <p:blipFill>
          <a:blip r:embed="rId2" cstate="print"/>
          <a:srcRect/>
          <a:stretch>
            <a:fillRect/>
          </a:stretch>
        </p:blipFill>
        <p:spPr bwMode="auto">
          <a:xfrm>
            <a:off x="-508000" y="-302568"/>
            <a:ext cx="10160000" cy="7620000"/>
          </a:xfrm>
          <a:prstGeom prst="rect">
            <a:avLst/>
          </a:prstGeom>
          <a:noFill/>
        </p:spPr>
      </p:pic>
      <p:sp>
        <p:nvSpPr>
          <p:cNvPr id="2" name="1 Título"/>
          <p:cNvSpPr>
            <a:spLocks noGrp="1"/>
          </p:cNvSpPr>
          <p:nvPr>
            <p:ph type="ctrTitle"/>
          </p:nvPr>
        </p:nvSpPr>
        <p:spPr>
          <a:xfrm>
            <a:off x="685800" y="1772817"/>
            <a:ext cx="7772400" cy="1827634"/>
          </a:xfrm>
        </p:spPr>
        <p:txBody>
          <a:bodyPr>
            <a:noAutofit/>
          </a:bodyPr>
          <a:lstStyle/>
          <a:p>
            <a:r>
              <a:rPr lang="es-MX" sz="11500" dirty="0" smtClean="0"/>
              <a:t>Gracias</a:t>
            </a:r>
            <a:endParaRPr lang="es-MX" sz="115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cuments\pantallas de Power point\fondo-verde-abstracto.jpg"/>
          <p:cNvPicPr>
            <a:picLocks noChangeAspect="1" noChangeArrowheads="1"/>
          </p:cNvPicPr>
          <p:nvPr/>
        </p:nvPicPr>
        <p:blipFill>
          <a:blip r:embed="rId2" cstate="print"/>
          <a:srcRect/>
          <a:stretch>
            <a:fillRect/>
          </a:stretch>
        </p:blipFill>
        <p:spPr bwMode="auto">
          <a:xfrm>
            <a:off x="-508000" y="-381000"/>
            <a:ext cx="10160000" cy="7620000"/>
          </a:xfrm>
          <a:prstGeom prst="rect">
            <a:avLst/>
          </a:prstGeom>
          <a:noFill/>
        </p:spPr>
      </p:pic>
      <p:sp>
        <p:nvSpPr>
          <p:cNvPr id="2" name="1 Título"/>
          <p:cNvSpPr>
            <a:spLocks noGrp="1"/>
          </p:cNvSpPr>
          <p:nvPr>
            <p:ph type="ctrTitle"/>
          </p:nvPr>
        </p:nvSpPr>
        <p:spPr>
          <a:xfrm>
            <a:off x="0" y="0"/>
            <a:ext cx="9144000" cy="1470025"/>
          </a:xfrm>
        </p:spPr>
        <p:txBody>
          <a:bodyPr>
            <a:normAutofit/>
          </a:bodyPr>
          <a:lstStyle/>
          <a:p>
            <a:r>
              <a:rPr lang="es-MX" sz="4000" dirty="0" smtClean="0"/>
              <a:t>LICENCIATURA EN EDUCACIÓN PRESCOLAR</a:t>
            </a:r>
            <a:endParaRPr lang="es-MX" sz="4000" dirty="0"/>
          </a:p>
        </p:txBody>
      </p:sp>
      <p:sp>
        <p:nvSpPr>
          <p:cNvPr id="3" name="2 Subtítulo"/>
          <p:cNvSpPr>
            <a:spLocks noGrp="1"/>
          </p:cNvSpPr>
          <p:nvPr>
            <p:ph type="subTitle" idx="1"/>
          </p:nvPr>
        </p:nvSpPr>
        <p:spPr>
          <a:xfrm>
            <a:off x="467544" y="1916832"/>
            <a:ext cx="8352928" cy="4680520"/>
          </a:xfrm>
        </p:spPr>
        <p:txBody>
          <a:bodyPr/>
          <a:lstStyle/>
          <a:p>
            <a:r>
              <a:rPr lang="es-MX" sz="2800" dirty="0" smtClean="0">
                <a:solidFill>
                  <a:schemeClr val="tx1"/>
                </a:solidFill>
              </a:rPr>
              <a:t>PROGRAMA  DEL  CURSO</a:t>
            </a:r>
            <a:endParaRPr lang="es-MX" dirty="0" smtClean="0">
              <a:solidFill>
                <a:schemeClr val="tx1"/>
              </a:solidFill>
            </a:endParaRPr>
          </a:p>
          <a:p>
            <a:r>
              <a:rPr lang="es-MX" sz="3600" dirty="0" smtClean="0">
                <a:solidFill>
                  <a:schemeClr val="tx1"/>
                </a:solidFill>
              </a:rPr>
              <a:t>PLANEACIÓN  EDUCATIVA</a:t>
            </a:r>
          </a:p>
          <a:p>
            <a:endParaRPr lang="es-MX" dirty="0">
              <a:solidFill>
                <a:schemeClr val="tx1"/>
              </a:solidFill>
            </a:endParaRPr>
          </a:p>
          <a:p>
            <a:r>
              <a:rPr lang="es-MX" dirty="0">
                <a:solidFill>
                  <a:schemeClr val="tx1"/>
                </a:solidFill>
              </a:rPr>
              <a:t>2</a:t>
            </a:r>
            <a:r>
              <a:rPr lang="es-MX" dirty="0" smtClean="0">
                <a:solidFill>
                  <a:schemeClr val="tx1"/>
                </a:solidFill>
              </a:rPr>
              <a:t>° Semestre        4 Horas</a:t>
            </a:r>
          </a:p>
          <a:p>
            <a:r>
              <a:rPr lang="es-MX" dirty="0" smtClean="0">
                <a:solidFill>
                  <a:schemeClr val="tx1"/>
                </a:solidFill>
              </a:rPr>
              <a:t>Créditos   4.5</a:t>
            </a:r>
          </a:p>
          <a:p>
            <a:endParaRPr lang="es-MX" dirty="0">
              <a:solidFill>
                <a:schemeClr val="tx1"/>
              </a:solidFill>
            </a:endParaRPr>
          </a:p>
          <a:p>
            <a:r>
              <a:rPr lang="es-MX" dirty="0" smtClean="0">
                <a:solidFill>
                  <a:schemeClr val="tx1"/>
                </a:solidFill>
              </a:rPr>
              <a:t>Trayecto formativo :    Psicopedagógico</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cuments\pantallas de Power point\fondo-verde-abstracto.jpg"/>
          <p:cNvPicPr>
            <a:picLocks noChangeAspect="1" noChangeArrowheads="1"/>
          </p:cNvPicPr>
          <p:nvPr/>
        </p:nvPicPr>
        <p:blipFill>
          <a:blip r:embed="rId2" cstate="print"/>
          <a:srcRect/>
          <a:stretch>
            <a:fillRect/>
          </a:stretch>
        </p:blipFill>
        <p:spPr bwMode="auto">
          <a:xfrm>
            <a:off x="-508000" y="-381000"/>
            <a:ext cx="10160000" cy="7620000"/>
          </a:xfrm>
          <a:prstGeom prst="rect">
            <a:avLst/>
          </a:prstGeom>
          <a:noFill/>
        </p:spPr>
      </p:pic>
      <p:sp>
        <p:nvSpPr>
          <p:cNvPr id="2" name="1 Título"/>
          <p:cNvSpPr>
            <a:spLocks noGrp="1"/>
          </p:cNvSpPr>
          <p:nvPr>
            <p:ph type="ctrTitle"/>
          </p:nvPr>
        </p:nvSpPr>
        <p:spPr>
          <a:xfrm>
            <a:off x="683568" y="692696"/>
            <a:ext cx="7772400" cy="504056"/>
          </a:xfrm>
        </p:spPr>
        <p:txBody>
          <a:bodyPr>
            <a:normAutofit fontScale="90000"/>
          </a:bodyPr>
          <a:lstStyle/>
          <a:p>
            <a:r>
              <a:rPr lang="es-MX" dirty="0" smtClean="0"/>
              <a:t>Cursos que  le  anteceden</a:t>
            </a:r>
            <a:endParaRPr lang="es-MX" dirty="0"/>
          </a:p>
        </p:txBody>
      </p:sp>
      <p:sp>
        <p:nvSpPr>
          <p:cNvPr id="3" name="2 Subtítulo"/>
          <p:cNvSpPr>
            <a:spLocks noGrp="1"/>
          </p:cNvSpPr>
          <p:nvPr>
            <p:ph type="subTitle" idx="1"/>
          </p:nvPr>
        </p:nvSpPr>
        <p:spPr>
          <a:xfrm>
            <a:off x="0" y="1412776"/>
            <a:ext cx="9144000" cy="5184576"/>
          </a:xfrm>
        </p:spPr>
        <p:txBody>
          <a:bodyPr>
            <a:normAutofit/>
          </a:bodyPr>
          <a:lstStyle/>
          <a:p>
            <a:pPr>
              <a:buFont typeface="Arial" pitchFamily="34" charset="0"/>
              <a:buChar char="•"/>
            </a:pPr>
            <a:r>
              <a:rPr lang="es-MX" dirty="0">
                <a:solidFill>
                  <a:schemeClr val="tx1"/>
                </a:solidFill>
              </a:rPr>
              <a:t> </a:t>
            </a:r>
            <a:r>
              <a:rPr lang="es-MX" dirty="0" smtClean="0">
                <a:solidFill>
                  <a:schemeClr val="tx1"/>
                </a:solidFill>
              </a:rPr>
              <a:t>  El sujeto y su  formación profesional como  docente</a:t>
            </a:r>
          </a:p>
          <a:p>
            <a:pPr algn="l">
              <a:buFont typeface="Arial" pitchFamily="34" charset="0"/>
              <a:buChar char="•"/>
            </a:pPr>
            <a:r>
              <a:rPr lang="es-MX" dirty="0" smtClean="0">
                <a:solidFill>
                  <a:schemeClr val="tx1"/>
                </a:solidFill>
              </a:rPr>
              <a:t>   Psicología del  desarrollo infantil</a:t>
            </a:r>
          </a:p>
          <a:p>
            <a:pPr algn="l">
              <a:buFont typeface="Arial" pitchFamily="34" charset="0"/>
              <a:buChar char="•"/>
            </a:pPr>
            <a:r>
              <a:rPr lang="es-MX" dirty="0" smtClean="0">
                <a:solidFill>
                  <a:schemeClr val="tx1"/>
                </a:solidFill>
              </a:rPr>
              <a:t>   Historia  de  la  educación  en  México</a:t>
            </a:r>
          </a:p>
          <a:p>
            <a:pPr algn="l">
              <a:buFont typeface="Arial" pitchFamily="34" charset="0"/>
              <a:buChar char="•"/>
            </a:pPr>
            <a:r>
              <a:rPr lang="es-MX" dirty="0" smtClean="0">
                <a:solidFill>
                  <a:schemeClr val="tx1"/>
                </a:solidFill>
              </a:rPr>
              <a:t>   Panorama actual de la  educación básica en  México</a:t>
            </a:r>
          </a:p>
          <a:p>
            <a:pPr algn="l">
              <a:buFont typeface="Arial" pitchFamily="34" charset="0"/>
              <a:buChar char="•"/>
            </a:pPr>
            <a:r>
              <a:rPr lang="es-MX" dirty="0" smtClean="0">
                <a:solidFill>
                  <a:schemeClr val="tx1"/>
                </a:solidFill>
              </a:rPr>
              <a:t>   Pensamiento cuantitativo</a:t>
            </a:r>
          </a:p>
          <a:p>
            <a:pPr algn="l">
              <a:buFont typeface="Arial" pitchFamily="34" charset="0"/>
              <a:buChar char="•"/>
            </a:pPr>
            <a:r>
              <a:rPr lang="es-MX" dirty="0" smtClean="0">
                <a:solidFill>
                  <a:schemeClr val="tx1"/>
                </a:solidFill>
              </a:rPr>
              <a:t>   Desarrollo físico y  salud</a:t>
            </a:r>
          </a:p>
          <a:p>
            <a:pPr algn="l">
              <a:buFont typeface="Arial" pitchFamily="34" charset="0"/>
              <a:buChar char="•"/>
            </a:pPr>
            <a:r>
              <a:rPr lang="es-MX" dirty="0">
                <a:solidFill>
                  <a:schemeClr val="tx1"/>
                </a:solidFill>
              </a:rPr>
              <a:t> </a:t>
            </a:r>
            <a:r>
              <a:rPr lang="es-MX" dirty="0" smtClean="0">
                <a:solidFill>
                  <a:schemeClr val="tx1"/>
                </a:solidFill>
              </a:rPr>
              <a:t>  Las  TIC en la  educación</a:t>
            </a:r>
          </a:p>
          <a:p>
            <a:pPr algn="l">
              <a:buFont typeface="Arial" pitchFamily="34" charset="0"/>
              <a:buChar char="•"/>
            </a:pPr>
            <a:r>
              <a:rPr lang="es-MX" dirty="0">
                <a:solidFill>
                  <a:schemeClr val="tx1"/>
                </a:solidFill>
              </a:rPr>
              <a:t> </a:t>
            </a:r>
            <a:r>
              <a:rPr lang="es-MX" dirty="0" smtClean="0">
                <a:solidFill>
                  <a:schemeClr val="tx1"/>
                </a:solidFill>
              </a:rPr>
              <a:t>  Observación y  análisis de  la  practica  educativa</a:t>
            </a:r>
          </a:p>
          <a:p>
            <a:endParaRPr lang="es-MX" b="1" dirty="0" smtClean="0">
              <a:solidFill>
                <a:schemeClr val="tx1"/>
              </a:solidFill>
            </a:endParaRPr>
          </a:p>
          <a:p>
            <a:pPr algn="l"/>
            <a:endParaRPr lang="es-MX" dirty="0" smtClean="0">
              <a:solidFill>
                <a:schemeClr val="tx1"/>
              </a:solidFill>
            </a:endParaRPr>
          </a:p>
          <a:p>
            <a:endParaRPr lang="es-MX" dirty="0">
              <a:solidFill>
                <a:schemeClr val="tx1"/>
              </a:solidFill>
            </a:endParaRPr>
          </a:p>
          <a:p>
            <a:endParaRPr lang="es-MX" dirty="0" smtClean="0">
              <a:solidFill>
                <a:schemeClr val="tx1"/>
              </a:solidFill>
            </a:endParaRPr>
          </a:p>
          <a:p>
            <a:endParaRPr lang="es-MX"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cuments\pantallas de Power point\fondo-verde-abstracto.jpg"/>
          <p:cNvPicPr>
            <a:picLocks noChangeAspect="1" noChangeArrowheads="1"/>
          </p:cNvPicPr>
          <p:nvPr/>
        </p:nvPicPr>
        <p:blipFill>
          <a:blip r:embed="rId2" cstate="print"/>
          <a:srcRect/>
          <a:stretch>
            <a:fillRect/>
          </a:stretch>
        </p:blipFill>
        <p:spPr bwMode="auto">
          <a:xfrm>
            <a:off x="-508000" y="-381000"/>
            <a:ext cx="10160000" cy="7620000"/>
          </a:xfrm>
          <a:prstGeom prst="rect">
            <a:avLst/>
          </a:prstGeom>
          <a:noFill/>
        </p:spPr>
      </p:pic>
      <p:sp>
        <p:nvSpPr>
          <p:cNvPr id="2" name="1 Título"/>
          <p:cNvSpPr>
            <a:spLocks noGrp="1"/>
          </p:cNvSpPr>
          <p:nvPr>
            <p:ph type="ctrTitle"/>
          </p:nvPr>
        </p:nvSpPr>
        <p:spPr>
          <a:xfrm>
            <a:off x="539552" y="188640"/>
            <a:ext cx="7772400" cy="504056"/>
          </a:xfrm>
        </p:spPr>
        <p:txBody>
          <a:bodyPr>
            <a:normAutofit fontScale="90000"/>
          </a:bodyPr>
          <a:lstStyle/>
          <a:p>
            <a:r>
              <a:rPr lang="es-MX" dirty="0" smtClean="0"/>
              <a:t>Cursos  paralelos</a:t>
            </a:r>
            <a:endParaRPr lang="es-MX" dirty="0"/>
          </a:p>
        </p:txBody>
      </p:sp>
      <p:sp>
        <p:nvSpPr>
          <p:cNvPr id="3" name="2 Subtítulo"/>
          <p:cNvSpPr>
            <a:spLocks noGrp="1"/>
          </p:cNvSpPr>
          <p:nvPr>
            <p:ph type="subTitle" idx="1"/>
          </p:nvPr>
        </p:nvSpPr>
        <p:spPr>
          <a:xfrm>
            <a:off x="395536" y="836712"/>
            <a:ext cx="8748464" cy="6264696"/>
          </a:xfrm>
        </p:spPr>
        <p:txBody>
          <a:bodyPr>
            <a:normAutofit/>
          </a:bodyPr>
          <a:lstStyle/>
          <a:p>
            <a:endParaRPr lang="es-MX" dirty="0" smtClean="0">
              <a:solidFill>
                <a:schemeClr val="tx1"/>
              </a:solidFill>
            </a:endParaRPr>
          </a:p>
          <a:p>
            <a:endParaRPr lang="es-MX" b="1" dirty="0" smtClean="0">
              <a:solidFill>
                <a:schemeClr val="tx1"/>
              </a:solidFill>
            </a:endParaRPr>
          </a:p>
          <a:p>
            <a:pPr algn="l">
              <a:buFont typeface="Arial" pitchFamily="34" charset="0"/>
              <a:buChar char="•"/>
            </a:pPr>
            <a:r>
              <a:rPr lang="es-MX" dirty="0" smtClean="0">
                <a:solidFill>
                  <a:schemeClr val="tx1"/>
                </a:solidFill>
              </a:rPr>
              <a:t>  Bases  psicológicas  de  aprendizaje</a:t>
            </a:r>
          </a:p>
          <a:p>
            <a:pPr algn="l">
              <a:buFont typeface="Arial" pitchFamily="34" charset="0"/>
              <a:buChar char="•"/>
            </a:pPr>
            <a:r>
              <a:rPr lang="es-MX" dirty="0">
                <a:solidFill>
                  <a:schemeClr val="tx1"/>
                </a:solidFill>
              </a:rPr>
              <a:t> </a:t>
            </a:r>
            <a:r>
              <a:rPr lang="es-MX" dirty="0" smtClean="0">
                <a:solidFill>
                  <a:schemeClr val="tx1"/>
                </a:solidFill>
              </a:rPr>
              <a:t> Practicas sociales del  lenguaje</a:t>
            </a:r>
          </a:p>
          <a:p>
            <a:pPr algn="l">
              <a:buFont typeface="Arial" pitchFamily="34" charset="0"/>
              <a:buChar char="•"/>
            </a:pPr>
            <a:r>
              <a:rPr lang="es-MX" dirty="0">
                <a:solidFill>
                  <a:schemeClr val="tx1"/>
                </a:solidFill>
              </a:rPr>
              <a:t> </a:t>
            </a:r>
            <a:r>
              <a:rPr lang="es-MX" dirty="0" smtClean="0">
                <a:solidFill>
                  <a:schemeClr val="tx1"/>
                </a:solidFill>
              </a:rPr>
              <a:t> Forma espacio  y  medida</a:t>
            </a:r>
          </a:p>
          <a:p>
            <a:pPr algn="l">
              <a:buFont typeface="Arial" pitchFamily="34" charset="0"/>
              <a:buChar char="•"/>
            </a:pPr>
            <a:r>
              <a:rPr lang="es-MX" dirty="0">
                <a:solidFill>
                  <a:schemeClr val="tx1"/>
                </a:solidFill>
              </a:rPr>
              <a:t> </a:t>
            </a:r>
            <a:r>
              <a:rPr lang="es-MX" dirty="0" smtClean="0">
                <a:solidFill>
                  <a:schemeClr val="tx1"/>
                </a:solidFill>
              </a:rPr>
              <a:t> Exploración del medio natural en el  preescolar</a:t>
            </a:r>
          </a:p>
          <a:p>
            <a:pPr algn="l">
              <a:buFont typeface="Arial" pitchFamily="34" charset="0"/>
              <a:buChar char="•"/>
            </a:pPr>
            <a:r>
              <a:rPr lang="es-MX" dirty="0">
                <a:solidFill>
                  <a:schemeClr val="tx1"/>
                </a:solidFill>
              </a:rPr>
              <a:t> </a:t>
            </a:r>
            <a:r>
              <a:rPr lang="es-MX" dirty="0" smtClean="0">
                <a:solidFill>
                  <a:schemeClr val="tx1"/>
                </a:solidFill>
              </a:rPr>
              <a:t> La tecnología informática aplicada a los  centros    </a:t>
            </a:r>
          </a:p>
          <a:p>
            <a:pPr algn="l"/>
            <a:r>
              <a:rPr lang="es-MX" dirty="0" smtClean="0">
                <a:solidFill>
                  <a:schemeClr val="tx1"/>
                </a:solidFill>
              </a:rPr>
              <a:t>    escolares</a:t>
            </a:r>
          </a:p>
          <a:p>
            <a:pPr algn="l">
              <a:buFont typeface="Arial" pitchFamily="34" charset="0"/>
              <a:buChar char="•"/>
            </a:pPr>
            <a:r>
              <a:rPr lang="es-MX" dirty="0" smtClean="0">
                <a:solidFill>
                  <a:schemeClr val="tx1"/>
                </a:solidFill>
              </a:rPr>
              <a:t>  Observación  y análisis de  la  practica escolar</a:t>
            </a:r>
          </a:p>
          <a:p>
            <a:endParaRPr lang="es-MX" dirty="0">
              <a:solidFill>
                <a:schemeClr val="tx1"/>
              </a:solidFill>
            </a:endParaRPr>
          </a:p>
          <a:p>
            <a:endParaRPr lang="es-MX" dirty="0" smtClean="0">
              <a:solidFill>
                <a:schemeClr val="tx1"/>
              </a:solidFill>
            </a:endParaRPr>
          </a:p>
          <a:p>
            <a:endParaRPr lang="es-MX"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cuments\pantallas de Power point\fondo-verde-abstracto.jpg"/>
          <p:cNvPicPr>
            <a:picLocks noChangeAspect="1" noChangeArrowheads="1"/>
          </p:cNvPicPr>
          <p:nvPr/>
        </p:nvPicPr>
        <p:blipFill>
          <a:blip r:embed="rId2" cstate="print"/>
          <a:srcRect/>
          <a:stretch>
            <a:fillRect/>
          </a:stretch>
        </p:blipFill>
        <p:spPr bwMode="auto">
          <a:xfrm>
            <a:off x="-508000" y="-381000"/>
            <a:ext cx="10160000" cy="7620000"/>
          </a:xfrm>
          <a:prstGeom prst="rect">
            <a:avLst/>
          </a:prstGeom>
          <a:noFill/>
        </p:spPr>
      </p:pic>
      <p:sp>
        <p:nvSpPr>
          <p:cNvPr id="2" name="1 Título"/>
          <p:cNvSpPr>
            <a:spLocks noGrp="1"/>
          </p:cNvSpPr>
          <p:nvPr>
            <p:ph type="ctrTitle"/>
          </p:nvPr>
        </p:nvSpPr>
        <p:spPr>
          <a:xfrm>
            <a:off x="611560" y="260648"/>
            <a:ext cx="7772400" cy="675506"/>
          </a:xfrm>
        </p:spPr>
        <p:txBody>
          <a:bodyPr>
            <a:normAutofit fontScale="90000"/>
          </a:bodyPr>
          <a:lstStyle/>
          <a:p>
            <a:r>
              <a:rPr lang="es-MX" dirty="0" smtClean="0"/>
              <a:t>Cursos  subsecuentes</a:t>
            </a:r>
            <a:endParaRPr lang="es-MX" dirty="0"/>
          </a:p>
        </p:txBody>
      </p:sp>
      <p:sp>
        <p:nvSpPr>
          <p:cNvPr id="3" name="2 Subtítulo"/>
          <p:cNvSpPr>
            <a:spLocks noGrp="1"/>
          </p:cNvSpPr>
          <p:nvPr>
            <p:ph type="subTitle" idx="1"/>
          </p:nvPr>
        </p:nvSpPr>
        <p:spPr>
          <a:xfrm>
            <a:off x="251520" y="1340768"/>
            <a:ext cx="8640960" cy="5517232"/>
          </a:xfrm>
        </p:spPr>
        <p:txBody>
          <a:bodyPr/>
          <a:lstStyle/>
          <a:p>
            <a:pPr algn="l">
              <a:buFont typeface="Arial" pitchFamily="34" charset="0"/>
              <a:buChar char="•"/>
            </a:pPr>
            <a:r>
              <a:rPr lang="es-MX" dirty="0" smtClean="0">
                <a:solidFill>
                  <a:schemeClr val="tx1"/>
                </a:solidFill>
              </a:rPr>
              <a:t>  Adecuación  curricular</a:t>
            </a:r>
          </a:p>
          <a:p>
            <a:pPr algn="l">
              <a:buFont typeface="Arial" pitchFamily="34" charset="0"/>
              <a:buChar char="•"/>
            </a:pPr>
            <a:r>
              <a:rPr lang="es-MX" dirty="0">
                <a:solidFill>
                  <a:schemeClr val="tx1"/>
                </a:solidFill>
              </a:rPr>
              <a:t> </a:t>
            </a:r>
            <a:r>
              <a:rPr lang="es-MX" dirty="0" smtClean="0">
                <a:solidFill>
                  <a:schemeClr val="tx1"/>
                </a:solidFill>
              </a:rPr>
              <a:t> Ambientes  de  aprendizaje</a:t>
            </a:r>
          </a:p>
          <a:p>
            <a:pPr algn="l">
              <a:buFont typeface="Arial" pitchFamily="34" charset="0"/>
              <a:buChar char="•"/>
            </a:pPr>
            <a:r>
              <a:rPr lang="es-MX" dirty="0">
                <a:solidFill>
                  <a:schemeClr val="tx1"/>
                </a:solidFill>
              </a:rPr>
              <a:t> </a:t>
            </a:r>
            <a:r>
              <a:rPr lang="es-MX" dirty="0" smtClean="0">
                <a:solidFill>
                  <a:schemeClr val="tx1"/>
                </a:solidFill>
              </a:rPr>
              <a:t> Desarrollo del  pensamiento  y lenguaje en la   </a:t>
            </a:r>
          </a:p>
          <a:p>
            <a:pPr algn="l"/>
            <a:r>
              <a:rPr lang="es-MX" dirty="0">
                <a:solidFill>
                  <a:schemeClr val="tx1"/>
                </a:solidFill>
              </a:rPr>
              <a:t> </a:t>
            </a:r>
            <a:r>
              <a:rPr lang="es-MX" dirty="0" smtClean="0">
                <a:solidFill>
                  <a:schemeClr val="tx1"/>
                </a:solidFill>
              </a:rPr>
              <a:t>   infancia</a:t>
            </a:r>
          </a:p>
          <a:p>
            <a:pPr algn="l">
              <a:buFont typeface="Arial" pitchFamily="34" charset="0"/>
              <a:buChar char="•"/>
            </a:pPr>
            <a:r>
              <a:rPr lang="es-MX" dirty="0">
                <a:solidFill>
                  <a:schemeClr val="tx1"/>
                </a:solidFill>
              </a:rPr>
              <a:t> </a:t>
            </a:r>
            <a:r>
              <a:rPr lang="es-MX" dirty="0" smtClean="0">
                <a:solidFill>
                  <a:schemeClr val="tx1"/>
                </a:solidFill>
              </a:rPr>
              <a:t> Procesamiento de  información estadística</a:t>
            </a:r>
          </a:p>
          <a:p>
            <a:pPr algn="l">
              <a:buFont typeface="Arial" pitchFamily="34" charset="0"/>
              <a:buChar char="•"/>
            </a:pPr>
            <a:r>
              <a:rPr lang="es-MX" dirty="0">
                <a:solidFill>
                  <a:schemeClr val="tx1"/>
                </a:solidFill>
              </a:rPr>
              <a:t> </a:t>
            </a:r>
            <a:r>
              <a:rPr lang="es-MX" dirty="0" smtClean="0">
                <a:solidFill>
                  <a:schemeClr val="tx1"/>
                </a:solidFill>
              </a:rPr>
              <a:t> Acercamiento a las ciencias naturales en el  </a:t>
            </a:r>
          </a:p>
          <a:p>
            <a:pPr algn="l"/>
            <a:r>
              <a:rPr lang="es-MX" dirty="0">
                <a:solidFill>
                  <a:schemeClr val="tx1"/>
                </a:solidFill>
              </a:rPr>
              <a:t> </a:t>
            </a:r>
            <a:r>
              <a:rPr lang="es-MX" dirty="0" smtClean="0">
                <a:solidFill>
                  <a:schemeClr val="tx1"/>
                </a:solidFill>
              </a:rPr>
              <a:t>   preescolar  </a:t>
            </a:r>
          </a:p>
          <a:p>
            <a:pPr algn="l">
              <a:buFont typeface="Arial" pitchFamily="34" charset="0"/>
              <a:buChar char="•"/>
            </a:pPr>
            <a:r>
              <a:rPr lang="es-MX" dirty="0">
                <a:solidFill>
                  <a:schemeClr val="tx1"/>
                </a:solidFill>
              </a:rPr>
              <a:t> </a:t>
            </a:r>
            <a:r>
              <a:rPr lang="es-MX" dirty="0" smtClean="0">
                <a:solidFill>
                  <a:schemeClr val="tx1"/>
                </a:solidFill>
              </a:rPr>
              <a:t> Inglés   A1</a:t>
            </a:r>
          </a:p>
          <a:p>
            <a:pPr algn="l">
              <a:buFont typeface="Arial" pitchFamily="34" charset="0"/>
              <a:buChar char="•"/>
            </a:pPr>
            <a:r>
              <a:rPr lang="es-MX" dirty="0">
                <a:solidFill>
                  <a:schemeClr val="tx1"/>
                </a:solidFill>
              </a:rPr>
              <a:t> </a:t>
            </a:r>
            <a:r>
              <a:rPr lang="es-MX" dirty="0" smtClean="0">
                <a:solidFill>
                  <a:schemeClr val="tx1"/>
                </a:solidFill>
              </a:rPr>
              <a:t> Iniciación  al  trabajo  escolar</a:t>
            </a:r>
            <a:endParaRPr lang="es-MX"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cuments\pantallas de Power point\fondo-verde-abstracto.jpg"/>
          <p:cNvPicPr>
            <a:picLocks noChangeAspect="1" noChangeArrowheads="1"/>
          </p:cNvPicPr>
          <p:nvPr/>
        </p:nvPicPr>
        <p:blipFill>
          <a:blip r:embed="rId2" cstate="print"/>
          <a:srcRect/>
          <a:stretch>
            <a:fillRect/>
          </a:stretch>
        </p:blipFill>
        <p:spPr bwMode="auto">
          <a:xfrm>
            <a:off x="-508000" y="-381000"/>
            <a:ext cx="10160000" cy="7620000"/>
          </a:xfrm>
          <a:prstGeom prst="rect">
            <a:avLst/>
          </a:prstGeom>
          <a:noFill/>
        </p:spPr>
      </p:pic>
      <p:sp>
        <p:nvSpPr>
          <p:cNvPr id="2" name="1 Título"/>
          <p:cNvSpPr>
            <a:spLocks noGrp="1"/>
          </p:cNvSpPr>
          <p:nvPr>
            <p:ph type="ctrTitle"/>
          </p:nvPr>
        </p:nvSpPr>
        <p:spPr>
          <a:xfrm>
            <a:off x="539552" y="260648"/>
            <a:ext cx="7772400" cy="675506"/>
          </a:xfrm>
        </p:spPr>
        <p:txBody>
          <a:bodyPr>
            <a:normAutofit fontScale="90000"/>
          </a:bodyPr>
          <a:lstStyle/>
          <a:p>
            <a:r>
              <a:rPr lang="es-MX" dirty="0" smtClean="0"/>
              <a:t>Propósito</a:t>
            </a:r>
            <a:endParaRPr lang="es-MX" dirty="0"/>
          </a:p>
        </p:txBody>
      </p:sp>
      <p:sp>
        <p:nvSpPr>
          <p:cNvPr id="3" name="2 Subtítulo"/>
          <p:cNvSpPr>
            <a:spLocks noGrp="1"/>
          </p:cNvSpPr>
          <p:nvPr>
            <p:ph type="subTitle" idx="1"/>
          </p:nvPr>
        </p:nvSpPr>
        <p:spPr>
          <a:xfrm>
            <a:off x="323528" y="1124744"/>
            <a:ext cx="8496944" cy="5733256"/>
          </a:xfrm>
        </p:spPr>
        <p:txBody>
          <a:bodyPr>
            <a:normAutofit fontScale="92500"/>
          </a:bodyPr>
          <a:lstStyle/>
          <a:p>
            <a:pPr algn="l"/>
            <a:endParaRPr lang="es-MX" dirty="0" smtClean="0">
              <a:solidFill>
                <a:schemeClr val="tx1"/>
              </a:solidFill>
            </a:endParaRPr>
          </a:p>
          <a:p>
            <a:pPr algn="l">
              <a:buFont typeface="Arial" pitchFamily="34" charset="0"/>
              <a:buChar char="•"/>
            </a:pPr>
            <a:r>
              <a:rPr lang="es-MX" dirty="0">
                <a:solidFill>
                  <a:schemeClr val="tx1"/>
                </a:solidFill>
              </a:rPr>
              <a:t> </a:t>
            </a:r>
            <a:r>
              <a:rPr lang="es-MX" dirty="0" smtClean="0">
                <a:solidFill>
                  <a:schemeClr val="tx1"/>
                </a:solidFill>
              </a:rPr>
              <a:t> </a:t>
            </a:r>
            <a:r>
              <a:rPr lang="es-MX" dirty="0" smtClean="0"/>
              <a:t> </a:t>
            </a:r>
            <a:r>
              <a:rPr lang="es-MX" dirty="0" smtClean="0">
                <a:solidFill>
                  <a:schemeClr val="tx1"/>
                </a:solidFill>
              </a:rPr>
              <a:t>Se </a:t>
            </a:r>
            <a:r>
              <a:rPr lang="es-MX" dirty="0">
                <a:solidFill>
                  <a:schemeClr val="tx1"/>
                </a:solidFill>
              </a:rPr>
              <a:t>pretende que los estudiantes analicen </a:t>
            </a:r>
            <a:endParaRPr lang="es-MX" dirty="0" smtClean="0">
              <a:solidFill>
                <a:schemeClr val="tx1"/>
              </a:solidFill>
            </a:endParaRPr>
          </a:p>
          <a:p>
            <a:pPr algn="l"/>
            <a:r>
              <a:rPr lang="es-MX" dirty="0">
                <a:solidFill>
                  <a:schemeClr val="tx1"/>
                </a:solidFill>
              </a:rPr>
              <a:t> </a:t>
            </a:r>
            <a:r>
              <a:rPr lang="es-MX" dirty="0" smtClean="0">
                <a:solidFill>
                  <a:schemeClr val="tx1"/>
                </a:solidFill>
              </a:rPr>
              <a:t>   modelos </a:t>
            </a:r>
            <a:r>
              <a:rPr lang="es-MX" dirty="0">
                <a:solidFill>
                  <a:schemeClr val="tx1"/>
                </a:solidFill>
              </a:rPr>
              <a:t>de planeación que utilizan los docentes, </a:t>
            </a:r>
            <a:endParaRPr lang="es-MX" dirty="0" smtClean="0">
              <a:solidFill>
                <a:schemeClr val="tx1"/>
              </a:solidFill>
            </a:endParaRPr>
          </a:p>
          <a:p>
            <a:pPr algn="l">
              <a:buFont typeface="Arial" pitchFamily="34" charset="0"/>
              <a:buChar char="•"/>
            </a:pPr>
            <a:r>
              <a:rPr lang="es-MX" dirty="0">
                <a:solidFill>
                  <a:schemeClr val="tx1"/>
                </a:solidFill>
              </a:rPr>
              <a:t> </a:t>
            </a:r>
            <a:r>
              <a:rPr lang="es-MX" dirty="0" smtClean="0">
                <a:solidFill>
                  <a:schemeClr val="tx1"/>
                </a:solidFill>
              </a:rPr>
              <a:t> Reconozcan </a:t>
            </a:r>
            <a:r>
              <a:rPr lang="es-MX" dirty="0">
                <a:solidFill>
                  <a:schemeClr val="tx1"/>
                </a:solidFill>
              </a:rPr>
              <a:t>tanto los elementos didácticos </a:t>
            </a:r>
            <a:r>
              <a:rPr lang="es-MX" dirty="0" smtClean="0">
                <a:solidFill>
                  <a:schemeClr val="tx1"/>
                </a:solidFill>
              </a:rPr>
              <a:t> </a:t>
            </a:r>
          </a:p>
          <a:p>
            <a:pPr algn="l"/>
            <a:r>
              <a:rPr lang="es-MX" dirty="0">
                <a:solidFill>
                  <a:schemeClr val="tx1"/>
                </a:solidFill>
              </a:rPr>
              <a:t> </a:t>
            </a:r>
            <a:r>
              <a:rPr lang="es-MX" dirty="0" smtClean="0">
                <a:solidFill>
                  <a:schemeClr val="tx1"/>
                </a:solidFill>
              </a:rPr>
              <a:t>   como </a:t>
            </a:r>
            <a:r>
              <a:rPr lang="es-MX" dirty="0">
                <a:solidFill>
                  <a:schemeClr val="tx1"/>
                </a:solidFill>
              </a:rPr>
              <a:t>los procesos contextuales que han </a:t>
            </a:r>
            <a:r>
              <a:rPr lang="es-MX" dirty="0" smtClean="0">
                <a:solidFill>
                  <a:schemeClr val="tx1"/>
                </a:solidFill>
              </a:rPr>
              <a:t>  </a:t>
            </a:r>
          </a:p>
          <a:p>
            <a:pPr algn="l"/>
            <a:r>
              <a:rPr lang="es-MX" dirty="0">
                <a:solidFill>
                  <a:schemeClr val="tx1"/>
                </a:solidFill>
              </a:rPr>
              <a:t> </a:t>
            </a:r>
            <a:r>
              <a:rPr lang="es-MX" dirty="0" smtClean="0">
                <a:solidFill>
                  <a:schemeClr val="tx1"/>
                </a:solidFill>
              </a:rPr>
              <a:t>   llevado </a:t>
            </a:r>
            <a:r>
              <a:rPr lang="es-MX" dirty="0">
                <a:solidFill>
                  <a:schemeClr val="tx1"/>
                </a:solidFill>
              </a:rPr>
              <a:t>a su elección, </a:t>
            </a:r>
            <a:endParaRPr lang="es-MX" dirty="0" smtClean="0">
              <a:solidFill>
                <a:schemeClr val="tx1"/>
              </a:solidFill>
            </a:endParaRPr>
          </a:p>
          <a:p>
            <a:pPr algn="l">
              <a:buFont typeface="Arial" pitchFamily="34" charset="0"/>
              <a:buChar char="•"/>
            </a:pPr>
            <a:r>
              <a:rPr lang="es-MX" dirty="0">
                <a:solidFill>
                  <a:schemeClr val="tx1"/>
                </a:solidFill>
              </a:rPr>
              <a:t> </a:t>
            </a:r>
            <a:r>
              <a:rPr lang="es-MX" dirty="0" smtClean="0">
                <a:solidFill>
                  <a:schemeClr val="tx1"/>
                </a:solidFill>
              </a:rPr>
              <a:t> Tengan </a:t>
            </a:r>
            <a:r>
              <a:rPr lang="es-MX" dirty="0">
                <a:solidFill>
                  <a:schemeClr val="tx1"/>
                </a:solidFill>
              </a:rPr>
              <a:t>capacidad de realizar una planeación </a:t>
            </a:r>
            <a:endParaRPr lang="es-MX" dirty="0" smtClean="0">
              <a:solidFill>
                <a:schemeClr val="tx1"/>
              </a:solidFill>
            </a:endParaRPr>
          </a:p>
          <a:p>
            <a:pPr algn="l"/>
            <a:r>
              <a:rPr lang="es-MX" dirty="0">
                <a:solidFill>
                  <a:schemeClr val="tx1"/>
                </a:solidFill>
              </a:rPr>
              <a:t> </a:t>
            </a:r>
            <a:r>
              <a:rPr lang="es-MX" dirty="0" smtClean="0">
                <a:solidFill>
                  <a:schemeClr val="tx1"/>
                </a:solidFill>
              </a:rPr>
              <a:t>   didáctica </a:t>
            </a:r>
            <a:r>
              <a:rPr lang="es-MX" dirty="0">
                <a:solidFill>
                  <a:schemeClr val="tx1"/>
                </a:solidFill>
              </a:rPr>
              <a:t>integrando todos los elementos que le  </a:t>
            </a:r>
            <a:r>
              <a:rPr lang="es-MX" dirty="0" smtClean="0">
                <a:solidFill>
                  <a:schemeClr val="tx1"/>
                </a:solidFill>
              </a:rPr>
              <a:t> </a:t>
            </a:r>
          </a:p>
          <a:p>
            <a:pPr algn="l"/>
            <a:r>
              <a:rPr lang="es-MX" dirty="0">
                <a:solidFill>
                  <a:schemeClr val="tx1"/>
                </a:solidFill>
              </a:rPr>
              <a:t> </a:t>
            </a:r>
            <a:r>
              <a:rPr lang="es-MX" dirty="0" smtClean="0">
                <a:solidFill>
                  <a:schemeClr val="tx1"/>
                </a:solidFill>
              </a:rPr>
              <a:t>   dan </a:t>
            </a:r>
            <a:r>
              <a:rPr lang="es-MX" dirty="0">
                <a:solidFill>
                  <a:schemeClr val="tx1"/>
                </a:solidFill>
              </a:rPr>
              <a:t>sentido para su trabajo educativo.</a:t>
            </a:r>
          </a:p>
          <a:p>
            <a:pPr algn="l"/>
            <a:r>
              <a:rPr lang="es-MX" dirty="0"/>
              <a:t> </a:t>
            </a:r>
          </a:p>
          <a:p>
            <a:pPr algn="l"/>
            <a:endParaRPr lang="es-MX"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cuments\pantallas de Power point\fondo-verde-abstracto.jpg"/>
          <p:cNvPicPr>
            <a:picLocks noChangeAspect="1" noChangeArrowheads="1"/>
          </p:cNvPicPr>
          <p:nvPr/>
        </p:nvPicPr>
        <p:blipFill>
          <a:blip r:embed="rId2" cstate="print"/>
          <a:srcRect/>
          <a:stretch>
            <a:fillRect/>
          </a:stretch>
        </p:blipFill>
        <p:spPr bwMode="auto">
          <a:xfrm>
            <a:off x="-508000" y="-381000"/>
            <a:ext cx="10160000" cy="7620000"/>
          </a:xfrm>
          <a:prstGeom prst="rect">
            <a:avLst/>
          </a:prstGeom>
          <a:noFill/>
        </p:spPr>
      </p:pic>
      <p:sp>
        <p:nvSpPr>
          <p:cNvPr id="2" name="1 Título"/>
          <p:cNvSpPr>
            <a:spLocks noGrp="1"/>
          </p:cNvSpPr>
          <p:nvPr>
            <p:ph type="ctrTitle"/>
          </p:nvPr>
        </p:nvSpPr>
        <p:spPr>
          <a:xfrm>
            <a:off x="0" y="0"/>
            <a:ext cx="9144000" cy="938585"/>
          </a:xfrm>
        </p:spPr>
        <p:txBody>
          <a:bodyPr>
            <a:normAutofit fontScale="90000"/>
          </a:bodyPr>
          <a:lstStyle/>
          <a:p>
            <a:r>
              <a:rPr lang="es-MX" sz="2800" dirty="0" smtClean="0"/>
              <a:t>Competencias del  perfil  de  egreso a las  que  contribuye  el  curso</a:t>
            </a:r>
            <a:endParaRPr lang="es-MX" sz="2800" dirty="0"/>
          </a:p>
        </p:txBody>
      </p:sp>
      <p:sp>
        <p:nvSpPr>
          <p:cNvPr id="3" name="2 Subtítulo"/>
          <p:cNvSpPr>
            <a:spLocks noGrp="1"/>
          </p:cNvSpPr>
          <p:nvPr>
            <p:ph type="subTitle" idx="1"/>
          </p:nvPr>
        </p:nvSpPr>
        <p:spPr>
          <a:xfrm>
            <a:off x="251520" y="980728"/>
            <a:ext cx="8892480" cy="6120680"/>
          </a:xfrm>
        </p:spPr>
        <p:txBody>
          <a:bodyPr>
            <a:normAutofit fontScale="92500" lnSpcReduction="10000"/>
          </a:bodyPr>
          <a:lstStyle/>
          <a:p>
            <a:pPr algn="l">
              <a:buFont typeface="Wingdings" pitchFamily="2" charset="2"/>
              <a:buChar char="ü"/>
            </a:pPr>
            <a:r>
              <a:rPr lang="es-MX" dirty="0"/>
              <a:t> </a:t>
            </a:r>
            <a:r>
              <a:rPr lang="es-MX" dirty="0" smtClean="0">
                <a:solidFill>
                  <a:schemeClr val="tx1"/>
                </a:solidFill>
              </a:rPr>
              <a:t>Diseña  </a:t>
            </a:r>
            <a:r>
              <a:rPr lang="es-MX" dirty="0">
                <a:solidFill>
                  <a:schemeClr val="tx1"/>
                </a:solidFill>
              </a:rPr>
              <a:t>planeaciones  didácticas,  aplicando  sus  conocimientos  pedagógicos  y  disciplinares  para  responder  a  las necesidades del contexto en el marco del plan y programas de estudio de la educación básica.</a:t>
            </a:r>
          </a:p>
          <a:p>
            <a:pPr algn="l">
              <a:buFont typeface="Wingdings" pitchFamily="2" charset="2"/>
              <a:buChar char="ü"/>
            </a:pPr>
            <a:r>
              <a:rPr lang="es-MX" dirty="0">
                <a:solidFill>
                  <a:schemeClr val="tx1"/>
                </a:solidFill>
              </a:rPr>
              <a:t> </a:t>
            </a:r>
            <a:r>
              <a:rPr lang="es-MX" dirty="0" smtClean="0">
                <a:solidFill>
                  <a:schemeClr val="tx1"/>
                </a:solidFill>
              </a:rPr>
              <a:t> Genera  </a:t>
            </a:r>
            <a:r>
              <a:rPr lang="es-MX" dirty="0">
                <a:solidFill>
                  <a:schemeClr val="tx1"/>
                </a:solidFill>
              </a:rPr>
              <a:t>ambientes  formativos para propiciar la autonomía y promover el desarrollo  de las competencias de los alumnos de educación básica.</a:t>
            </a:r>
          </a:p>
          <a:p>
            <a:pPr algn="l">
              <a:buFont typeface="Wingdings" pitchFamily="2" charset="2"/>
              <a:buChar char="ü"/>
            </a:pPr>
            <a:r>
              <a:rPr lang="es-MX" dirty="0">
                <a:solidFill>
                  <a:schemeClr val="tx1"/>
                </a:solidFill>
              </a:rPr>
              <a:t> </a:t>
            </a:r>
            <a:r>
              <a:rPr lang="es-MX" dirty="0" smtClean="0">
                <a:solidFill>
                  <a:schemeClr val="tx1"/>
                </a:solidFill>
              </a:rPr>
              <a:t> Aplica </a:t>
            </a:r>
            <a:r>
              <a:rPr lang="es-MX" dirty="0">
                <a:solidFill>
                  <a:schemeClr val="tx1"/>
                </a:solidFill>
              </a:rPr>
              <a:t>críticamente el plan y programas de estudio de la educación básica para alcanzar los propósitos educativos y contribuir al pleno desenvolvimiento de las capacidades de los alumnos del nivel escolar.</a:t>
            </a:r>
          </a:p>
          <a:p>
            <a:pPr algn="l">
              <a:buFont typeface="Wingdings" pitchFamily="2" charset="2"/>
              <a:buChar char="ü"/>
            </a:pPr>
            <a:r>
              <a:rPr lang="es-MX" dirty="0">
                <a:solidFill>
                  <a:schemeClr val="tx1"/>
                </a:solidFill>
              </a:rPr>
              <a:t> </a:t>
            </a:r>
            <a:r>
              <a:rPr lang="es-MX" dirty="0" smtClean="0">
                <a:solidFill>
                  <a:schemeClr val="tx1"/>
                </a:solidFill>
              </a:rPr>
              <a:t>  Emplea </a:t>
            </a:r>
            <a:r>
              <a:rPr lang="es-MX" dirty="0">
                <a:solidFill>
                  <a:schemeClr val="tx1"/>
                </a:solidFill>
              </a:rPr>
              <a:t>la evaluación para intervenir en los diferentes ámbitos y momentos de la tarea educativa</a:t>
            </a:r>
            <a:r>
              <a:rPr lang="es-MX" dirty="0" smtClean="0">
                <a:solidFill>
                  <a:schemeClr val="tx1"/>
                </a:solidFill>
              </a:rPr>
              <a:t>.</a:t>
            </a:r>
            <a:endParaRPr lang="es-MX" dirty="0">
              <a:solidFill>
                <a:schemeClr val="tx1"/>
              </a:solidFill>
            </a:endParaRPr>
          </a:p>
          <a:p>
            <a:pPr algn="l">
              <a:buFont typeface="Wingdings" pitchFamily="2" charset="2"/>
              <a:buChar char="ü"/>
            </a:pPr>
            <a:endParaRPr lang="es-MX"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cuments\pantallas de Power point\fondo-verde-abstracto.jpg"/>
          <p:cNvPicPr>
            <a:picLocks noChangeAspect="1" noChangeArrowheads="1"/>
          </p:cNvPicPr>
          <p:nvPr/>
        </p:nvPicPr>
        <p:blipFill>
          <a:blip r:embed="rId2" cstate="print"/>
          <a:srcRect/>
          <a:stretch>
            <a:fillRect/>
          </a:stretch>
        </p:blipFill>
        <p:spPr bwMode="auto">
          <a:xfrm>
            <a:off x="-508000" y="-381000"/>
            <a:ext cx="10160000" cy="7620000"/>
          </a:xfrm>
          <a:prstGeom prst="rect">
            <a:avLst/>
          </a:prstGeom>
          <a:noFill/>
        </p:spPr>
      </p:pic>
      <p:sp>
        <p:nvSpPr>
          <p:cNvPr id="2" name="1 Título"/>
          <p:cNvSpPr>
            <a:spLocks noGrp="1"/>
          </p:cNvSpPr>
          <p:nvPr>
            <p:ph type="ctrTitle"/>
          </p:nvPr>
        </p:nvSpPr>
        <p:spPr>
          <a:xfrm>
            <a:off x="0" y="260648"/>
            <a:ext cx="9144000" cy="648072"/>
          </a:xfrm>
        </p:spPr>
        <p:txBody>
          <a:bodyPr>
            <a:noAutofit/>
          </a:bodyPr>
          <a:lstStyle/>
          <a:p>
            <a:r>
              <a:rPr lang="es-MX" sz="2400" dirty="0" smtClean="0"/>
              <a:t>Competencias del  perfil  de  egreso a las  que  contribuye  el  curso</a:t>
            </a:r>
            <a:endParaRPr lang="es-MX" sz="2400" dirty="0"/>
          </a:p>
        </p:txBody>
      </p:sp>
      <p:sp>
        <p:nvSpPr>
          <p:cNvPr id="3" name="2 Subtítulo"/>
          <p:cNvSpPr>
            <a:spLocks noGrp="1"/>
          </p:cNvSpPr>
          <p:nvPr>
            <p:ph type="subTitle" idx="1"/>
          </p:nvPr>
        </p:nvSpPr>
        <p:spPr>
          <a:xfrm>
            <a:off x="323528" y="980728"/>
            <a:ext cx="8568952" cy="6120680"/>
          </a:xfrm>
        </p:spPr>
        <p:txBody>
          <a:bodyPr>
            <a:normAutofit fontScale="92500" lnSpcReduction="10000"/>
          </a:bodyPr>
          <a:lstStyle/>
          <a:p>
            <a:pPr algn="l">
              <a:buFont typeface="Wingdings" pitchFamily="2" charset="2"/>
              <a:buChar char="ü"/>
            </a:pPr>
            <a:r>
              <a:rPr lang="es-MX" dirty="0" smtClean="0">
                <a:solidFill>
                  <a:schemeClr val="tx1"/>
                </a:solidFill>
              </a:rPr>
              <a:t>  Propicia </a:t>
            </a:r>
            <a:r>
              <a:rPr lang="es-MX" dirty="0">
                <a:solidFill>
                  <a:schemeClr val="tx1"/>
                </a:solidFill>
              </a:rPr>
              <a:t>y regula espacios de aprendizaje </a:t>
            </a:r>
            <a:r>
              <a:rPr lang="es-MX" dirty="0" smtClean="0">
                <a:solidFill>
                  <a:schemeClr val="tx1"/>
                </a:solidFill>
              </a:rPr>
              <a:t> </a:t>
            </a:r>
          </a:p>
          <a:p>
            <a:pPr algn="l"/>
            <a:r>
              <a:rPr lang="es-MX" dirty="0">
                <a:solidFill>
                  <a:schemeClr val="tx1"/>
                </a:solidFill>
              </a:rPr>
              <a:t> </a:t>
            </a:r>
            <a:r>
              <a:rPr lang="es-MX" dirty="0" smtClean="0">
                <a:solidFill>
                  <a:schemeClr val="tx1"/>
                </a:solidFill>
              </a:rPr>
              <a:t>     incluyentes </a:t>
            </a:r>
            <a:r>
              <a:rPr lang="es-MX" dirty="0">
                <a:solidFill>
                  <a:schemeClr val="tx1"/>
                </a:solidFill>
              </a:rPr>
              <a:t>para todos los alumnos, con el fin </a:t>
            </a:r>
            <a:endParaRPr lang="es-MX" dirty="0" smtClean="0">
              <a:solidFill>
                <a:schemeClr val="tx1"/>
              </a:solidFill>
            </a:endParaRPr>
          </a:p>
          <a:p>
            <a:pPr algn="l"/>
            <a:r>
              <a:rPr lang="es-MX" dirty="0">
                <a:solidFill>
                  <a:schemeClr val="tx1"/>
                </a:solidFill>
              </a:rPr>
              <a:t> </a:t>
            </a:r>
            <a:r>
              <a:rPr lang="es-MX" dirty="0" smtClean="0">
                <a:solidFill>
                  <a:schemeClr val="tx1"/>
                </a:solidFill>
              </a:rPr>
              <a:t>     de </a:t>
            </a:r>
            <a:r>
              <a:rPr lang="es-MX" dirty="0">
                <a:solidFill>
                  <a:schemeClr val="tx1"/>
                </a:solidFill>
              </a:rPr>
              <a:t>promover la convivencia, el respeto y la </a:t>
            </a:r>
            <a:endParaRPr lang="es-MX" dirty="0" smtClean="0">
              <a:solidFill>
                <a:schemeClr val="tx1"/>
              </a:solidFill>
            </a:endParaRPr>
          </a:p>
          <a:p>
            <a:pPr algn="l"/>
            <a:r>
              <a:rPr lang="es-MX" dirty="0">
                <a:solidFill>
                  <a:schemeClr val="tx1"/>
                </a:solidFill>
              </a:rPr>
              <a:t> </a:t>
            </a:r>
            <a:r>
              <a:rPr lang="es-MX" dirty="0" smtClean="0">
                <a:solidFill>
                  <a:schemeClr val="tx1"/>
                </a:solidFill>
              </a:rPr>
              <a:t>     aceptación</a:t>
            </a:r>
            <a:r>
              <a:rPr lang="es-MX" dirty="0">
                <a:solidFill>
                  <a:schemeClr val="tx1"/>
                </a:solidFill>
              </a:rPr>
              <a:t>.</a:t>
            </a:r>
          </a:p>
          <a:p>
            <a:pPr algn="l">
              <a:buFont typeface="Wingdings" pitchFamily="2" charset="2"/>
              <a:buChar char="ü"/>
            </a:pPr>
            <a:r>
              <a:rPr lang="es-MX" dirty="0">
                <a:solidFill>
                  <a:schemeClr val="tx1"/>
                </a:solidFill>
              </a:rPr>
              <a:t> </a:t>
            </a:r>
            <a:r>
              <a:rPr lang="es-MX" dirty="0" smtClean="0">
                <a:solidFill>
                  <a:schemeClr val="tx1"/>
                </a:solidFill>
              </a:rPr>
              <a:t>  Actúa </a:t>
            </a:r>
            <a:r>
              <a:rPr lang="es-MX" dirty="0">
                <a:solidFill>
                  <a:schemeClr val="tx1"/>
                </a:solidFill>
              </a:rPr>
              <a:t>de manera ética ante la diversidad de </a:t>
            </a:r>
            <a:endParaRPr lang="es-MX" dirty="0" smtClean="0">
              <a:solidFill>
                <a:schemeClr val="tx1"/>
              </a:solidFill>
            </a:endParaRPr>
          </a:p>
          <a:p>
            <a:pPr algn="l"/>
            <a:r>
              <a:rPr lang="es-MX" dirty="0">
                <a:solidFill>
                  <a:schemeClr val="tx1"/>
                </a:solidFill>
              </a:rPr>
              <a:t> </a:t>
            </a:r>
            <a:r>
              <a:rPr lang="es-MX" dirty="0" smtClean="0">
                <a:solidFill>
                  <a:schemeClr val="tx1"/>
                </a:solidFill>
              </a:rPr>
              <a:t>     situaciones </a:t>
            </a:r>
            <a:r>
              <a:rPr lang="es-MX" dirty="0">
                <a:solidFill>
                  <a:schemeClr val="tx1"/>
                </a:solidFill>
              </a:rPr>
              <a:t>que se presentan en la práctica </a:t>
            </a:r>
            <a:r>
              <a:rPr lang="es-MX" dirty="0" smtClean="0">
                <a:solidFill>
                  <a:schemeClr val="tx1"/>
                </a:solidFill>
              </a:rPr>
              <a:t>  </a:t>
            </a:r>
          </a:p>
          <a:p>
            <a:pPr algn="l"/>
            <a:r>
              <a:rPr lang="es-MX" dirty="0">
                <a:solidFill>
                  <a:schemeClr val="tx1"/>
                </a:solidFill>
              </a:rPr>
              <a:t> </a:t>
            </a:r>
            <a:r>
              <a:rPr lang="es-MX" dirty="0" smtClean="0">
                <a:solidFill>
                  <a:schemeClr val="tx1"/>
                </a:solidFill>
              </a:rPr>
              <a:t>      profesional</a:t>
            </a:r>
            <a:r>
              <a:rPr lang="es-MX" dirty="0">
                <a:solidFill>
                  <a:schemeClr val="tx1"/>
                </a:solidFill>
              </a:rPr>
              <a:t>.</a:t>
            </a:r>
          </a:p>
          <a:p>
            <a:pPr algn="l">
              <a:buFont typeface="Wingdings" pitchFamily="2" charset="2"/>
              <a:buChar char="ü"/>
            </a:pPr>
            <a:r>
              <a:rPr lang="es-MX" dirty="0">
                <a:solidFill>
                  <a:schemeClr val="tx1"/>
                </a:solidFill>
              </a:rPr>
              <a:t> </a:t>
            </a:r>
            <a:r>
              <a:rPr lang="es-MX" dirty="0" smtClean="0">
                <a:solidFill>
                  <a:schemeClr val="tx1"/>
                </a:solidFill>
              </a:rPr>
              <a:t> Interviene </a:t>
            </a:r>
            <a:r>
              <a:rPr lang="es-MX" dirty="0">
                <a:solidFill>
                  <a:schemeClr val="tx1"/>
                </a:solidFill>
              </a:rPr>
              <a:t>de manera colaborativa con la </a:t>
            </a:r>
            <a:r>
              <a:rPr lang="es-MX" dirty="0" smtClean="0">
                <a:solidFill>
                  <a:schemeClr val="tx1"/>
                </a:solidFill>
              </a:rPr>
              <a:t> </a:t>
            </a:r>
          </a:p>
          <a:p>
            <a:pPr algn="l"/>
            <a:r>
              <a:rPr lang="es-MX" dirty="0">
                <a:solidFill>
                  <a:schemeClr val="tx1"/>
                </a:solidFill>
              </a:rPr>
              <a:t> </a:t>
            </a:r>
            <a:r>
              <a:rPr lang="es-MX" dirty="0" smtClean="0">
                <a:solidFill>
                  <a:schemeClr val="tx1"/>
                </a:solidFill>
              </a:rPr>
              <a:t>     comunidad </a:t>
            </a:r>
            <a:r>
              <a:rPr lang="es-MX" dirty="0">
                <a:solidFill>
                  <a:schemeClr val="tx1"/>
                </a:solidFill>
              </a:rPr>
              <a:t>escolar, padres de familia, autoridades </a:t>
            </a:r>
            <a:endParaRPr lang="es-MX" dirty="0" smtClean="0">
              <a:solidFill>
                <a:schemeClr val="tx1"/>
              </a:solidFill>
            </a:endParaRPr>
          </a:p>
          <a:p>
            <a:pPr algn="l"/>
            <a:r>
              <a:rPr lang="es-MX" dirty="0">
                <a:solidFill>
                  <a:schemeClr val="tx1"/>
                </a:solidFill>
              </a:rPr>
              <a:t> </a:t>
            </a:r>
            <a:r>
              <a:rPr lang="es-MX" dirty="0" smtClean="0">
                <a:solidFill>
                  <a:schemeClr val="tx1"/>
                </a:solidFill>
              </a:rPr>
              <a:t>      y </a:t>
            </a:r>
            <a:r>
              <a:rPr lang="es-MX" dirty="0">
                <a:solidFill>
                  <a:schemeClr val="tx1"/>
                </a:solidFill>
              </a:rPr>
              <a:t>docentes, en la toma de decisiones y en el </a:t>
            </a:r>
            <a:r>
              <a:rPr lang="es-MX" dirty="0" smtClean="0">
                <a:solidFill>
                  <a:schemeClr val="tx1"/>
                </a:solidFill>
              </a:rPr>
              <a:t> </a:t>
            </a:r>
          </a:p>
          <a:p>
            <a:pPr algn="l"/>
            <a:r>
              <a:rPr lang="es-MX" dirty="0">
                <a:solidFill>
                  <a:schemeClr val="tx1"/>
                </a:solidFill>
              </a:rPr>
              <a:t> </a:t>
            </a:r>
            <a:r>
              <a:rPr lang="es-MX" dirty="0" smtClean="0">
                <a:solidFill>
                  <a:schemeClr val="tx1"/>
                </a:solidFill>
              </a:rPr>
              <a:t>      desarrollo </a:t>
            </a:r>
            <a:r>
              <a:rPr lang="es-MX" dirty="0">
                <a:solidFill>
                  <a:schemeClr val="tx1"/>
                </a:solidFill>
              </a:rPr>
              <a:t>de alternativas de solución </a:t>
            </a:r>
            <a:r>
              <a:rPr lang="es-MX" dirty="0" smtClean="0">
                <a:solidFill>
                  <a:schemeClr val="tx1"/>
                </a:solidFill>
              </a:rPr>
              <a:t>a  </a:t>
            </a:r>
          </a:p>
          <a:p>
            <a:pPr algn="l"/>
            <a:r>
              <a:rPr lang="es-MX" dirty="0">
                <a:solidFill>
                  <a:schemeClr val="tx1"/>
                </a:solidFill>
              </a:rPr>
              <a:t> </a:t>
            </a:r>
            <a:r>
              <a:rPr lang="es-MX" dirty="0" smtClean="0">
                <a:solidFill>
                  <a:schemeClr val="tx1"/>
                </a:solidFill>
              </a:rPr>
              <a:t>       problemáticas </a:t>
            </a:r>
            <a:r>
              <a:rPr lang="es-MX" dirty="0">
                <a:solidFill>
                  <a:schemeClr val="tx1"/>
                </a:solidFill>
              </a:rPr>
              <a:t>socioeducativas.</a:t>
            </a:r>
          </a:p>
          <a:p>
            <a:pPr algn="l">
              <a:buFont typeface="Wingdings" pitchFamily="2" charset="2"/>
              <a:buChar char="ü"/>
            </a:pPr>
            <a:endParaRPr lang="es-MX"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cuments\pantallas de Power point\fondo-verde-abstracto.jpg"/>
          <p:cNvPicPr>
            <a:picLocks noChangeAspect="1" noChangeArrowheads="1"/>
          </p:cNvPicPr>
          <p:nvPr/>
        </p:nvPicPr>
        <p:blipFill>
          <a:blip r:embed="rId2" cstate="print"/>
          <a:srcRect/>
          <a:stretch>
            <a:fillRect/>
          </a:stretch>
        </p:blipFill>
        <p:spPr bwMode="auto">
          <a:xfrm>
            <a:off x="-508000" y="-381000"/>
            <a:ext cx="10160000" cy="7620000"/>
          </a:xfrm>
          <a:prstGeom prst="rect">
            <a:avLst/>
          </a:prstGeom>
          <a:noFill/>
        </p:spPr>
      </p:pic>
      <p:sp>
        <p:nvSpPr>
          <p:cNvPr id="2" name="1 Título"/>
          <p:cNvSpPr>
            <a:spLocks noGrp="1"/>
          </p:cNvSpPr>
          <p:nvPr>
            <p:ph type="ctrTitle"/>
          </p:nvPr>
        </p:nvSpPr>
        <p:spPr>
          <a:xfrm>
            <a:off x="755576" y="0"/>
            <a:ext cx="7772400" cy="620688"/>
          </a:xfrm>
        </p:spPr>
        <p:txBody>
          <a:bodyPr>
            <a:normAutofit fontScale="90000"/>
          </a:bodyPr>
          <a:lstStyle/>
          <a:p>
            <a:r>
              <a:rPr lang="es-MX" dirty="0" smtClean="0"/>
              <a:t>Competencias  del  curso</a:t>
            </a:r>
            <a:endParaRPr lang="es-MX" dirty="0"/>
          </a:p>
        </p:txBody>
      </p:sp>
      <p:sp>
        <p:nvSpPr>
          <p:cNvPr id="3" name="2 Subtítulo"/>
          <p:cNvSpPr>
            <a:spLocks noGrp="1"/>
          </p:cNvSpPr>
          <p:nvPr>
            <p:ph type="subTitle" idx="1"/>
          </p:nvPr>
        </p:nvSpPr>
        <p:spPr>
          <a:xfrm>
            <a:off x="395536" y="764704"/>
            <a:ext cx="8496944" cy="6336704"/>
          </a:xfrm>
        </p:spPr>
        <p:txBody>
          <a:bodyPr>
            <a:normAutofit fontScale="70000" lnSpcReduction="20000"/>
          </a:bodyPr>
          <a:lstStyle/>
          <a:p>
            <a:pPr algn="l"/>
            <a:r>
              <a:rPr lang="es-MX" dirty="0"/>
              <a:t> </a:t>
            </a:r>
          </a:p>
          <a:p>
            <a:pPr algn="l">
              <a:buFont typeface="Wingdings" pitchFamily="2" charset="2"/>
              <a:buChar char="ü"/>
            </a:pPr>
            <a:r>
              <a:rPr lang="es-MX" sz="3600" dirty="0" smtClean="0">
                <a:solidFill>
                  <a:schemeClr val="tx1"/>
                </a:solidFill>
              </a:rPr>
              <a:t>    Realiza  </a:t>
            </a:r>
            <a:r>
              <a:rPr lang="es-MX" sz="3600" dirty="0">
                <a:solidFill>
                  <a:schemeClr val="tx1"/>
                </a:solidFill>
              </a:rPr>
              <a:t>diagnósticos  de  los  intereses,  motivaciones  y  </a:t>
            </a:r>
            <a:endParaRPr lang="es-MX" sz="3600" dirty="0" smtClean="0">
              <a:solidFill>
                <a:schemeClr val="tx1"/>
              </a:solidFill>
            </a:endParaRPr>
          </a:p>
          <a:p>
            <a:pPr algn="l"/>
            <a:r>
              <a:rPr lang="es-MX" sz="3600" dirty="0">
                <a:solidFill>
                  <a:schemeClr val="tx1"/>
                </a:solidFill>
              </a:rPr>
              <a:t> </a:t>
            </a:r>
            <a:r>
              <a:rPr lang="es-MX" sz="3600" dirty="0" smtClean="0">
                <a:solidFill>
                  <a:schemeClr val="tx1"/>
                </a:solidFill>
              </a:rPr>
              <a:t>       necesidades  </a:t>
            </a:r>
            <a:r>
              <a:rPr lang="es-MX" sz="3600" dirty="0">
                <a:solidFill>
                  <a:schemeClr val="tx1"/>
                </a:solidFill>
              </a:rPr>
              <a:t>formativas  de  los  alumnos  para  organizar   </a:t>
            </a:r>
            <a:r>
              <a:rPr lang="es-MX" sz="3600" dirty="0" smtClean="0">
                <a:solidFill>
                  <a:schemeClr val="tx1"/>
                </a:solidFill>
              </a:rPr>
              <a:t> </a:t>
            </a:r>
          </a:p>
          <a:p>
            <a:pPr algn="l"/>
            <a:r>
              <a:rPr lang="es-MX" sz="3600" dirty="0">
                <a:solidFill>
                  <a:schemeClr val="tx1"/>
                </a:solidFill>
              </a:rPr>
              <a:t> </a:t>
            </a:r>
            <a:r>
              <a:rPr lang="es-MX" sz="3600" dirty="0" smtClean="0">
                <a:solidFill>
                  <a:schemeClr val="tx1"/>
                </a:solidFill>
              </a:rPr>
              <a:t>       las </a:t>
            </a:r>
            <a:r>
              <a:rPr lang="es-MX" sz="3600" dirty="0">
                <a:solidFill>
                  <a:schemeClr val="tx1"/>
                </a:solidFill>
              </a:rPr>
              <a:t>actividades de aprendizaje.</a:t>
            </a:r>
          </a:p>
          <a:p>
            <a:pPr algn="l">
              <a:buFont typeface="Wingdings" pitchFamily="2" charset="2"/>
              <a:buChar char="ü"/>
            </a:pPr>
            <a:r>
              <a:rPr lang="es-MX" sz="3600" dirty="0">
                <a:solidFill>
                  <a:schemeClr val="tx1"/>
                </a:solidFill>
              </a:rPr>
              <a:t> </a:t>
            </a:r>
            <a:r>
              <a:rPr lang="es-MX" sz="3600" dirty="0" smtClean="0">
                <a:solidFill>
                  <a:schemeClr val="tx1"/>
                </a:solidFill>
              </a:rPr>
              <a:t>   Realiza </a:t>
            </a:r>
            <a:r>
              <a:rPr lang="es-MX" sz="3600" dirty="0">
                <a:solidFill>
                  <a:schemeClr val="tx1"/>
                </a:solidFill>
              </a:rPr>
              <a:t>adecuaciones curriculares pertinentes en su </a:t>
            </a:r>
            <a:endParaRPr lang="es-MX" sz="3600" dirty="0" smtClean="0">
              <a:solidFill>
                <a:schemeClr val="tx1"/>
              </a:solidFill>
            </a:endParaRPr>
          </a:p>
          <a:p>
            <a:pPr algn="l"/>
            <a:r>
              <a:rPr lang="es-MX" sz="3600" dirty="0">
                <a:solidFill>
                  <a:schemeClr val="tx1"/>
                </a:solidFill>
              </a:rPr>
              <a:t> </a:t>
            </a:r>
            <a:r>
              <a:rPr lang="es-MX" sz="3600" dirty="0" smtClean="0">
                <a:solidFill>
                  <a:schemeClr val="tx1"/>
                </a:solidFill>
              </a:rPr>
              <a:t>       planeación </a:t>
            </a:r>
            <a:r>
              <a:rPr lang="es-MX" sz="3600" dirty="0">
                <a:solidFill>
                  <a:schemeClr val="tx1"/>
                </a:solidFill>
              </a:rPr>
              <a:t>a partir de los resultados de la evaluación.</a:t>
            </a:r>
          </a:p>
          <a:p>
            <a:pPr algn="l">
              <a:buFont typeface="Wingdings" pitchFamily="2" charset="2"/>
              <a:buChar char="ü"/>
            </a:pPr>
            <a:r>
              <a:rPr lang="es-MX" sz="3600" dirty="0">
                <a:solidFill>
                  <a:schemeClr val="tx1"/>
                </a:solidFill>
              </a:rPr>
              <a:t> </a:t>
            </a:r>
            <a:r>
              <a:rPr lang="es-MX" sz="3600" dirty="0" smtClean="0">
                <a:solidFill>
                  <a:schemeClr val="tx1"/>
                </a:solidFill>
              </a:rPr>
              <a:t>   Diseña </a:t>
            </a:r>
            <a:r>
              <a:rPr lang="es-MX" sz="3600" dirty="0">
                <a:solidFill>
                  <a:schemeClr val="tx1"/>
                </a:solidFill>
              </a:rPr>
              <a:t>situaciones didácticas significativas de acuerdo a la </a:t>
            </a:r>
            <a:endParaRPr lang="es-MX" sz="3600" dirty="0" smtClean="0">
              <a:solidFill>
                <a:schemeClr val="tx1"/>
              </a:solidFill>
            </a:endParaRPr>
          </a:p>
          <a:p>
            <a:pPr algn="l"/>
            <a:r>
              <a:rPr lang="es-MX" sz="3600" dirty="0">
                <a:solidFill>
                  <a:schemeClr val="tx1"/>
                </a:solidFill>
              </a:rPr>
              <a:t> </a:t>
            </a:r>
            <a:r>
              <a:rPr lang="es-MX" sz="3600" dirty="0" smtClean="0">
                <a:solidFill>
                  <a:schemeClr val="tx1"/>
                </a:solidFill>
              </a:rPr>
              <a:t>       organización </a:t>
            </a:r>
            <a:r>
              <a:rPr lang="es-MX" sz="3600" dirty="0">
                <a:solidFill>
                  <a:schemeClr val="tx1"/>
                </a:solidFill>
              </a:rPr>
              <a:t>curricular y los enfoques pedagógicos del plan  </a:t>
            </a:r>
            <a:r>
              <a:rPr lang="es-MX" sz="3600" dirty="0" smtClean="0">
                <a:solidFill>
                  <a:schemeClr val="tx1"/>
                </a:solidFill>
              </a:rPr>
              <a:t>   </a:t>
            </a:r>
          </a:p>
          <a:p>
            <a:pPr algn="l"/>
            <a:r>
              <a:rPr lang="es-MX" sz="3600" dirty="0">
                <a:solidFill>
                  <a:schemeClr val="tx1"/>
                </a:solidFill>
              </a:rPr>
              <a:t> </a:t>
            </a:r>
            <a:r>
              <a:rPr lang="es-MX" sz="3600" dirty="0" smtClean="0">
                <a:solidFill>
                  <a:schemeClr val="tx1"/>
                </a:solidFill>
              </a:rPr>
              <a:t>       y </a:t>
            </a:r>
            <a:r>
              <a:rPr lang="es-MX" sz="3600" dirty="0">
                <a:solidFill>
                  <a:schemeClr val="tx1"/>
                </a:solidFill>
              </a:rPr>
              <a:t>los programas educativos vigentes.</a:t>
            </a:r>
          </a:p>
          <a:p>
            <a:pPr algn="l">
              <a:buFont typeface="Wingdings" pitchFamily="2" charset="2"/>
              <a:buChar char="ü"/>
            </a:pPr>
            <a:r>
              <a:rPr lang="es-MX" sz="3600" dirty="0">
                <a:solidFill>
                  <a:schemeClr val="tx1"/>
                </a:solidFill>
              </a:rPr>
              <a:t> </a:t>
            </a:r>
            <a:r>
              <a:rPr lang="es-MX" sz="3600" dirty="0" smtClean="0">
                <a:solidFill>
                  <a:schemeClr val="tx1"/>
                </a:solidFill>
              </a:rPr>
              <a:t>   Elabora </a:t>
            </a:r>
            <a:r>
              <a:rPr lang="es-MX" sz="3600" dirty="0">
                <a:solidFill>
                  <a:schemeClr val="tx1"/>
                </a:solidFill>
              </a:rPr>
              <a:t>proyectos que articulan diversos campos </a:t>
            </a:r>
            <a:endParaRPr lang="es-MX" sz="3600" dirty="0" smtClean="0">
              <a:solidFill>
                <a:schemeClr val="tx1"/>
              </a:solidFill>
            </a:endParaRPr>
          </a:p>
          <a:p>
            <a:pPr algn="l"/>
            <a:r>
              <a:rPr lang="es-MX" sz="3600" dirty="0">
                <a:solidFill>
                  <a:schemeClr val="tx1"/>
                </a:solidFill>
              </a:rPr>
              <a:t> </a:t>
            </a:r>
            <a:r>
              <a:rPr lang="es-MX" sz="3600" dirty="0" smtClean="0">
                <a:solidFill>
                  <a:schemeClr val="tx1"/>
                </a:solidFill>
              </a:rPr>
              <a:t>       disciplinares para </a:t>
            </a:r>
            <a:r>
              <a:rPr lang="es-MX" sz="3600" dirty="0">
                <a:solidFill>
                  <a:schemeClr val="tx1"/>
                </a:solidFill>
              </a:rPr>
              <a:t>desarrollar un conocimiento integrado en </a:t>
            </a:r>
            <a:endParaRPr lang="es-MX" sz="3600" dirty="0" smtClean="0">
              <a:solidFill>
                <a:schemeClr val="tx1"/>
              </a:solidFill>
            </a:endParaRPr>
          </a:p>
          <a:p>
            <a:pPr algn="l"/>
            <a:r>
              <a:rPr lang="es-MX" sz="3600" dirty="0">
                <a:solidFill>
                  <a:schemeClr val="tx1"/>
                </a:solidFill>
              </a:rPr>
              <a:t> </a:t>
            </a:r>
            <a:r>
              <a:rPr lang="es-MX" sz="3600" dirty="0" smtClean="0">
                <a:solidFill>
                  <a:schemeClr val="tx1"/>
                </a:solidFill>
              </a:rPr>
              <a:t>       los </a:t>
            </a:r>
            <a:r>
              <a:rPr lang="es-MX" sz="3600" dirty="0">
                <a:solidFill>
                  <a:schemeClr val="tx1"/>
                </a:solidFill>
              </a:rPr>
              <a:t>alumnos.</a:t>
            </a:r>
          </a:p>
          <a:p>
            <a:r>
              <a:rPr lang="es-MX" dirty="0"/>
              <a:t/>
            </a:r>
            <a:br>
              <a:rPr lang="es-MX" dirty="0"/>
            </a:br>
            <a:endParaRPr lang="es-MX"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453</TotalTime>
  <Words>636</Words>
  <Application>Microsoft Office PowerPoint</Application>
  <PresentationFormat>Presentación en pantalla (4:3)</PresentationFormat>
  <Paragraphs>149</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Tema de Office</vt:lpstr>
      <vt:lpstr>Escuela  Normal de Educación Preescolar </vt:lpstr>
      <vt:lpstr>LICENCIATURA EN EDUCACIÓN PRESCOLAR</vt:lpstr>
      <vt:lpstr>Cursos que  le  anteceden</vt:lpstr>
      <vt:lpstr>Cursos  paralelos</vt:lpstr>
      <vt:lpstr>Cursos  subsecuentes</vt:lpstr>
      <vt:lpstr>Propósito</vt:lpstr>
      <vt:lpstr>Competencias del  perfil  de  egreso a las  que  contribuye  el  curso</vt:lpstr>
      <vt:lpstr>Competencias del  perfil  de  egreso a las  que  contribuye  el  curso</vt:lpstr>
      <vt:lpstr>Competencias  del  curso</vt:lpstr>
      <vt:lpstr>Estructura  del curso</vt:lpstr>
      <vt:lpstr>Unidad  de aprendizaje II. Factores  y elementos que inciden  en la planeación docente</vt:lpstr>
      <vt:lpstr>Unidad  de aprendizaje III.  Elección  ante la planeación didáctica.</vt:lpstr>
      <vt:lpstr>Evidencias de  aprendizaje</vt:lpstr>
      <vt:lpstr>Criterios  de  evaluación</vt:lpstr>
      <vt:lpstr>1er periodo  examen institucional   del    21 al 27 de marzo 2do periodo examen institucional  del  19 al 23 de  mayo 3er periodo examen institucional  del   25 al 30 de junio   periodo de observación y  practica 19 y 20  Marzo 12-13-14 de mayo 3,4,5,6,  junio  aplican actividad de                     espacio, forma, medida  Revisión de  portafolio 24 al 26  marzo 26  al 28 mayo 23 al 25  junio</vt:lpstr>
      <vt:lpstr>Gracias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 </dc:title>
  <dc:creator>user</dc:creator>
  <cp:lastModifiedBy>user</cp:lastModifiedBy>
  <cp:revision>10</cp:revision>
  <dcterms:created xsi:type="dcterms:W3CDTF">2014-02-06T19:18:33Z</dcterms:created>
  <dcterms:modified xsi:type="dcterms:W3CDTF">2014-03-31T01:44:56Z</dcterms:modified>
</cp:coreProperties>
</file>