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05687-FF45-4DF0-BF00-F65B5781D629}" type="doc">
      <dgm:prSet loTypeId="urn:microsoft.com/office/officeart/2005/8/layout/hList7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8608879-0CEE-4D09-9624-BF2CE522A7AC}">
      <dgm:prSet phldrT="[Texto]"/>
      <dgm:spPr/>
      <dgm:t>
        <a:bodyPr/>
        <a:lstStyle/>
        <a:p>
          <a:r>
            <a:rPr lang="es-MX" dirty="0" smtClean="0"/>
            <a:t>Prácticas sociales del lenguaje</a:t>
          </a:r>
          <a:endParaRPr lang="es-MX" dirty="0"/>
        </a:p>
      </dgm:t>
    </dgm:pt>
    <dgm:pt modelId="{FAD2274C-9056-4A33-8562-1BD52EE9A58C}" type="parTrans" cxnId="{F46A78DC-4E59-41B2-97AF-B9705B0C9DB4}">
      <dgm:prSet/>
      <dgm:spPr/>
      <dgm:t>
        <a:bodyPr/>
        <a:lstStyle/>
        <a:p>
          <a:endParaRPr lang="es-MX"/>
        </a:p>
      </dgm:t>
    </dgm:pt>
    <dgm:pt modelId="{2743B11F-CCCB-449E-BDCC-F154FFFB19C8}" type="sibTrans" cxnId="{F46A78DC-4E59-41B2-97AF-B9705B0C9DB4}">
      <dgm:prSet/>
      <dgm:spPr/>
      <dgm:t>
        <a:bodyPr/>
        <a:lstStyle/>
        <a:p>
          <a:endParaRPr lang="es-MX"/>
        </a:p>
      </dgm:t>
    </dgm:pt>
    <dgm:pt modelId="{076D8944-926F-4700-836C-993CEC46CFA5}">
      <dgm:prSet phldrT="[Texto]"/>
      <dgm:spPr/>
      <dgm:t>
        <a:bodyPr/>
        <a:lstStyle/>
        <a:p>
          <a:r>
            <a:rPr lang="es-MX" dirty="0" smtClean="0"/>
            <a:t>Acercamiento a las ciencias naturales en el preescolar</a:t>
          </a:r>
          <a:endParaRPr lang="es-MX" dirty="0"/>
        </a:p>
      </dgm:t>
    </dgm:pt>
    <dgm:pt modelId="{59B71DBC-0807-4886-BD93-A1D9F71E52DA}" type="parTrans" cxnId="{8849227E-9AAC-4E4F-8C18-C1D654BD0300}">
      <dgm:prSet/>
      <dgm:spPr/>
      <dgm:t>
        <a:bodyPr/>
        <a:lstStyle/>
        <a:p>
          <a:endParaRPr lang="es-MX"/>
        </a:p>
      </dgm:t>
    </dgm:pt>
    <dgm:pt modelId="{B6162AAE-57D8-40A7-8468-ABD03DC16F7F}" type="sibTrans" cxnId="{8849227E-9AAC-4E4F-8C18-C1D654BD0300}">
      <dgm:prSet/>
      <dgm:spPr/>
      <dgm:t>
        <a:bodyPr/>
        <a:lstStyle/>
        <a:p>
          <a:endParaRPr lang="es-MX"/>
        </a:p>
      </dgm:t>
    </dgm:pt>
    <dgm:pt modelId="{E215D686-CBDA-47E4-8C70-00AE50FD1340}">
      <dgm:prSet phldrT="[Texto]"/>
      <dgm:spPr/>
      <dgm:t>
        <a:bodyPr/>
        <a:lstStyle/>
        <a:p>
          <a:r>
            <a:rPr lang="es-MX" dirty="0" smtClean="0"/>
            <a:t>Desarrollo de competencias lingüísticas </a:t>
          </a:r>
          <a:endParaRPr lang="es-MX" dirty="0"/>
        </a:p>
      </dgm:t>
    </dgm:pt>
    <dgm:pt modelId="{C356D962-8DEF-4F61-A72E-33B42B2D1195}" type="parTrans" cxnId="{86CD5BC3-33CE-4ABC-86F5-8D09EE7DF7C1}">
      <dgm:prSet/>
      <dgm:spPr/>
      <dgm:t>
        <a:bodyPr/>
        <a:lstStyle/>
        <a:p>
          <a:endParaRPr lang="es-MX"/>
        </a:p>
      </dgm:t>
    </dgm:pt>
    <dgm:pt modelId="{73CB5428-0B55-4C41-8993-4AC366E2ACA9}" type="sibTrans" cxnId="{86CD5BC3-33CE-4ABC-86F5-8D09EE7DF7C1}">
      <dgm:prSet/>
      <dgm:spPr/>
      <dgm:t>
        <a:bodyPr/>
        <a:lstStyle/>
        <a:p>
          <a:endParaRPr lang="es-MX"/>
        </a:p>
      </dgm:t>
    </dgm:pt>
    <dgm:pt modelId="{CFAD007F-5D50-44A6-98D1-717D46FF1DAD}" type="pres">
      <dgm:prSet presAssocID="{25305687-FF45-4DF0-BF00-F65B5781D6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1971879-6886-4112-A456-A07E18084352}" type="pres">
      <dgm:prSet presAssocID="{25305687-FF45-4DF0-BF00-F65B5781D629}" presName="fgShape" presStyleLbl="fgShp" presStyleIdx="0" presStyleCnt="1" custLinFactNeighborX="-322" custLinFactNeighborY="1556"/>
      <dgm:spPr/>
      <dgm:t>
        <a:bodyPr/>
        <a:lstStyle/>
        <a:p>
          <a:endParaRPr lang="es-ES"/>
        </a:p>
      </dgm:t>
    </dgm:pt>
    <dgm:pt modelId="{BDCB2CF8-045F-4274-BCE9-89AF93AB1726}" type="pres">
      <dgm:prSet presAssocID="{25305687-FF45-4DF0-BF00-F65B5781D629}" presName="linComp" presStyleCnt="0"/>
      <dgm:spPr/>
    </dgm:pt>
    <dgm:pt modelId="{04E6C0AD-1601-412A-857E-8864411DFDBF}" type="pres">
      <dgm:prSet presAssocID="{38608879-0CEE-4D09-9624-BF2CE522A7AC}" presName="compNode" presStyleCnt="0"/>
      <dgm:spPr/>
    </dgm:pt>
    <dgm:pt modelId="{99F13401-3EDB-4572-A282-A3E564B89AF8}" type="pres">
      <dgm:prSet presAssocID="{38608879-0CEE-4D09-9624-BF2CE522A7AC}" presName="bkgdShape" presStyleLbl="node1" presStyleIdx="0" presStyleCnt="3" custLinFactNeighborX="-64" custLinFactNeighborY="-480"/>
      <dgm:spPr/>
      <dgm:t>
        <a:bodyPr/>
        <a:lstStyle/>
        <a:p>
          <a:endParaRPr lang="es-MX"/>
        </a:p>
      </dgm:t>
    </dgm:pt>
    <dgm:pt modelId="{2A3BE1E4-2BD4-46F7-9058-4030037002FD}" type="pres">
      <dgm:prSet presAssocID="{38608879-0CEE-4D09-9624-BF2CE522A7A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B25C5F-088B-4424-AFD4-B27879E86A62}" type="pres">
      <dgm:prSet presAssocID="{38608879-0CEE-4D09-9624-BF2CE522A7AC}" presName="invisiNode" presStyleLbl="node1" presStyleIdx="0" presStyleCnt="3"/>
      <dgm:spPr/>
    </dgm:pt>
    <dgm:pt modelId="{A953E37D-EDA6-493F-89BA-6C46C44637D3}" type="pres">
      <dgm:prSet presAssocID="{38608879-0CEE-4D09-9624-BF2CE522A7AC}" presName="imagNode" presStyleLbl="fgImgPlace1" presStyleIdx="0" presStyleCnt="3" custLinFactNeighborX="2204" custLinFactNeighborY="326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8ABFE29-A1DC-476C-830D-03624D093652}" type="pres">
      <dgm:prSet presAssocID="{2743B11F-CCCB-449E-BDCC-F154FFFB19C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9DEAD81-41B8-4EB5-A3AE-0CB3821BCB27}" type="pres">
      <dgm:prSet presAssocID="{076D8944-926F-4700-836C-993CEC46CFA5}" presName="compNode" presStyleCnt="0"/>
      <dgm:spPr/>
    </dgm:pt>
    <dgm:pt modelId="{FE376B71-5F0C-4340-ABBF-83B6E54A0463}" type="pres">
      <dgm:prSet presAssocID="{076D8944-926F-4700-836C-993CEC46CFA5}" presName="bkgdShape" presStyleLbl="node1" presStyleIdx="1" presStyleCnt="3"/>
      <dgm:spPr/>
      <dgm:t>
        <a:bodyPr/>
        <a:lstStyle/>
        <a:p>
          <a:endParaRPr lang="es-MX"/>
        </a:p>
      </dgm:t>
    </dgm:pt>
    <dgm:pt modelId="{1798AC8D-8A83-443B-BDFE-7DE7CD5F9E61}" type="pres">
      <dgm:prSet presAssocID="{076D8944-926F-4700-836C-993CEC46CFA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F2787D-7915-41C8-9C3F-949CF5B617E9}" type="pres">
      <dgm:prSet presAssocID="{076D8944-926F-4700-836C-993CEC46CFA5}" presName="invisiNode" presStyleLbl="node1" presStyleIdx="1" presStyleCnt="3"/>
      <dgm:spPr/>
    </dgm:pt>
    <dgm:pt modelId="{19C911A4-B1F1-4932-9A3E-8B598FE8A277}" type="pres">
      <dgm:prSet presAssocID="{076D8944-926F-4700-836C-993CEC46CFA5}" presName="imagNode" presStyleLbl="fgImgPlace1" presStyleIdx="1" presStyleCnt="3" custLinFactNeighborX="534" custLinFactNeighborY="326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s-ES"/>
        </a:p>
      </dgm:t>
    </dgm:pt>
    <dgm:pt modelId="{0362472F-17EC-46FE-96CB-C4A79DD099AE}" type="pres">
      <dgm:prSet presAssocID="{B6162AAE-57D8-40A7-8468-ABD03DC16F7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616F68B-1708-48DB-99C8-B2AE4621C9E3}" type="pres">
      <dgm:prSet presAssocID="{E215D686-CBDA-47E4-8C70-00AE50FD1340}" presName="compNode" presStyleCnt="0"/>
      <dgm:spPr/>
    </dgm:pt>
    <dgm:pt modelId="{027231E0-C554-4F51-A287-0470BDD95322}" type="pres">
      <dgm:prSet presAssocID="{E215D686-CBDA-47E4-8C70-00AE50FD1340}" presName="bkgdShape" presStyleLbl="node1" presStyleIdx="2" presStyleCnt="3"/>
      <dgm:spPr/>
      <dgm:t>
        <a:bodyPr/>
        <a:lstStyle/>
        <a:p>
          <a:endParaRPr lang="es-MX"/>
        </a:p>
      </dgm:t>
    </dgm:pt>
    <dgm:pt modelId="{0C5507EF-6C88-4198-8BA7-FB1D289CECD8}" type="pres">
      <dgm:prSet presAssocID="{E215D686-CBDA-47E4-8C70-00AE50FD134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5DDC65-5FFD-4059-88BA-82BBD3F9A0DD}" type="pres">
      <dgm:prSet presAssocID="{E215D686-CBDA-47E4-8C70-00AE50FD1340}" presName="invisiNode" presStyleLbl="node1" presStyleIdx="2" presStyleCnt="3"/>
      <dgm:spPr/>
    </dgm:pt>
    <dgm:pt modelId="{B4384DBE-B860-4124-82C0-DA46FDC35B6E}" type="pres">
      <dgm:prSet presAssocID="{E215D686-CBDA-47E4-8C70-00AE50FD1340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s-ES"/>
        </a:p>
      </dgm:t>
    </dgm:pt>
  </dgm:ptLst>
  <dgm:cxnLst>
    <dgm:cxn modelId="{86CD5BC3-33CE-4ABC-86F5-8D09EE7DF7C1}" srcId="{25305687-FF45-4DF0-BF00-F65B5781D629}" destId="{E215D686-CBDA-47E4-8C70-00AE50FD1340}" srcOrd="2" destOrd="0" parTransId="{C356D962-8DEF-4F61-A72E-33B42B2D1195}" sibTransId="{73CB5428-0B55-4C41-8993-4AC366E2ACA9}"/>
    <dgm:cxn modelId="{2A074D29-B717-4954-BB7C-AB1D6C5AF4E6}" type="presOf" srcId="{38608879-0CEE-4D09-9624-BF2CE522A7AC}" destId="{99F13401-3EDB-4572-A282-A3E564B89AF8}" srcOrd="0" destOrd="0" presId="urn:microsoft.com/office/officeart/2005/8/layout/hList7#1"/>
    <dgm:cxn modelId="{2B342C7B-3D05-4E01-B8B3-C1FA2E53FC8D}" type="presOf" srcId="{E215D686-CBDA-47E4-8C70-00AE50FD1340}" destId="{0C5507EF-6C88-4198-8BA7-FB1D289CECD8}" srcOrd="1" destOrd="0" presId="urn:microsoft.com/office/officeart/2005/8/layout/hList7#1"/>
    <dgm:cxn modelId="{F46A78DC-4E59-41B2-97AF-B9705B0C9DB4}" srcId="{25305687-FF45-4DF0-BF00-F65B5781D629}" destId="{38608879-0CEE-4D09-9624-BF2CE522A7AC}" srcOrd="0" destOrd="0" parTransId="{FAD2274C-9056-4A33-8562-1BD52EE9A58C}" sibTransId="{2743B11F-CCCB-449E-BDCC-F154FFFB19C8}"/>
    <dgm:cxn modelId="{2178B56F-364B-419C-BEF4-707CAB4397AD}" type="presOf" srcId="{25305687-FF45-4DF0-BF00-F65B5781D629}" destId="{CFAD007F-5D50-44A6-98D1-717D46FF1DAD}" srcOrd="0" destOrd="0" presId="urn:microsoft.com/office/officeart/2005/8/layout/hList7#1"/>
    <dgm:cxn modelId="{2FD084BB-9D25-438B-B6C0-951D9D339339}" type="presOf" srcId="{B6162AAE-57D8-40A7-8468-ABD03DC16F7F}" destId="{0362472F-17EC-46FE-96CB-C4A79DD099AE}" srcOrd="0" destOrd="0" presId="urn:microsoft.com/office/officeart/2005/8/layout/hList7#1"/>
    <dgm:cxn modelId="{8849227E-9AAC-4E4F-8C18-C1D654BD0300}" srcId="{25305687-FF45-4DF0-BF00-F65B5781D629}" destId="{076D8944-926F-4700-836C-993CEC46CFA5}" srcOrd="1" destOrd="0" parTransId="{59B71DBC-0807-4886-BD93-A1D9F71E52DA}" sibTransId="{B6162AAE-57D8-40A7-8468-ABD03DC16F7F}"/>
    <dgm:cxn modelId="{DBC4C579-7491-4219-8469-F6121BAE92A3}" type="presOf" srcId="{2743B11F-CCCB-449E-BDCC-F154FFFB19C8}" destId="{38ABFE29-A1DC-476C-830D-03624D093652}" srcOrd="0" destOrd="0" presId="urn:microsoft.com/office/officeart/2005/8/layout/hList7#1"/>
    <dgm:cxn modelId="{C66B9128-B366-464F-91D0-2F799E85831F}" type="presOf" srcId="{076D8944-926F-4700-836C-993CEC46CFA5}" destId="{FE376B71-5F0C-4340-ABBF-83B6E54A0463}" srcOrd="0" destOrd="0" presId="urn:microsoft.com/office/officeart/2005/8/layout/hList7#1"/>
    <dgm:cxn modelId="{8A2AB8DF-975D-4F82-BA0F-4A5660AF87E4}" type="presOf" srcId="{E215D686-CBDA-47E4-8C70-00AE50FD1340}" destId="{027231E0-C554-4F51-A287-0470BDD95322}" srcOrd="0" destOrd="0" presId="urn:microsoft.com/office/officeart/2005/8/layout/hList7#1"/>
    <dgm:cxn modelId="{52CA5AAA-A6D8-41C9-A95C-10263608B32C}" type="presOf" srcId="{076D8944-926F-4700-836C-993CEC46CFA5}" destId="{1798AC8D-8A83-443B-BDFE-7DE7CD5F9E61}" srcOrd="1" destOrd="0" presId="urn:microsoft.com/office/officeart/2005/8/layout/hList7#1"/>
    <dgm:cxn modelId="{3C85FC43-A59C-48BB-824B-97B23A0087CF}" type="presOf" srcId="{38608879-0CEE-4D09-9624-BF2CE522A7AC}" destId="{2A3BE1E4-2BD4-46F7-9058-4030037002FD}" srcOrd="1" destOrd="0" presId="urn:microsoft.com/office/officeart/2005/8/layout/hList7#1"/>
    <dgm:cxn modelId="{A0B30172-783E-41B5-A859-62B9F1FED9F1}" type="presParOf" srcId="{CFAD007F-5D50-44A6-98D1-717D46FF1DAD}" destId="{61971879-6886-4112-A456-A07E18084352}" srcOrd="0" destOrd="0" presId="urn:microsoft.com/office/officeart/2005/8/layout/hList7#1"/>
    <dgm:cxn modelId="{FE027916-5DBD-4061-B7EC-E3FA5D7B0BDD}" type="presParOf" srcId="{CFAD007F-5D50-44A6-98D1-717D46FF1DAD}" destId="{BDCB2CF8-045F-4274-BCE9-89AF93AB1726}" srcOrd="1" destOrd="0" presId="urn:microsoft.com/office/officeart/2005/8/layout/hList7#1"/>
    <dgm:cxn modelId="{1ADCCE0B-F8CB-4A5A-BA3F-19D342C788CC}" type="presParOf" srcId="{BDCB2CF8-045F-4274-BCE9-89AF93AB1726}" destId="{04E6C0AD-1601-412A-857E-8864411DFDBF}" srcOrd="0" destOrd="0" presId="urn:microsoft.com/office/officeart/2005/8/layout/hList7#1"/>
    <dgm:cxn modelId="{F1D96FFC-68A6-4DD3-9A34-AE81AA7EE656}" type="presParOf" srcId="{04E6C0AD-1601-412A-857E-8864411DFDBF}" destId="{99F13401-3EDB-4572-A282-A3E564B89AF8}" srcOrd="0" destOrd="0" presId="urn:microsoft.com/office/officeart/2005/8/layout/hList7#1"/>
    <dgm:cxn modelId="{D5456C4C-2060-4D37-B1F6-AC1ED415926B}" type="presParOf" srcId="{04E6C0AD-1601-412A-857E-8864411DFDBF}" destId="{2A3BE1E4-2BD4-46F7-9058-4030037002FD}" srcOrd="1" destOrd="0" presId="urn:microsoft.com/office/officeart/2005/8/layout/hList7#1"/>
    <dgm:cxn modelId="{8A72E6F0-9283-4EAD-97A2-9671704D1F77}" type="presParOf" srcId="{04E6C0AD-1601-412A-857E-8864411DFDBF}" destId="{2EB25C5F-088B-4424-AFD4-B27879E86A62}" srcOrd="2" destOrd="0" presId="urn:microsoft.com/office/officeart/2005/8/layout/hList7#1"/>
    <dgm:cxn modelId="{BDBF27CD-1520-4E7C-ACF0-B259E48DEF2F}" type="presParOf" srcId="{04E6C0AD-1601-412A-857E-8864411DFDBF}" destId="{A953E37D-EDA6-493F-89BA-6C46C44637D3}" srcOrd="3" destOrd="0" presId="urn:microsoft.com/office/officeart/2005/8/layout/hList7#1"/>
    <dgm:cxn modelId="{E5F803AA-EE5D-4FAB-BE6E-8038FFEE7D81}" type="presParOf" srcId="{BDCB2CF8-045F-4274-BCE9-89AF93AB1726}" destId="{38ABFE29-A1DC-476C-830D-03624D093652}" srcOrd="1" destOrd="0" presId="urn:microsoft.com/office/officeart/2005/8/layout/hList7#1"/>
    <dgm:cxn modelId="{26356C51-A285-47E0-9007-C9D9845D59FD}" type="presParOf" srcId="{BDCB2CF8-045F-4274-BCE9-89AF93AB1726}" destId="{99DEAD81-41B8-4EB5-A3AE-0CB3821BCB27}" srcOrd="2" destOrd="0" presId="urn:microsoft.com/office/officeart/2005/8/layout/hList7#1"/>
    <dgm:cxn modelId="{73247AC6-3118-44C6-8D82-3A1EC2ACBDEC}" type="presParOf" srcId="{99DEAD81-41B8-4EB5-A3AE-0CB3821BCB27}" destId="{FE376B71-5F0C-4340-ABBF-83B6E54A0463}" srcOrd="0" destOrd="0" presId="urn:microsoft.com/office/officeart/2005/8/layout/hList7#1"/>
    <dgm:cxn modelId="{0B96FA14-4426-4C35-BBA1-9A532C19B3B4}" type="presParOf" srcId="{99DEAD81-41B8-4EB5-A3AE-0CB3821BCB27}" destId="{1798AC8D-8A83-443B-BDFE-7DE7CD5F9E61}" srcOrd="1" destOrd="0" presId="urn:microsoft.com/office/officeart/2005/8/layout/hList7#1"/>
    <dgm:cxn modelId="{FA922D03-2659-4767-8922-DC52EAE7163E}" type="presParOf" srcId="{99DEAD81-41B8-4EB5-A3AE-0CB3821BCB27}" destId="{57F2787D-7915-41C8-9C3F-949CF5B617E9}" srcOrd="2" destOrd="0" presId="urn:microsoft.com/office/officeart/2005/8/layout/hList7#1"/>
    <dgm:cxn modelId="{E396F718-7718-4629-B687-C47B1BC7EE7D}" type="presParOf" srcId="{99DEAD81-41B8-4EB5-A3AE-0CB3821BCB27}" destId="{19C911A4-B1F1-4932-9A3E-8B598FE8A277}" srcOrd="3" destOrd="0" presId="urn:microsoft.com/office/officeart/2005/8/layout/hList7#1"/>
    <dgm:cxn modelId="{797C4AE4-B215-4D60-95FD-AA3745301803}" type="presParOf" srcId="{BDCB2CF8-045F-4274-BCE9-89AF93AB1726}" destId="{0362472F-17EC-46FE-96CB-C4A79DD099AE}" srcOrd="3" destOrd="0" presId="urn:microsoft.com/office/officeart/2005/8/layout/hList7#1"/>
    <dgm:cxn modelId="{0C829685-6CC0-4D23-8970-17B187EDB8EC}" type="presParOf" srcId="{BDCB2CF8-045F-4274-BCE9-89AF93AB1726}" destId="{7616F68B-1708-48DB-99C8-B2AE4621C9E3}" srcOrd="4" destOrd="0" presId="urn:microsoft.com/office/officeart/2005/8/layout/hList7#1"/>
    <dgm:cxn modelId="{D4462C37-6A14-45FF-9887-4A86630E738F}" type="presParOf" srcId="{7616F68B-1708-48DB-99C8-B2AE4621C9E3}" destId="{027231E0-C554-4F51-A287-0470BDD95322}" srcOrd="0" destOrd="0" presId="urn:microsoft.com/office/officeart/2005/8/layout/hList7#1"/>
    <dgm:cxn modelId="{3447EE71-E805-41A9-9014-FA201B62D358}" type="presParOf" srcId="{7616F68B-1708-48DB-99C8-B2AE4621C9E3}" destId="{0C5507EF-6C88-4198-8BA7-FB1D289CECD8}" srcOrd="1" destOrd="0" presId="urn:microsoft.com/office/officeart/2005/8/layout/hList7#1"/>
    <dgm:cxn modelId="{B6327502-1F44-4FB8-9C5B-B91D35E96FBE}" type="presParOf" srcId="{7616F68B-1708-48DB-99C8-B2AE4621C9E3}" destId="{C15DDC65-5FFD-4059-88BA-82BBD3F9A0DD}" srcOrd="2" destOrd="0" presId="urn:microsoft.com/office/officeart/2005/8/layout/hList7#1"/>
    <dgm:cxn modelId="{3E49F394-A51F-4AEC-9AF1-763541D45298}" type="presParOf" srcId="{7616F68B-1708-48DB-99C8-B2AE4621C9E3}" destId="{B4384DBE-B860-4124-82C0-DA46FDC35B6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F13401-3EDB-4572-A282-A3E564B89AF8}">
      <dsp:nvSpPr>
        <dsp:cNvPr id="0" name=""/>
        <dsp:cNvSpPr/>
      </dsp:nvSpPr>
      <dsp:spPr>
        <a:xfrm>
          <a:off x="7" y="0"/>
          <a:ext cx="2688282" cy="46259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Prácticas sociales del lenguaje</a:t>
          </a:r>
          <a:endParaRPr lang="es-MX" sz="2600" kern="1200" dirty="0"/>
        </a:p>
      </dsp:txBody>
      <dsp:txXfrm>
        <a:off x="7" y="1850390"/>
        <a:ext cx="2688282" cy="1850390"/>
      </dsp:txXfrm>
    </dsp:sp>
    <dsp:sp modelId="{A953E37D-EDA6-493F-89BA-6C46C44637D3}">
      <dsp:nvSpPr>
        <dsp:cNvPr id="0" name=""/>
        <dsp:cNvSpPr/>
      </dsp:nvSpPr>
      <dsp:spPr>
        <a:xfrm>
          <a:off x="609595" y="282580"/>
          <a:ext cx="1540449" cy="15404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76B71-5F0C-4340-ABBF-83B6E54A0463}">
      <dsp:nvSpPr>
        <dsp:cNvPr id="0" name=""/>
        <dsp:cNvSpPr/>
      </dsp:nvSpPr>
      <dsp:spPr>
        <a:xfrm>
          <a:off x="2770658" y="0"/>
          <a:ext cx="2688282" cy="4625975"/>
        </a:xfrm>
        <a:prstGeom prst="roundRect">
          <a:avLst>
            <a:gd name="adj" fmla="val 10000"/>
          </a:avLst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Acercamiento a las ciencias naturales en el preescolar</a:t>
          </a:r>
          <a:endParaRPr lang="es-MX" sz="2600" kern="1200" dirty="0"/>
        </a:p>
      </dsp:txBody>
      <dsp:txXfrm>
        <a:off x="2770658" y="1850390"/>
        <a:ext cx="2688282" cy="1850390"/>
      </dsp:txXfrm>
    </dsp:sp>
    <dsp:sp modelId="{19C911A4-B1F1-4932-9A3E-8B598FE8A277}">
      <dsp:nvSpPr>
        <dsp:cNvPr id="0" name=""/>
        <dsp:cNvSpPr/>
      </dsp:nvSpPr>
      <dsp:spPr>
        <a:xfrm>
          <a:off x="3352801" y="282580"/>
          <a:ext cx="1540449" cy="15404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20000" b="-20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231E0-C554-4F51-A287-0470BDD95322}">
      <dsp:nvSpPr>
        <dsp:cNvPr id="0" name=""/>
        <dsp:cNvSpPr/>
      </dsp:nvSpPr>
      <dsp:spPr>
        <a:xfrm>
          <a:off x="5539589" y="0"/>
          <a:ext cx="2688282" cy="4625975"/>
        </a:xfrm>
        <a:prstGeom prst="roundRect">
          <a:avLst>
            <a:gd name="adj" fmla="val 1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Desarrollo de competencias lingüísticas </a:t>
          </a:r>
          <a:endParaRPr lang="es-MX" sz="2600" kern="1200" dirty="0"/>
        </a:p>
      </dsp:txBody>
      <dsp:txXfrm>
        <a:off x="5539589" y="1850390"/>
        <a:ext cx="2688282" cy="1850390"/>
      </dsp:txXfrm>
    </dsp:sp>
    <dsp:sp modelId="{B4384DBE-B860-4124-82C0-DA46FDC35B6E}">
      <dsp:nvSpPr>
        <dsp:cNvPr id="0" name=""/>
        <dsp:cNvSpPr/>
      </dsp:nvSpPr>
      <dsp:spPr>
        <a:xfrm>
          <a:off x="6113506" y="277558"/>
          <a:ext cx="1540449" cy="15404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29000" r="-29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1879-6886-4112-A456-A07E18084352}">
      <dsp:nvSpPr>
        <dsp:cNvPr id="0" name=""/>
        <dsp:cNvSpPr/>
      </dsp:nvSpPr>
      <dsp:spPr>
        <a:xfrm>
          <a:off x="304804" y="3711577"/>
          <a:ext cx="7571232" cy="69389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42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42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AA25EE-BD30-4536-8BF5-A3535E04FF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31E2CC8-6241-4C7A-9117-3C4F81813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ci_n_de_Microsoft_Office_PowerPoint_97-20031.ppt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1600" y="692696"/>
          <a:ext cx="7056784" cy="5291362"/>
        </p:xfrm>
        <a:graphic>
          <a:graphicData uri="http://schemas.openxmlformats.org/presentationml/2006/ole">
            <p:oleObj spid="_x0000_s1026" name="Presentación" r:id="rId3" imgW="4568900" imgH="3425883" progId="PowerPoint.Show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7207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81000" y="228600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Rasgos deseables del perfil de egreso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927225"/>
            <a:ext cx="8229600" cy="4625975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marL="438912" marR="0" lvl="0" indent="-320040" algn="just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Reconoce las prácticas sociales del lenguaje e interactúa para desarrollar competencias previamente adquiridas y establecer el respeto a la diversidad.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 el lenguaje para estructurar coherentemente su discurso, de manera que pueda participar en diferentes situaciones comunicativas.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2003425"/>
            <a:ext cx="8229600" cy="4625975"/>
          </a:xfrm>
          <a:prstGeom prst="rect">
            <a:avLst/>
          </a:prstGeom>
        </p:spPr>
        <p:txBody>
          <a:bodyPr/>
          <a:lstStyle/>
          <a:p>
            <a:pPr marL="438912" marR="0" lvl="0" indent="-32004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 las diferentes perspectivas sobre la relación entre pensamiento y lenguaje para ubicar y situar el desarrollo de los estudiantes en edad preescolar.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Analiza las posibilidades del lenguaje como herramienta para la adquisición de competencias comunicativas que permitan estimular los procesos de aprendizaje de los estudiantes.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Rasgos deseables del perfil de egreso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Asignaturas  que la anteceden, subsecuentes y del mismo semestre con que se relaciona.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Marcador de contenido"/>
          <p:cNvGraphicFramePr>
            <a:graphicFrameLocks/>
          </p:cNvGraphicFramePr>
          <p:nvPr/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241425" y="5562600"/>
            <a:ext cx="6759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altLang="es-MX" sz="2400"/>
              <a:t>Desarrollo del pensamiento y lenguaje en la infancia</a:t>
            </a:r>
          </a:p>
          <a:p>
            <a:endParaRPr lang="es-MX" altLang="es-MX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Bibliografía y materiales de apoyo Unidad I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524000"/>
            <a:ext cx="8229600" cy="4625975"/>
          </a:xfrm>
          <a:prstGeom prst="rect">
            <a:avLst/>
          </a:prstGeom>
        </p:spPr>
        <p:txBody>
          <a:bodyPr/>
          <a:lstStyle/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altLang="es-MX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Ávila, R. (1990). </a:t>
            </a:r>
            <a:r>
              <a:rPr kumimoji="0" lang="es-MX" altLang="es-MX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lengua y los hablantes</a:t>
            </a: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México: Trillas</a:t>
            </a:r>
          </a:p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altLang="es-MX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Castorina, J.A. et al. (1996). </a:t>
            </a:r>
            <a:r>
              <a:rPr kumimoji="0" lang="es-MX" altLang="es-MX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Piaget-Vigotsky. Contribuciones para replantear el debate</a:t>
            </a:r>
            <a:r>
              <a:rPr kumimoji="0" lang="es-MX" alt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Buenos Aires: Paidós.</a:t>
            </a:r>
          </a:p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altLang="es-MX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Chomsky, N. (1992). </a:t>
            </a:r>
            <a:r>
              <a:rPr kumimoji="0" lang="es-MX" altLang="es-MX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lenguaje y los problemas del conocimiento</a:t>
            </a: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Madrid: Visor</a:t>
            </a:r>
          </a:p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altLang="es-MX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Serra M., E. Serrat, R. Solé, A. Bel y M. Aparici. (2000). </a:t>
            </a:r>
            <a:r>
              <a:rPr kumimoji="0" lang="es-MX" altLang="es-MX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adquisición del lenguaje</a:t>
            </a: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Barcelona: Ariel Psicología.</a:t>
            </a:r>
          </a:p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altLang="es-MX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Vigotsky, L. S. (1981). </a:t>
            </a:r>
            <a:r>
              <a:rPr kumimoji="0" lang="es-MX" altLang="es-MX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Pensamiento y lenguaje</a:t>
            </a:r>
            <a:r>
              <a:rPr kumimoji="0" lang="es-MX" alt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Buenos Aires: La Pléyade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Unidad II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2613025"/>
            <a:ext cx="8229600" cy="4625975"/>
          </a:xfrm>
          <a:prstGeom prst="rect">
            <a:avLst/>
          </a:prstGeom>
        </p:spPr>
        <p:txBody>
          <a:bodyPr/>
          <a:lstStyle/>
          <a:p>
            <a:pPr marL="119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Puyuelo M. &amp; Rondal A. J. (2003). </a:t>
            </a:r>
            <a:r>
              <a:rPr kumimoji="0" lang="es-MX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 de desarrollo y alteraciones del lenguaje. Aspectos evolutivos y patología del lenguaje en el niño y en el adulto</a:t>
            </a:r>
            <a:r>
              <a:rPr kumimoji="0" 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Barcelona: Masson.</a:t>
            </a:r>
          </a:p>
          <a:p>
            <a:pPr marL="119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9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Rodríguez Santos, F. (1999). Procesos cognitivos. En Soledad Carrascosa Cebrián, </a:t>
            </a:r>
            <a:r>
              <a:rPr kumimoji="0" lang="es-MX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</a:t>
            </a:r>
            <a:r>
              <a:rPr kumimoji="0" 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(eds.), </a:t>
            </a:r>
            <a:r>
              <a:rPr kumimoji="0" lang="es-MX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respuesta educativa a los alumnos gravemente afectados en su desarrollo </a:t>
            </a:r>
            <a:r>
              <a:rPr kumimoji="0" 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(pp. 201-</a:t>
            </a:r>
          </a:p>
          <a:p>
            <a:pPr marL="119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257). Madrid: Ministerio de Educación y Cultura.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Unidad III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828800"/>
            <a:ext cx="8229600" cy="4625975"/>
          </a:xfrm>
          <a:prstGeom prst="rect">
            <a:avLst/>
          </a:prstGeom>
        </p:spPr>
        <p:txBody>
          <a:bodyPr/>
          <a:lstStyle/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Daza Hernández, G., </a:t>
            </a:r>
            <a:r>
              <a:rPr kumimoji="0" lang="es-MX" altLang="es-MX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 </a:t>
            </a:r>
            <a:r>
              <a:rPr kumimoji="0" lang="es-MX" alt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(2000). </a:t>
            </a:r>
            <a:r>
              <a:rPr kumimoji="0" lang="es-MX" altLang="es-MX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Competencias comunicativas, escenarios de la comunicación</a:t>
            </a:r>
            <a:r>
              <a:rPr kumimoji="0" lang="es-MX" alt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Bogotá: CEDAL.</a:t>
            </a:r>
          </a:p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altLang="es-MX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Egan, K. (2000). </a:t>
            </a:r>
            <a:r>
              <a:rPr kumimoji="0" lang="es-MX" altLang="es-MX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Mentes educadas: cultura, instrumentos cognitivos y formas de comprensión</a:t>
            </a:r>
            <a:r>
              <a:rPr kumimoji="0" lang="es-MX" altLang="es-MX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Barcelona: Paidós.</a:t>
            </a:r>
          </a:p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altLang="es-MX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García González, E. (2006). </a:t>
            </a:r>
            <a:r>
              <a:rPr kumimoji="0" lang="es-MX" altLang="es-MX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psicología de Vigotsky en la enseñanza del preescolar</a:t>
            </a: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México: Trillas.</a:t>
            </a:r>
          </a:p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altLang="es-MX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Lomas, C., </a:t>
            </a:r>
            <a:r>
              <a:rPr kumimoji="0" lang="es-MX" altLang="es-MX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 </a:t>
            </a: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(1993). </a:t>
            </a:r>
            <a:r>
              <a:rPr kumimoji="0" lang="es-MX" altLang="es-MX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Ciencias del lenguaje, competencia comunicativa y enseñanza de la lengua</a:t>
            </a: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Barcelona: Paidós.</a:t>
            </a:r>
          </a:p>
          <a:p>
            <a:pPr marL="1174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Miretti, M. (2003). </a:t>
            </a:r>
            <a:r>
              <a:rPr kumimoji="0" lang="es-MX" altLang="es-MX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lengua oral en la educación inicial</a:t>
            </a:r>
            <a:r>
              <a:rPr kumimoji="0" lang="es-MX" alt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Rosario: Homo Sapiens.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Actividades  de  cierre </a:t>
            </a:r>
            <a:r>
              <a:rPr kumimoji="0" lang="es-ES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 producto final de curso: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2155825"/>
            <a:ext cx="8229600" cy="4625975"/>
          </a:xfrm>
          <a:prstGeom prst="rect">
            <a:avLst/>
          </a:prstGeom>
        </p:spPr>
        <p:txBody>
          <a:bodyPr/>
          <a:lstStyle/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Texto de divulgación redactado a partir de diferentes fuentes de información. Donde el estudiante usa sus propias palabras (con las competencias comunicativas de cada estudiante). A partir de lo anterior reflexionar sobre la importancia de la lengua escrita, y las diferencias con respecto al papel de la lengua oral.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Fechas de jornadas de observación y práctica docente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/>
        </p:nvGraphicFramePr>
        <p:xfrm>
          <a:off x="35496" y="1412776"/>
          <a:ext cx="8915400" cy="465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43103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Fecha</a:t>
                      </a:r>
                      <a:endParaRPr lang="es-MX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Actividad</a:t>
                      </a:r>
                      <a:r>
                        <a:rPr lang="es-MX" sz="1800" baseline="0" dirty="0" smtClean="0"/>
                        <a:t> a desempeñar</a:t>
                      </a:r>
                      <a:endParaRPr lang="es-MX" sz="1800" dirty="0"/>
                    </a:p>
                  </a:txBody>
                  <a:tcPr marT="45688" marB="45688"/>
                </a:tc>
              </a:tr>
              <a:tr h="431037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22 de septiembre</a:t>
                      </a:r>
                      <a:endParaRPr lang="es-MX" sz="1800" b="1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Visita previa</a:t>
                      </a:r>
                      <a:endParaRPr lang="es-MX" sz="1800" b="1" dirty="0"/>
                    </a:p>
                  </a:txBody>
                  <a:tcPr marT="45688" marB="45688"/>
                </a:tc>
              </a:tr>
              <a:tr h="1217175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23 y 24 de septiembre</a:t>
                      </a:r>
                    </a:p>
                    <a:p>
                      <a:endParaRPr kumimoji="0" lang="es-MX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MX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octubre</a:t>
                      </a:r>
                      <a:endParaRPr kumimoji="0" lang="es-MX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Observación en jardines urbano marginados </a:t>
                      </a:r>
                    </a:p>
                    <a:p>
                      <a:endParaRPr lang="es-MX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Segunda visita previa</a:t>
                      </a:r>
                      <a:endParaRPr lang="es-MX" sz="1800" b="1" dirty="0" smtClean="0"/>
                    </a:p>
                    <a:p>
                      <a:endParaRPr lang="es-MX" sz="1800" b="1" dirty="0"/>
                    </a:p>
                  </a:txBody>
                  <a:tcPr marT="45688" marB="45688"/>
                </a:tc>
              </a:tr>
              <a:tr h="988945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4,5,6</a:t>
                      </a:r>
                      <a:r>
                        <a:rPr lang="es-MX" sz="1800" b="1" baseline="0" dirty="0" smtClean="0"/>
                        <a:t> </a:t>
                      </a:r>
                      <a:r>
                        <a:rPr lang="es-MX" sz="1800" b="1" dirty="0" smtClean="0"/>
                        <a:t>de noviembre </a:t>
                      </a:r>
                    </a:p>
                    <a:p>
                      <a:endParaRPr lang="es-MX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de noviembre </a:t>
                      </a:r>
                      <a:endParaRPr kumimoji="0" lang="es-MX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Observación y ayudantía</a:t>
                      </a:r>
                    </a:p>
                    <a:p>
                      <a:endParaRPr lang="es-MX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Tercera visita previa</a:t>
                      </a:r>
                      <a:endParaRPr lang="es-MX" sz="1800" b="1" dirty="0" smtClean="0"/>
                    </a:p>
                    <a:p>
                      <a:endParaRPr lang="es-MX" sz="1800" b="1" dirty="0"/>
                    </a:p>
                  </a:txBody>
                  <a:tcPr marT="45688" marB="45688"/>
                </a:tc>
              </a:tr>
              <a:tr h="1141063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30</a:t>
                      </a:r>
                      <a:r>
                        <a:rPr lang="es-MX" sz="1800" b="1" baseline="0" dirty="0" smtClean="0"/>
                        <a:t> de noviembre al4</a:t>
                      </a:r>
                      <a:r>
                        <a:rPr lang="es-MX" sz="1800" b="1" dirty="0" smtClean="0"/>
                        <a:t> de diciembre </a:t>
                      </a:r>
                      <a:endParaRPr lang="es-MX" sz="1800" b="1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2 días- observación</a:t>
                      </a:r>
                      <a:r>
                        <a:rPr lang="es-MX" sz="1800" b="1" baseline="0" dirty="0" smtClean="0"/>
                        <a:t> y ayudantía</a:t>
                      </a:r>
                    </a:p>
                    <a:p>
                      <a:r>
                        <a:rPr lang="es-MX" sz="1800" b="1" baseline="0" dirty="0" smtClean="0"/>
                        <a:t>3 días- práctica</a:t>
                      </a:r>
                      <a:endParaRPr lang="es-MX" sz="1800" b="1" dirty="0"/>
                    </a:p>
                  </a:txBody>
                  <a:tcPr marT="45688" marB="45688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Criterios de evaluación: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Marcador de contenido"/>
          <p:cNvGraphicFramePr>
            <a:graphicFrameLocks/>
          </p:cNvGraphicFramePr>
          <p:nvPr/>
        </p:nvGraphicFramePr>
        <p:xfrm>
          <a:off x="0" y="980728"/>
          <a:ext cx="9144000" cy="371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49678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Criterio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Valor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Desglose</a:t>
                      </a:r>
                      <a:r>
                        <a:rPr lang="es-MX" sz="1800" baseline="0" dirty="0" smtClean="0"/>
                        <a:t> </a:t>
                      </a:r>
                      <a:endParaRPr lang="es-MX" sz="1800" dirty="0"/>
                    </a:p>
                  </a:txBody>
                  <a:tcPr marT="45728" marB="45728"/>
                </a:tc>
              </a:tr>
              <a:tr h="603554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Exámenes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40%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Exámenes institucionales.</a:t>
                      </a:r>
                      <a:r>
                        <a:rPr lang="es-MX" sz="1800" baseline="0" dirty="0" smtClean="0"/>
                        <a:t> </a:t>
                      </a:r>
                      <a:endParaRPr lang="es-MX" sz="1800" dirty="0" smtClean="0"/>
                    </a:p>
                  </a:txBody>
                  <a:tcPr marT="45728" marB="45728"/>
                </a:tc>
              </a:tr>
              <a:tr h="603554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Portafolios*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10%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Solo las evidencias que se indiquen.</a:t>
                      </a:r>
                      <a:endParaRPr lang="es-MX" sz="1800" dirty="0"/>
                    </a:p>
                  </a:txBody>
                  <a:tcPr marT="45728" marB="45728"/>
                </a:tc>
              </a:tr>
              <a:tr h="349678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Observación</a:t>
                      </a:r>
                      <a:r>
                        <a:rPr lang="es-MX" sz="1800" baseline="0" dirty="0" smtClean="0"/>
                        <a:t> y práctica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30%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</a:txBody>
                  <a:tcPr marT="45728" marB="45728"/>
                </a:tc>
              </a:tr>
              <a:tr h="603554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Participación ,exposición y manejo de material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20% 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Con jornada 10%</a:t>
                      </a:r>
                      <a:endParaRPr lang="es-MX" sz="1800" dirty="0"/>
                    </a:p>
                  </a:txBody>
                  <a:tcPr marT="45728" marB="45728"/>
                </a:tc>
              </a:tr>
              <a:tr h="349678"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Práctica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Sin práctica</a:t>
                      </a:r>
                      <a:endParaRPr lang="es-MX" sz="1800" dirty="0"/>
                    </a:p>
                  </a:txBody>
                  <a:tcPr marT="45728" marB="45728"/>
                </a:tc>
              </a:tr>
              <a:tr h="349678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Trabajos escritos</a:t>
                      </a:r>
                      <a:endParaRPr lang="es-MX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30%</a:t>
                      </a:r>
                      <a:endParaRPr lang="es-MX" sz="1800" dirty="0"/>
                    </a:p>
                  </a:txBody>
                  <a:tcPr marT="45728" marB="457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30%</a:t>
                      </a:r>
                      <a:endParaRPr lang="es-MX" sz="1800" dirty="0"/>
                    </a:p>
                  </a:txBody>
                  <a:tcPr marT="45728" marB="45728"/>
                </a:tc>
              </a:tr>
              <a:tr h="349678">
                <a:tc>
                  <a:txBody>
                    <a:bodyPr/>
                    <a:lstStyle/>
                    <a:p>
                      <a:pPr algn="r"/>
                      <a:r>
                        <a:rPr lang="es-MX" sz="1800" b="1" dirty="0" smtClean="0"/>
                        <a:t>TOTAL</a:t>
                      </a:r>
                      <a:endParaRPr lang="es-MX" sz="1800" b="1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100%</a:t>
                      </a:r>
                      <a:endParaRPr lang="es-MX" sz="1800" b="1" dirty="0"/>
                    </a:p>
                  </a:txBody>
                  <a:tcPr marT="45728" marB="457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0" y="48691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MX" sz="1600" dirty="0"/>
              <a:t>Nota:</a:t>
            </a:r>
          </a:p>
          <a:p>
            <a:pPr algn="just"/>
            <a:r>
              <a:rPr lang="es-MX" altLang="es-MX" sz="1600" dirty="0"/>
              <a:t>La evaluación final de casa bimestre quedará sujeta a la buena actitud, disposición y respeto en el aula hacia el docente y compañeros, de lo contario automáticamente estará reprobada al igual que el pase de su examen  no se redondea si esta reprobada con 5.9.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MX" sz="5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MX" sz="5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Gracias por su atención</a:t>
            </a:r>
            <a:endParaRPr kumimoji="0" lang="es-MX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04800" y="228600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Enfoque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analizará la relación entre el desarrollo del pensamiento y el lenguaje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valorar el lenguaje como herramienta para la adquisición de competencias en este grupo de edad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analizará los mecanismos que intervienen en la adquisición del lenguaje con énfasis en el origen social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Propósito del curso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2027238"/>
            <a:ext cx="8229600" cy="4525962"/>
          </a:xfrm>
          <a:prstGeom prst="rect">
            <a:avLst/>
          </a:prstGeom>
        </p:spPr>
        <p:txBody>
          <a:bodyPr/>
          <a:lstStyle/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espera que el estudiante pueda comprender la manera en que la mente de los niños comienza a estructurar conceptos, se revisan las manifestaciones del pensamiento a través de las actividades a las que se enfrenta el infante.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Propósito del curso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2027238"/>
            <a:ext cx="8229600" cy="4525962"/>
          </a:xfrm>
          <a:prstGeom prst="rect">
            <a:avLst/>
          </a:prstGeom>
        </p:spPr>
        <p:txBody>
          <a:bodyPr/>
          <a:lstStyle/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s-MX" altLang="es-MX" sz="3200" dirty="0" smtClean="0"/>
              <a:t>y suficientes para que el proceso de adquisición del lenguaje pueda ocurrir la </a:t>
            </a:r>
            <a:r>
              <a:rPr lang="es-MX" altLang="es-MX" sz="3200" dirty="0" err="1" smtClean="0"/>
              <a:t>evolucion.Se</a:t>
            </a:r>
            <a:r>
              <a:rPr lang="es-MX" altLang="es-MX" sz="3200" dirty="0" smtClean="0"/>
              <a:t> </a:t>
            </a:r>
            <a:r>
              <a:rPr lang="es-MX" altLang="es-MX" sz="3200" dirty="0" smtClean="0"/>
              <a:t>espera que conozca  las condiciones necesarias </a:t>
            </a:r>
            <a:r>
              <a:rPr lang="es-MX" altLang="es-MX" sz="3200" dirty="0" err="1" smtClean="0"/>
              <a:t>ción</a:t>
            </a:r>
            <a:r>
              <a:rPr lang="es-MX" altLang="es-MX" sz="3200" dirty="0" smtClean="0"/>
              <a:t> que va del gesto al uso de la palabra en distintos niveles y la influencia que tiene el medio en este desarrollo. También se ofrece un panorama del origen, las características y los tratamientos de los trastornos del lenguaje.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MX" alt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Propósito del curso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874838"/>
            <a:ext cx="8229600" cy="45259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espera que conozcan los elementos que permiten al hablante adquirir destreza para percibir el lenguaje y para emitirlo adecuadamente en distintas situaciones.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estudiará el modo en que esta destreza lleva al infante a madurar sus habilidades y desarrollar sus competencias comunicativas.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Unidades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/>
          <a:lstStyle/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Unidad de aprendizaje I. </a:t>
            </a: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Enfoques sobre la relación entre pensamiento y lenguaje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MX" altLang="es-MX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Unidad de aprendizaje II. </a:t>
            </a: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Fases de la adquisición del lenguaje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MX" altLang="es-MX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Unidad de aprendizaje III. </a:t>
            </a: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lenguaje como herramienta para la adquisición de competencias comunicativas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Orientaciones didácticas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2003425"/>
            <a:ext cx="8229600" cy="4625975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Conocer la malla curricular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Lectura de textos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Elaboración de ensayos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Cuadros comparativos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Organizadores gráficos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argumentación como una actividad permanente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Orientaciones didácticas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2079625"/>
            <a:ext cx="8229600" cy="4625975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PORTAFOLIOS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Trabajo individual y colaborativo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Actitudes y valores positivas para el aprendizaje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Espacios de reflexión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Participación activa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de las experiencias obtenidas en los jardines de niños</a:t>
            </a:r>
            <a:endParaRPr kumimoji="0" lang="es-MX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/>
          <a:lstStyle/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Observación, análisis y registro de actos de habla de niños en edad preescolar (u1)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MX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MX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Propiciar la reflexión a partir de las prácticas de observación del hecho comunicativo en niños de edad preescolar (u2). Se sugieren las siguientes preguntas:</a:t>
            </a:r>
          </a:p>
          <a:p>
            <a:pPr marL="119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9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¿Qué elementos influyen en el aprendizaje y desarrollo del lenguaje?</a:t>
            </a:r>
          </a:p>
          <a:p>
            <a:pPr marL="119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¿Qué influencia tiene el entorno familiar y social del lenguaje?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182</TotalTime>
  <Words>1040</Words>
  <Application>Microsoft Office PowerPoint</Application>
  <PresentationFormat>Presentación en pantalla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Módulo</vt:lpstr>
      <vt:lpstr>Presentación de Microsoft Office PowerPoint 97-2003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Usuario</cp:lastModifiedBy>
  <cp:revision>19</cp:revision>
  <dcterms:created xsi:type="dcterms:W3CDTF">2015-02-09T15:06:54Z</dcterms:created>
  <dcterms:modified xsi:type="dcterms:W3CDTF">2015-08-24T19:06:19Z</dcterms:modified>
</cp:coreProperties>
</file>