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6" r:id="rId1"/>
  </p:sldMasterIdLst>
  <p:notesMasterIdLst>
    <p:notesMasterId r:id="rId26"/>
  </p:notesMasterIdLst>
  <p:sldIdLst>
    <p:sldId id="257" r:id="rId2"/>
    <p:sldId id="258" r:id="rId3"/>
    <p:sldId id="279" r:id="rId4"/>
    <p:sldId id="259" r:id="rId5"/>
    <p:sldId id="260" r:id="rId6"/>
    <p:sldId id="261" r:id="rId7"/>
    <p:sldId id="264" r:id="rId8"/>
    <p:sldId id="263" r:id="rId9"/>
    <p:sldId id="265" r:id="rId10"/>
    <p:sldId id="268" r:id="rId11"/>
    <p:sldId id="266" r:id="rId12"/>
    <p:sldId id="269" r:id="rId13"/>
    <p:sldId id="270" r:id="rId14"/>
    <p:sldId id="271" r:id="rId15"/>
    <p:sldId id="273" r:id="rId16"/>
    <p:sldId id="274" r:id="rId17"/>
    <p:sldId id="276" r:id="rId18"/>
    <p:sldId id="275" r:id="rId19"/>
    <p:sldId id="277" r:id="rId20"/>
    <p:sldId id="280" r:id="rId21"/>
    <p:sldId id="278" r:id="rId22"/>
    <p:sldId id="282" r:id="rId23"/>
    <p:sldId id="281" r:id="rId24"/>
    <p:sldId id="283" r:id="rId2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27C26-9681-4DD8-A644-A357A21FC980}" type="datetimeFigureOut">
              <a:rPr lang="es-ES" smtClean="0"/>
              <a:pPr/>
              <a:t>27/08/2015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F8264C-AB85-4825-B6EA-884A6EF36733}"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a:t>
            </a:fld>
            <a:endParaRPr lang="es-E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11</a:t>
            </a:fld>
            <a:endParaRPr lang="es-E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12</a:t>
            </a:fld>
            <a:endParaRPr lang="es-E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13</a:t>
            </a:fld>
            <a:endParaRPr lang="es-E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14</a:t>
            </a:fld>
            <a:endParaRPr lang="es-E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15</a:t>
            </a:fld>
            <a:endParaRPr lang="es-E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16</a:t>
            </a:fld>
            <a:endParaRPr lang="es-E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17</a:t>
            </a:fld>
            <a:endParaRPr lang="es-E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18</a:t>
            </a:fld>
            <a:endParaRPr lang="es-E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19</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a:t>
            </a:fld>
            <a:endParaRPr lang="es-E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20</a:t>
            </a:fld>
            <a:endParaRPr lang="es-E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21</a:t>
            </a:fld>
            <a:endParaRPr lang="es-E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22</a:t>
            </a:fld>
            <a:endParaRPr lang="es-E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23</a:t>
            </a:fld>
            <a:endParaRPr lang="es-E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24</a:t>
            </a:fld>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3</a:t>
            </a:fld>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4</a:t>
            </a:fld>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5</a:t>
            </a:fld>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6</a:t>
            </a:fld>
            <a:endParaRPr lang="es-E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7</a:t>
            </a:fld>
            <a:endParaRPr lang="es-E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8</a:t>
            </a:fld>
            <a:endParaRPr lang="es-E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D8F8264C-AB85-4825-B6EA-884A6EF36733}" type="slidenum">
              <a:rPr lang="es-ES" smtClean="0"/>
              <a:pPr/>
              <a:t>9</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21AA25EE-BD30-4536-8BF5-A3535E04FF35}" type="datetimeFigureOut">
              <a:rPr lang="es-ES" smtClean="0"/>
              <a:pPr/>
              <a:t>27/08/2015</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731E2CC8-6241-4C7A-9117-3C4F818136D0}"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1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_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8172400" y="6093296"/>
            <a:ext cx="469900" cy="504825"/>
          </a:xfrm>
          <a:prstGeom prst="rect">
            <a:avLst/>
          </a:prstGeom>
          <a:noFill/>
          <a:extLst>
            <a:ext uri="{909E8E84-426E-40DD-AFC4-6F175D3DCCD1}">
              <a14:hiddenFill xmlns="" xmlns:a14="http://schemas.microsoft.com/office/drawing/2010/main">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 xmlns:p14="http://schemas.microsoft.com/office/powerpoint/2010/main" val="110942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21AA25EE-BD30-4536-8BF5-A3535E04FF35}" type="datetimeFigureOut">
              <a:rPr lang="es-ES" smtClean="0"/>
              <a:pPr/>
              <a:t>27/08/2015</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21AA25EE-BD30-4536-8BF5-A3535E04FF35}" type="datetimeFigureOut">
              <a:rPr lang="es-ES" smtClean="0"/>
              <a:pPr/>
              <a:t>27/08/2015</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31E2CC8-6241-4C7A-9117-3C4F818136D0}"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21AA25EE-BD30-4536-8BF5-A3535E04FF35}" type="datetimeFigureOut">
              <a:rPr lang="es-ES" smtClean="0"/>
              <a:pPr/>
              <a:t>27/08/2015</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731E2CC8-6241-4C7A-9117-3C4F818136D0}"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3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1AA25EE-BD30-4536-8BF5-A3535E04FF35}" type="datetimeFigureOut">
              <a:rPr lang="es-ES" smtClean="0"/>
              <a:pPr/>
              <a:t>27/08/2015</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1E2CC8-6241-4C7A-9117-3C4F818136D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4307" r:id="rId1"/>
    <p:sldLayoutId id="2147484308" r:id="rId2"/>
    <p:sldLayoutId id="2147484309" r:id="rId3"/>
    <p:sldLayoutId id="2147484310" r:id="rId4"/>
    <p:sldLayoutId id="2147484311" r:id="rId5"/>
    <p:sldLayoutId id="2147484312" r:id="rId6"/>
    <p:sldLayoutId id="2147484313" r:id="rId7"/>
    <p:sldLayoutId id="2147484314" r:id="rId8"/>
    <p:sldLayoutId id="2147484315" r:id="rId9"/>
    <p:sldLayoutId id="2147484316" r:id="rId10"/>
    <p:sldLayoutId id="2147484317" r:id="rId11"/>
    <p:sldLayoutId id="2147484318" r:id="rId12"/>
    <p:sldLayoutId id="2147484319" r:id="rId13"/>
    <p:sldLayoutId id="2147484320" r:id="rId14"/>
    <p:sldLayoutId id="2147484321" r:id="rId15"/>
    <p:sldLayoutId id="2147484322" r:id="rId16"/>
    <p:sldLayoutId id="2147484323" r:id="rId17"/>
    <p:sldLayoutId id="2147484324" r:id="rId18"/>
    <p:sldLayoutId id="2147484325" r:id="rId19"/>
    <p:sldLayoutId id="2147484326" r:id="rId20"/>
    <p:sldLayoutId id="2147484327" r:id="rId21"/>
    <p:sldLayoutId id="2147484328" r:id="rId22"/>
    <p:sldLayoutId id="2147484329" r:id="rId23"/>
    <p:sldLayoutId id="2147484330" r:id="rId24"/>
    <p:sldLayoutId id="2147484331" r:id="rId25"/>
    <p:sldLayoutId id="2147484332" r:id="rId26"/>
    <p:sldLayoutId id="2147484333" r:id="rId27"/>
    <p:sldLayoutId id="2147484334" r:id="rId28"/>
    <p:sldLayoutId id="2147484335" r:id="rId29"/>
    <p:sldLayoutId id="2147484336" r:id="rId30"/>
    <p:sldLayoutId id="2147484337" r:id="rId31"/>
    <p:sldLayoutId id="2147484338" r:id="rId32"/>
    <p:sldLayoutId id="2147484339" r:id="rId3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33.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11560" y="2708920"/>
            <a:ext cx="8172400" cy="1323439"/>
          </a:xfrm>
          <a:prstGeom prst="rect">
            <a:avLst/>
          </a:prstGeom>
        </p:spPr>
        <p:txBody>
          <a:bodyPr wrap="square">
            <a:spAutoFit/>
          </a:bodyPr>
          <a:lstStyle/>
          <a:p>
            <a:pPr algn="ctr"/>
            <a:r>
              <a:rPr lang="es-MX" sz="4000" b="1" dirty="0">
                <a:latin typeface="Algerian" pitchFamily="82" charset="0"/>
              </a:rPr>
              <a:t>Acercamiento </a:t>
            </a:r>
            <a:r>
              <a:rPr lang="es-MX" sz="4000" b="1" dirty="0" smtClean="0">
                <a:latin typeface="Algerian" pitchFamily="82" charset="0"/>
              </a:rPr>
              <a:t>A </a:t>
            </a:r>
            <a:r>
              <a:rPr lang="es-MX" sz="4000" b="1" dirty="0">
                <a:latin typeface="Algerian" pitchFamily="82" charset="0"/>
              </a:rPr>
              <a:t>las ciencias naturales en el preescolar</a:t>
            </a:r>
            <a:endParaRPr lang="es-MX" sz="4000" dirty="0">
              <a:latin typeface="Algerian" pitchFamily="82" charset="0"/>
            </a:endParaRPr>
          </a:p>
        </p:txBody>
      </p:sp>
      <p:sp>
        <p:nvSpPr>
          <p:cNvPr id="3" name="Rectángulo 2"/>
          <p:cNvSpPr/>
          <p:nvPr/>
        </p:nvSpPr>
        <p:spPr>
          <a:xfrm>
            <a:off x="1619672" y="548680"/>
            <a:ext cx="6120680" cy="2062103"/>
          </a:xfrm>
          <a:prstGeom prst="rect">
            <a:avLst/>
          </a:prstGeom>
        </p:spPr>
        <p:txBody>
          <a:bodyPr wrap="square">
            <a:spAutoFit/>
          </a:bodyPr>
          <a:lstStyle/>
          <a:p>
            <a:pPr algn="ctr"/>
            <a:r>
              <a:rPr lang="es-MX" sz="3200" b="1" i="1" dirty="0">
                <a:latin typeface="Angsana New" panose="02020603050405020304" pitchFamily="18" charset="-34"/>
                <a:cs typeface="Angsana New" panose="02020603050405020304" pitchFamily="18" charset="-34"/>
              </a:rPr>
              <a:t>Tercer Semestre</a:t>
            </a:r>
          </a:p>
          <a:p>
            <a:pPr algn="ctr"/>
            <a:r>
              <a:rPr lang="es-MX" sz="3200" b="1" i="1" dirty="0">
                <a:latin typeface="Angsana New" panose="02020603050405020304" pitchFamily="18" charset="-34"/>
                <a:cs typeface="Angsana New" panose="02020603050405020304" pitchFamily="18" charset="-34"/>
              </a:rPr>
              <a:t>Plan de Estudios 2012</a:t>
            </a:r>
          </a:p>
          <a:p>
            <a:pPr algn="ctr"/>
            <a:r>
              <a:rPr lang="es-MX" sz="3200" b="1" i="1" dirty="0" smtClean="0">
                <a:latin typeface="Angsana New" panose="02020603050405020304" pitchFamily="18" charset="-34"/>
                <a:cs typeface="Angsana New" panose="02020603050405020304" pitchFamily="18" charset="-34"/>
              </a:rPr>
              <a:t>Profesora . </a:t>
            </a:r>
            <a:r>
              <a:rPr lang="es-MX" sz="3200" b="1" i="1" dirty="0" smtClean="0">
                <a:latin typeface="Angsana New" panose="02020603050405020304" pitchFamily="18" charset="-34"/>
                <a:cs typeface="Angsana New" panose="02020603050405020304" pitchFamily="18" charset="-34"/>
              </a:rPr>
              <a:t>Mayra Cristina Bueno Zertuche</a:t>
            </a:r>
            <a:r>
              <a:rPr lang="es-MX" sz="3200" b="1" i="1" dirty="0" smtClean="0">
                <a:latin typeface="Angsana New" panose="02020603050405020304" pitchFamily="18" charset="-34"/>
                <a:cs typeface="Angsana New" panose="02020603050405020304" pitchFamily="18" charset="-34"/>
              </a:rPr>
              <a:t> </a:t>
            </a:r>
            <a:endParaRPr lang="es-MX" sz="3200" b="1" i="1" dirty="0">
              <a:latin typeface="Angsana New" panose="02020603050405020304" pitchFamily="18" charset="-34"/>
              <a:cs typeface="Angsana New" panose="02020603050405020304" pitchFamily="18" charset="-34"/>
            </a:endParaRPr>
          </a:p>
          <a:p>
            <a:pPr algn="ctr"/>
            <a:r>
              <a:rPr lang="es-MX" sz="3200" b="1" i="1" dirty="0">
                <a:latin typeface="Angsana New" panose="02020603050405020304" pitchFamily="18" charset="-34"/>
                <a:cs typeface="Angsana New" panose="02020603050405020304" pitchFamily="18" charset="-34"/>
              </a:rPr>
              <a:t>2° Grado </a:t>
            </a:r>
            <a:r>
              <a:rPr lang="es-MX" sz="3200" b="1" i="1" dirty="0" smtClean="0">
                <a:latin typeface="Angsana New" panose="02020603050405020304" pitchFamily="18" charset="-34"/>
                <a:cs typeface="Angsana New" panose="02020603050405020304" pitchFamily="18" charset="-34"/>
              </a:rPr>
              <a:t>sección </a:t>
            </a:r>
            <a:r>
              <a:rPr lang="es-MX" sz="3200" b="1" i="1" dirty="0" smtClean="0">
                <a:latin typeface="Angsana New" panose="02020603050405020304" pitchFamily="18" charset="-34"/>
                <a:cs typeface="Angsana New" panose="02020603050405020304" pitchFamily="18" charset="-34"/>
              </a:rPr>
              <a:t>“A”</a:t>
            </a:r>
            <a:endParaRPr lang="es-MX" sz="3200" b="1" i="1" dirty="0">
              <a:latin typeface="Angsana New" panose="02020603050405020304" pitchFamily="18" charset="-34"/>
              <a:cs typeface="Angsana New" panose="02020603050405020304" pitchFamily="18" charset="-34"/>
            </a:endParaRPr>
          </a:p>
        </p:txBody>
      </p:sp>
      <p:pic>
        <p:nvPicPr>
          <p:cNvPr id="23554" name="Picture 2" descr="http://tse1.mm.bing.net/th?&amp;id=JN.EkM2VMND3RY752/aVf8YCQ&amp;w=300&amp;h=300&amp;c=0&amp;pid=1.9&amp;rs=0&amp;p=0"/>
          <p:cNvPicPr>
            <a:picLocks noChangeAspect="1" noChangeArrowheads="1"/>
          </p:cNvPicPr>
          <p:nvPr/>
        </p:nvPicPr>
        <p:blipFill>
          <a:blip r:embed="rId3" cstate="print"/>
          <a:srcRect/>
          <a:stretch>
            <a:fillRect/>
          </a:stretch>
        </p:blipFill>
        <p:spPr bwMode="auto">
          <a:xfrm>
            <a:off x="4932040" y="4149080"/>
            <a:ext cx="2880320" cy="2497460"/>
          </a:xfrm>
          <a:prstGeom prst="rect">
            <a:avLst/>
          </a:prstGeom>
          <a:noFill/>
        </p:spPr>
      </p:pic>
      <p:pic>
        <p:nvPicPr>
          <p:cNvPr id="23556" name="Picture 4" descr="http://2.bp.blogspot.com/-X3jh-5y8m0A/UOPrZbXKMYI/AAAAAAAAADM/6CP734-RQUQ/s1600/11986339-de-dibujos-animados-pizarra-de-la-escuela-con-elementos-aislados-vector.jpg"/>
          <p:cNvPicPr>
            <a:picLocks noChangeAspect="1" noChangeArrowheads="1"/>
          </p:cNvPicPr>
          <p:nvPr/>
        </p:nvPicPr>
        <p:blipFill>
          <a:blip r:embed="rId4" cstate="print"/>
          <a:srcRect/>
          <a:stretch>
            <a:fillRect/>
          </a:stretch>
        </p:blipFill>
        <p:spPr bwMode="auto">
          <a:xfrm>
            <a:off x="1331640" y="4149080"/>
            <a:ext cx="3240360" cy="1890210"/>
          </a:xfrm>
          <a:prstGeom prst="rect">
            <a:avLst/>
          </a:prstGeom>
          <a:noFill/>
        </p:spPr>
      </p:pic>
      <p:pic>
        <p:nvPicPr>
          <p:cNvPr id="6" name="Picture 4" descr="http://2.bp.blogspot.com/-X3jh-5y8m0A/UOPrZbXKMYI/AAAAAAAAADM/6CP734-RQUQ/s1600/11986339-de-dibujos-animados-pizarra-de-la-escuela-con-elementos-aislados-vector.jpg"/>
          <p:cNvPicPr>
            <a:picLocks noChangeAspect="1" noChangeArrowheads="1"/>
          </p:cNvPicPr>
          <p:nvPr/>
        </p:nvPicPr>
        <p:blipFill>
          <a:blip r:embed="rId4" cstate="print"/>
          <a:srcRect/>
          <a:stretch>
            <a:fillRect/>
          </a:stretch>
        </p:blipFill>
        <p:spPr bwMode="auto">
          <a:xfrm>
            <a:off x="1484040" y="4301480"/>
            <a:ext cx="3240360" cy="1890210"/>
          </a:xfrm>
          <a:prstGeom prst="rect">
            <a:avLst/>
          </a:prstGeom>
          <a:noFill/>
        </p:spPr>
      </p:pic>
      <p:pic>
        <p:nvPicPr>
          <p:cNvPr id="7" name="Picture 4" descr="http://2.bp.blogspot.com/-X3jh-5y8m0A/UOPrZbXKMYI/AAAAAAAAADM/6CP734-RQUQ/s1600/11986339-de-dibujos-animados-pizarra-de-la-escuela-con-elementos-aislados-vector.jpg"/>
          <p:cNvPicPr>
            <a:picLocks noChangeAspect="1" noChangeArrowheads="1"/>
          </p:cNvPicPr>
          <p:nvPr/>
        </p:nvPicPr>
        <p:blipFill>
          <a:blip r:embed="rId4" cstate="print"/>
          <a:srcRect/>
          <a:stretch>
            <a:fillRect/>
          </a:stretch>
        </p:blipFill>
        <p:spPr bwMode="auto">
          <a:xfrm>
            <a:off x="1691680" y="4077072"/>
            <a:ext cx="3240360" cy="1890210"/>
          </a:xfrm>
          <a:prstGeom prst="rect">
            <a:avLst/>
          </a:prstGeom>
          <a:noFill/>
        </p:spPr>
      </p:pic>
    </p:spTree>
    <p:extLst>
      <p:ext uri="{BB962C8B-B14F-4D97-AF65-F5344CB8AC3E}">
        <p14:creationId xmlns="" xmlns:p14="http://schemas.microsoft.com/office/powerpoint/2010/main" val="1495891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404664"/>
            <a:ext cx="8676456" cy="1200329"/>
          </a:xfrm>
          <a:prstGeom prst="rect">
            <a:avLst/>
          </a:prstGeom>
        </p:spPr>
        <p:txBody>
          <a:bodyPr wrap="square">
            <a:spAutoFit/>
          </a:bodyPr>
          <a:lstStyle/>
          <a:p>
            <a:pPr lvl="0" algn="ctr"/>
            <a:r>
              <a:rPr lang="es-MX" sz="3600" dirty="0"/>
              <a:t>Análisis de las experiencias obtenidas en los jardines de niños</a:t>
            </a:r>
            <a:endParaRPr lang="es-ES" sz="3600" dirty="0"/>
          </a:p>
        </p:txBody>
      </p:sp>
      <p:sp>
        <p:nvSpPr>
          <p:cNvPr id="3" name="Rectángulo 2"/>
          <p:cNvSpPr/>
          <p:nvPr/>
        </p:nvSpPr>
        <p:spPr>
          <a:xfrm rot="10800000" flipV="1">
            <a:off x="467544" y="1798765"/>
            <a:ext cx="8352928" cy="4154984"/>
          </a:xfrm>
          <a:prstGeom prst="rect">
            <a:avLst/>
          </a:prstGeom>
        </p:spPr>
        <p:txBody>
          <a:bodyPr wrap="square">
            <a:spAutoFit/>
          </a:bodyPr>
          <a:lstStyle/>
          <a:p>
            <a:pPr algn="just"/>
            <a:r>
              <a:rPr lang="es-MX" sz="2200" dirty="0">
                <a:latin typeface="Cambria" panose="02040503050406030204" pitchFamily="18" charset="0"/>
              </a:rPr>
              <a:t>La preocupación de renovar la enseñanza de las ciencias naturales y, más aún, que ésta fuera capaz de preparar a </a:t>
            </a:r>
            <a:r>
              <a:rPr lang="es-MX" sz="2200" dirty="0" smtClean="0">
                <a:latin typeface="Cambria" panose="02040503050406030204" pitchFamily="18" charset="0"/>
              </a:rPr>
              <a:t>los individuos </a:t>
            </a:r>
            <a:r>
              <a:rPr lang="es-MX" sz="2200" dirty="0">
                <a:latin typeface="Cambria" panose="02040503050406030204" pitchFamily="18" charset="0"/>
              </a:rPr>
              <a:t>para utilizar la ciencia para mejorar su propia vida y como medio de adaptación a un mundo cada vez </a:t>
            </a:r>
            <a:r>
              <a:rPr lang="es-MX" sz="2200" dirty="0" smtClean="0">
                <a:latin typeface="Cambria" panose="02040503050406030204" pitchFamily="18" charset="0"/>
              </a:rPr>
              <a:t>más tecnológico</a:t>
            </a:r>
            <a:r>
              <a:rPr lang="es-MX" sz="2200" dirty="0">
                <a:latin typeface="Cambria" panose="02040503050406030204" pitchFamily="18" charset="0"/>
              </a:rPr>
              <a:t>, data desde los años 19802. Así, para la UNESCO, el objetivo primordial de la educación científica es formar </a:t>
            </a:r>
            <a:r>
              <a:rPr lang="es-MX" sz="2200" dirty="0" smtClean="0">
                <a:latin typeface="Cambria" panose="02040503050406030204" pitchFamily="18" charset="0"/>
              </a:rPr>
              <a:t>a los </a:t>
            </a:r>
            <a:r>
              <a:rPr lang="es-MX" sz="2200" dirty="0">
                <a:latin typeface="Cambria" panose="02040503050406030204" pitchFamily="18" charset="0"/>
              </a:rPr>
              <a:t>futuros ciudadanos para que se desenvuelvan en un mundo impregnado por los avances científicos y </a:t>
            </a:r>
            <a:r>
              <a:rPr lang="es-MX" sz="2200" dirty="0" smtClean="0">
                <a:latin typeface="Cambria" panose="02040503050406030204" pitchFamily="18" charset="0"/>
              </a:rPr>
              <a:t>tecnológicos, para </a:t>
            </a:r>
            <a:r>
              <a:rPr lang="es-MX" sz="2200" dirty="0">
                <a:latin typeface="Cambria" panose="02040503050406030204" pitchFamily="18" charset="0"/>
              </a:rPr>
              <a:t>que sean capaces de adoptar actitudes responsables, tomar decisiones fundamentadas y resolver los </a:t>
            </a:r>
            <a:r>
              <a:rPr lang="es-MX" sz="2200" dirty="0" smtClean="0">
                <a:latin typeface="Cambria" panose="02040503050406030204" pitchFamily="18" charset="0"/>
              </a:rPr>
              <a:t>problemas cotidianos </a:t>
            </a:r>
            <a:r>
              <a:rPr lang="es-MX" sz="2200" dirty="0">
                <a:latin typeface="Cambria" panose="02040503050406030204" pitchFamily="18" charset="0"/>
              </a:rPr>
              <a:t>desde una postura de respeto por los demás, por el entorno y por las futuras generaciones. Es decir, se </a:t>
            </a:r>
            <a:r>
              <a:rPr lang="es-MX" sz="2200" dirty="0" smtClean="0">
                <a:latin typeface="Cambria" panose="02040503050406030204" pitchFamily="18" charset="0"/>
              </a:rPr>
              <a:t>busca una </a:t>
            </a:r>
            <a:r>
              <a:rPr lang="es-MX" sz="2200" dirty="0">
                <a:latin typeface="Cambria" panose="02040503050406030204" pitchFamily="18" charset="0"/>
              </a:rPr>
              <a:t>ciencia para la vida y para el ciudadano. </a:t>
            </a:r>
            <a:endParaRPr lang="es-MX" sz="2200" dirty="0"/>
          </a:p>
        </p:txBody>
      </p:sp>
    </p:spTree>
    <p:extLst>
      <p:ext uri="{BB962C8B-B14F-4D97-AF65-F5344CB8AC3E}">
        <p14:creationId xmlns="" xmlns:p14="http://schemas.microsoft.com/office/powerpoint/2010/main" val="290914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620689"/>
            <a:ext cx="8496944" cy="4647426"/>
          </a:xfrm>
          <a:prstGeom prst="rect">
            <a:avLst/>
          </a:prstGeom>
        </p:spPr>
        <p:txBody>
          <a:bodyPr wrap="square">
            <a:spAutoFit/>
          </a:bodyPr>
          <a:lstStyle/>
          <a:p>
            <a:pPr algn="just"/>
            <a:r>
              <a:rPr lang="es-MX" sz="2200" dirty="0">
                <a:latin typeface="Cambria" panose="02040503050406030204" pitchFamily="18" charset="0"/>
              </a:rPr>
              <a:t>Un conocimiento científico que responda a los complicados procesos </a:t>
            </a:r>
            <a:r>
              <a:rPr lang="es-MX" sz="2200" dirty="0" smtClean="0">
                <a:latin typeface="Cambria" panose="02040503050406030204" pitchFamily="18" charset="0"/>
              </a:rPr>
              <a:t>de transformación </a:t>
            </a:r>
            <a:r>
              <a:rPr lang="es-MX" sz="2200" dirty="0">
                <a:latin typeface="Cambria" panose="02040503050406030204" pitchFamily="18" charset="0"/>
              </a:rPr>
              <a:t>que nuestra sociedad está “sufriendo”. Una transformación no planificada que está afectando a la </a:t>
            </a:r>
            <a:r>
              <a:rPr lang="es-MX" sz="2200" dirty="0" smtClean="0">
                <a:latin typeface="Cambria" panose="02040503050406030204" pitchFamily="18" charset="0"/>
              </a:rPr>
              <a:t>forma como </a:t>
            </a:r>
            <a:r>
              <a:rPr lang="es-MX" sz="2200" dirty="0">
                <a:latin typeface="Cambria" panose="02040503050406030204" pitchFamily="18" charset="0"/>
              </a:rPr>
              <a:t>nos organizamos, como trabajamos, como nos relacionamos y como aprendemos. Estos cambios tienen un </a:t>
            </a:r>
            <a:r>
              <a:rPr lang="es-MX" sz="2200" dirty="0" smtClean="0">
                <a:latin typeface="Cambria" panose="02040503050406030204" pitchFamily="18" charset="0"/>
              </a:rPr>
              <a:t>reflejo visible </a:t>
            </a:r>
            <a:r>
              <a:rPr lang="es-MX" sz="2200" dirty="0">
                <a:latin typeface="Cambria" panose="02040503050406030204" pitchFamily="18" charset="0"/>
              </a:rPr>
              <a:t>en la escuela como institución encargada de formar a los nuevos ciudadanos. Nuestros alumnos disponen hoy </a:t>
            </a:r>
            <a:r>
              <a:rPr lang="es-MX" sz="2200" dirty="0" smtClean="0">
                <a:latin typeface="Cambria" panose="02040503050406030204" pitchFamily="18" charset="0"/>
              </a:rPr>
              <a:t>en día </a:t>
            </a:r>
            <a:r>
              <a:rPr lang="es-MX" sz="2200" dirty="0">
                <a:latin typeface="Cambria" panose="02040503050406030204" pitchFamily="18" charset="0"/>
              </a:rPr>
              <a:t>de muchas más fuentes de información que lo que ocurría no hace ni diez años. Fuentes de información </a:t>
            </a:r>
            <a:r>
              <a:rPr lang="es-MX" sz="2200" dirty="0" smtClean="0">
                <a:latin typeface="Cambria" panose="02040503050406030204" pitchFamily="18" charset="0"/>
              </a:rPr>
              <a:t>que</a:t>
            </a:r>
            <a:r>
              <a:rPr lang="es-MX" sz="2400" dirty="0">
                <a:latin typeface="Cambria" panose="02040503050406030204" pitchFamily="18" charset="0"/>
              </a:rPr>
              <a:t> aportadas por las nuevas tecnologías de la información y comunicación, están haciendo necesario un replanteo de las funciones que tradicionalmente se han venido asignando a las escuelas y a los profesionales que en ella trabajan: los profesores y profesoras.</a:t>
            </a:r>
            <a:endParaRPr lang="es-MX" sz="2200" dirty="0">
              <a:latin typeface="Cambria" panose="02040503050406030204" pitchFamily="18" charset="0"/>
            </a:endParaRPr>
          </a:p>
        </p:txBody>
      </p:sp>
    </p:spTree>
    <p:extLst>
      <p:ext uri="{BB962C8B-B14F-4D97-AF65-F5344CB8AC3E}">
        <p14:creationId xmlns="" xmlns:p14="http://schemas.microsoft.com/office/powerpoint/2010/main" val="274181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86000" y="2551837"/>
            <a:ext cx="4572000" cy="369332"/>
          </a:xfrm>
          <a:prstGeom prst="rect">
            <a:avLst/>
          </a:prstGeom>
        </p:spPr>
        <p:txBody>
          <a:bodyPr>
            <a:spAutoFit/>
          </a:bodyPr>
          <a:lstStyle/>
          <a:p>
            <a:r>
              <a:rPr lang="es-MX" dirty="0" smtClean="0">
                <a:latin typeface="Cambria" panose="02040503050406030204" pitchFamily="18" charset="0"/>
              </a:rPr>
              <a:t>.</a:t>
            </a:r>
            <a:endParaRPr lang="es-MX" dirty="0"/>
          </a:p>
        </p:txBody>
      </p:sp>
      <p:sp>
        <p:nvSpPr>
          <p:cNvPr id="3" name="Rectángulo 2"/>
          <p:cNvSpPr/>
          <p:nvPr/>
        </p:nvSpPr>
        <p:spPr>
          <a:xfrm>
            <a:off x="251520" y="404664"/>
            <a:ext cx="8568952" cy="2462213"/>
          </a:xfrm>
          <a:prstGeom prst="rect">
            <a:avLst/>
          </a:prstGeom>
        </p:spPr>
        <p:txBody>
          <a:bodyPr wrap="square">
            <a:spAutoFit/>
          </a:bodyPr>
          <a:lstStyle/>
          <a:p>
            <a:pPr algn="just"/>
            <a:r>
              <a:rPr lang="es-MX" sz="2200" dirty="0">
                <a:latin typeface="Cambria" panose="02040503050406030204" pitchFamily="18" charset="0"/>
              </a:rPr>
              <a:t>¿En qué afectan estos cambios a los profesores? ¿Cómo debemos repensar el trabajo del </a:t>
            </a:r>
            <a:r>
              <a:rPr lang="es-MX" sz="2200" dirty="0" smtClean="0">
                <a:latin typeface="Cambria" panose="02040503050406030204" pitchFamily="18" charset="0"/>
              </a:rPr>
              <a:t>profesor en </a:t>
            </a:r>
            <a:r>
              <a:rPr lang="es-MX" sz="2200" dirty="0">
                <a:latin typeface="Cambria" panose="02040503050406030204" pitchFamily="18" charset="0"/>
              </a:rPr>
              <a:t>estas nuevas circunstancias? ¿Cómo deberían formarse los nuevos profesores? ¿Cómo adecuamos los conocimientos </a:t>
            </a:r>
            <a:r>
              <a:rPr lang="es-MX" sz="2200" dirty="0" smtClean="0">
                <a:latin typeface="Cambria" panose="02040503050406030204" pitchFamily="18" charset="0"/>
              </a:rPr>
              <a:t>y las </a:t>
            </a:r>
            <a:r>
              <a:rPr lang="es-MX" sz="2200" dirty="0">
                <a:latin typeface="Cambria" panose="02040503050406030204" pitchFamily="18" charset="0"/>
              </a:rPr>
              <a:t>actitudes del profesorado para dar respuesta y aprovechar las nuevas oportunidades que la sociedad de </a:t>
            </a:r>
            <a:r>
              <a:rPr lang="es-MX" sz="2200" dirty="0" smtClean="0">
                <a:latin typeface="Cambria" panose="02040503050406030204" pitchFamily="18" charset="0"/>
              </a:rPr>
              <a:t>la información </a:t>
            </a:r>
            <a:r>
              <a:rPr lang="es-MX" sz="2200" dirty="0">
                <a:latin typeface="Cambria" panose="02040503050406030204" pitchFamily="18" charset="0"/>
              </a:rPr>
              <a:t>nos ofrece? ¿Qué nuevos escenarios educativos y escolares son posibles/deseables?</a:t>
            </a:r>
            <a:endParaRPr lang="es-MX" sz="2200" dirty="0"/>
          </a:p>
        </p:txBody>
      </p:sp>
      <p:pic>
        <p:nvPicPr>
          <p:cNvPr id="4"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2843808" y="3429000"/>
            <a:ext cx="3240360" cy="1890210"/>
          </a:xfrm>
          <a:prstGeom prst="rect">
            <a:avLst/>
          </a:prstGeom>
          <a:noFill/>
        </p:spPr>
      </p:pic>
    </p:spTree>
    <p:extLst>
      <p:ext uri="{BB962C8B-B14F-4D97-AF65-F5344CB8AC3E}">
        <p14:creationId xmlns="" xmlns:p14="http://schemas.microsoft.com/office/powerpoint/2010/main" val="3565064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0528" y="188640"/>
            <a:ext cx="9786981" cy="646331"/>
          </a:xfrm>
          <a:prstGeom prst="rect">
            <a:avLst/>
          </a:prstGeom>
        </p:spPr>
        <p:txBody>
          <a:bodyPr wrap="square">
            <a:spAutoFit/>
          </a:bodyPr>
          <a:lstStyle/>
          <a:p>
            <a:pPr lvl="0" algn="ctr"/>
            <a:r>
              <a:rPr lang="es-MX" sz="3600" dirty="0"/>
              <a:t>Rasgos deseables del perfil de </a:t>
            </a:r>
            <a:r>
              <a:rPr lang="es-MX" sz="3600" dirty="0" smtClean="0"/>
              <a:t>egreso / </a:t>
            </a:r>
            <a:r>
              <a:rPr lang="es-MX" sz="3600" dirty="0"/>
              <a:t>Enfoque</a:t>
            </a:r>
            <a:endParaRPr lang="es-ES" sz="3600" dirty="0"/>
          </a:p>
        </p:txBody>
      </p:sp>
      <p:sp>
        <p:nvSpPr>
          <p:cNvPr id="3" name="Rectángulo 2"/>
          <p:cNvSpPr/>
          <p:nvPr/>
        </p:nvSpPr>
        <p:spPr>
          <a:xfrm>
            <a:off x="251520" y="1340768"/>
            <a:ext cx="8424936" cy="4401205"/>
          </a:xfrm>
          <a:prstGeom prst="rect">
            <a:avLst/>
          </a:prstGeom>
        </p:spPr>
        <p:txBody>
          <a:bodyPr wrap="square">
            <a:spAutoFit/>
          </a:bodyPr>
          <a:lstStyle/>
          <a:p>
            <a:pPr algn="just"/>
            <a:r>
              <a:rPr lang="es-MX" sz="2800" dirty="0">
                <a:latin typeface="Symbol" panose="05050102010706020507" pitchFamily="18" charset="2"/>
              </a:rPr>
              <a:t> </a:t>
            </a:r>
            <a:r>
              <a:rPr lang="es-MX" sz="2800" dirty="0">
                <a:latin typeface="Cambria" panose="02040503050406030204" pitchFamily="18" charset="0"/>
              </a:rPr>
              <a:t>Diseña planeaciones didácticas, aplicando sus conocimientos pedagógicos y disciplinares para responder a </a:t>
            </a:r>
            <a:r>
              <a:rPr lang="es-MX" sz="2800" dirty="0" smtClean="0">
                <a:latin typeface="Cambria" panose="02040503050406030204" pitchFamily="18" charset="0"/>
              </a:rPr>
              <a:t>las necesidades </a:t>
            </a:r>
            <a:r>
              <a:rPr lang="es-MX" sz="2800" dirty="0">
                <a:latin typeface="Cambria" panose="02040503050406030204" pitchFamily="18" charset="0"/>
              </a:rPr>
              <a:t>del contexto en el marco del plan y programas de estudio de la educación básica.</a:t>
            </a:r>
          </a:p>
          <a:p>
            <a:pPr algn="just"/>
            <a:r>
              <a:rPr lang="es-MX" sz="2800" dirty="0">
                <a:latin typeface="Symbol" panose="05050102010706020507" pitchFamily="18" charset="2"/>
              </a:rPr>
              <a:t> </a:t>
            </a:r>
            <a:r>
              <a:rPr lang="es-MX" sz="2800" dirty="0">
                <a:latin typeface="Cambria" panose="02040503050406030204" pitchFamily="18" charset="0"/>
              </a:rPr>
              <a:t>Genera ambientes formativos para propiciar la autonomía y promover el desarrollo de las competencias en </a:t>
            </a:r>
            <a:r>
              <a:rPr lang="es-MX" sz="2800" dirty="0" smtClean="0">
                <a:latin typeface="Cambria" panose="02040503050406030204" pitchFamily="18" charset="0"/>
              </a:rPr>
              <a:t>los alumnos </a:t>
            </a:r>
            <a:r>
              <a:rPr lang="es-MX" sz="2800" dirty="0">
                <a:latin typeface="Cambria" panose="02040503050406030204" pitchFamily="18" charset="0"/>
              </a:rPr>
              <a:t>de educación básica.</a:t>
            </a:r>
          </a:p>
          <a:p>
            <a:pPr algn="just"/>
            <a:r>
              <a:rPr lang="es-MX" sz="2800" dirty="0">
                <a:latin typeface="Symbol" panose="05050102010706020507" pitchFamily="18" charset="2"/>
              </a:rPr>
              <a:t> </a:t>
            </a:r>
            <a:r>
              <a:rPr lang="es-MX" sz="2800" dirty="0">
                <a:latin typeface="Cambria" panose="02040503050406030204" pitchFamily="18" charset="0"/>
              </a:rPr>
              <a:t>Emplea la evaluación para intervenir en los diferentes ámbitos y momentos de la tarea educativa</a:t>
            </a:r>
            <a:r>
              <a:rPr lang="es-MX" sz="2800" dirty="0" smtClean="0">
                <a:latin typeface="Cambria" panose="02040503050406030204" pitchFamily="18" charset="0"/>
              </a:rPr>
              <a:t>.</a:t>
            </a:r>
            <a:endParaRPr lang="es-MX" sz="2800" dirty="0">
              <a:latin typeface="Cambria" panose="02040503050406030204" pitchFamily="18" charset="0"/>
            </a:endParaRPr>
          </a:p>
        </p:txBody>
      </p:sp>
    </p:spTree>
    <p:extLst>
      <p:ext uri="{BB962C8B-B14F-4D97-AF65-F5344CB8AC3E}">
        <p14:creationId xmlns="" xmlns:p14="http://schemas.microsoft.com/office/powerpoint/2010/main" val="2732734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332656"/>
            <a:ext cx="8280920" cy="3539430"/>
          </a:xfrm>
          <a:prstGeom prst="rect">
            <a:avLst/>
          </a:prstGeom>
        </p:spPr>
        <p:txBody>
          <a:bodyPr wrap="square">
            <a:spAutoFit/>
          </a:bodyPr>
          <a:lstStyle/>
          <a:p>
            <a:pPr algn="just"/>
            <a:r>
              <a:rPr lang="es-MX" sz="2800" dirty="0">
                <a:latin typeface="Symbol" panose="05050102010706020507" pitchFamily="18" charset="2"/>
              </a:rPr>
              <a:t> </a:t>
            </a:r>
            <a:r>
              <a:rPr lang="es-MX" sz="2800" dirty="0">
                <a:latin typeface="Cambria" panose="02040503050406030204" pitchFamily="18" charset="0"/>
              </a:rPr>
              <a:t>Propicia y regula espacios de aprendizaje incluyentes para todos los alumnos, con el fin de promover la convivencia, el respeto y la aceptación.</a:t>
            </a:r>
          </a:p>
          <a:p>
            <a:pPr algn="just"/>
            <a:r>
              <a:rPr lang="es-MX" sz="2800" dirty="0">
                <a:latin typeface="Symbol" panose="05050102010706020507" pitchFamily="18" charset="2"/>
              </a:rPr>
              <a:t> </a:t>
            </a:r>
            <a:r>
              <a:rPr lang="es-MX" sz="2800" dirty="0">
                <a:latin typeface="Cambria" panose="02040503050406030204" pitchFamily="18" charset="0"/>
              </a:rPr>
              <a:t>Utiliza recursos de la investigación educativa para enriquecer la práctica docente, expresando su interés por la ciencia y la propia investigación.</a:t>
            </a:r>
          </a:p>
          <a:p>
            <a:pPr algn="just"/>
            <a:r>
              <a:rPr lang="es-MX" sz="2800" dirty="0">
                <a:latin typeface="Calibri" panose="020F0502020204030204" pitchFamily="34" charset="0"/>
              </a:rPr>
              <a:t>• </a:t>
            </a:r>
            <a:r>
              <a:rPr lang="es-MX" sz="2800" dirty="0">
                <a:latin typeface="Cambria" panose="02040503050406030204" pitchFamily="18" charset="0"/>
              </a:rPr>
              <a:t>Usa las TIC como herramienta de enseñanza y aprendizaje</a:t>
            </a:r>
            <a:endParaRPr lang="es-MX" sz="2800" dirty="0"/>
          </a:p>
        </p:txBody>
      </p:sp>
      <p:pic>
        <p:nvPicPr>
          <p:cNvPr id="3"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3635896" y="3717032"/>
            <a:ext cx="3240360" cy="1890210"/>
          </a:xfrm>
          <a:prstGeom prst="rect">
            <a:avLst/>
          </a:prstGeom>
          <a:noFill/>
        </p:spPr>
      </p:pic>
    </p:spTree>
    <p:extLst>
      <p:ext uri="{BB962C8B-B14F-4D97-AF65-F5344CB8AC3E}">
        <p14:creationId xmlns="" xmlns:p14="http://schemas.microsoft.com/office/powerpoint/2010/main" val="2569794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1"/>
            <a:ext cx="9144000" cy="1323439"/>
          </a:xfrm>
          <a:prstGeom prst="rect">
            <a:avLst/>
          </a:prstGeom>
        </p:spPr>
        <p:txBody>
          <a:bodyPr wrap="square">
            <a:spAutoFit/>
          </a:bodyPr>
          <a:lstStyle/>
          <a:p>
            <a:pPr lvl="0" algn="ctr"/>
            <a:r>
              <a:rPr lang="es-MX" sz="4000" dirty="0"/>
              <a:t>Asignaturas  que la anteceden</a:t>
            </a:r>
            <a:endParaRPr lang="es-ES" sz="4000" dirty="0"/>
          </a:p>
          <a:p>
            <a:pPr lvl="0" algn="ctr"/>
            <a:r>
              <a:rPr lang="es-MX" sz="4000" dirty="0"/>
              <a:t>Asignaturas  que  subsecuentes</a:t>
            </a:r>
            <a:endParaRPr lang="es-ES" sz="4000" dirty="0"/>
          </a:p>
        </p:txBody>
      </p:sp>
      <p:sp>
        <p:nvSpPr>
          <p:cNvPr id="3" name="Rectángulo 2"/>
          <p:cNvSpPr/>
          <p:nvPr/>
        </p:nvSpPr>
        <p:spPr>
          <a:xfrm>
            <a:off x="323528" y="1772816"/>
            <a:ext cx="6534472" cy="369332"/>
          </a:xfrm>
          <a:prstGeom prst="rect">
            <a:avLst/>
          </a:prstGeom>
        </p:spPr>
        <p:txBody>
          <a:bodyPr wrap="square">
            <a:spAutoFit/>
          </a:bodyPr>
          <a:lstStyle/>
          <a:p>
            <a:endParaRPr lang="es-MX" dirty="0"/>
          </a:p>
        </p:txBody>
      </p:sp>
      <p:sp>
        <p:nvSpPr>
          <p:cNvPr id="5" name="Rectángulo 4"/>
          <p:cNvSpPr/>
          <p:nvPr/>
        </p:nvSpPr>
        <p:spPr>
          <a:xfrm>
            <a:off x="2411760" y="2142148"/>
            <a:ext cx="5940152" cy="1384995"/>
          </a:xfrm>
          <a:prstGeom prst="rect">
            <a:avLst/>
          </a:prstGeom>
        </p:spPr>
        <p:txBody>
          <a:bodyPr wrap="square">
            <a:spAutoFit/>
          </a:bodyPr>
          <a:lstStyle/>
          <a:p>
            <a:r>
              <a:rPr lang="es-MX" sz="2800" b="1" dirty="0">
                <a:latin typeface="Arial" panose="020B0604020202020204" pitchFamily="34" charset="0"/>
                <a:ea typeface="Calibri" panose="020F0502020204030204" pitchFamily="34" charset="0"/>
              </a:rPr>
              <a:t>ANTECEDENTE</a:t>
            </a:r>
            <a:r>
              <a:rPr lang="es-MX" sz="2800" dirty="0">
                <a:latin typeface="Arial" panose="020B0604020202020204" pitchFamily="34" charset="0"/>
                <a:ea typeface="Calibri" panose="020F0502020204030204" pitchFamily="34" charset="0"/>
              </a:rPr>
              <a:t>: Exploración del medio natural en el preescolar. Desarrollo físico y salud.</a:t>
            </a:r>
            <a:endParaRPr lang="es-MX" sz="2800" dirty="0"/>
          </a:p>
        </p:txBody>
      </p:sp>
      <p:sp>
        <p:nvSpPr>
          <p:cNvPr id="6" name="Rectángulo 5"/>
          <p:cNvSpPr/>
          <p:nvPr/>
        </p:nvSpPr>
        <p:spPr>
          <a:xfrm>
            <a:off x="827583" y="4205409"/>
            <a:ext cx="5221743" cy="523220"/>
          </a:xfrm>
          <a:prstGeom prst="rect">
            <a:avLst/>
          </a:prstGeom>
        </p:spPr>
        <p:txBody>
          <a:bodyPr wrap="square">
            <a:spAutoFit/>
          </a:bodyPr>
          <a:lstStyle/>
          <a:p>
            <a:r>
              <a:rPr lang="es-MX" sz="2800" b="1" dirty="0">
                <a:latin typeface="Arial" panose="020B0604020202020204" pitchFamily="34" charset="0"/>
                <a:ea typeface="Calibri" panose="020F0502020204030204" pitchFamily="34" charset="0"/>
              </a:rPr>
              <a:t>CONSECUENTE: </a:t>
            </a:r>
            <a:r>
              <a:rPr lang="es-MX" sz="2800" dirty="0">
                <a:latin typeface="Arial" panose="020B0604020202020204" pitchFamily="34" charset="0"/>
                <a:ea typeface="Calibri" panose="020F0502020204030204" pitchFamily="34" charset="0"/>
              </a:rPr>
              <a:t>Optativo</a:t>
            </a:r>
            <a:endParaRPr lang="es-MX" sz="2800" dirty="0"/>
          </a:p>
        </p:txBody>
      </p:sp>
      <p:pic>
        <p:nvPicPr>
          <p:cNvPr id="7"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5364088" y="3789040"/>
            <a:ext cx="3240360" cy="1890210"/>
          </a:xfrm>
          <a:prstGeom prst="rect">
            <a:avLst/>
          </a:prstGeom>
          <a:noFill/>
        </p:spPr>
      </p:pic>
    </p:spTree>
    <p:extLst>
      <p:ext uri="{BB962C8B-B14F-4D97-AF65-F5344CB8AC3E}">
        <p14:creationId xmlns="" xmlns:p14="http://schemas.microsoft.com/office/powerpoint/2010/main" val="4290243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0" y="404665"/>
            <a:ext cx="9144000" cy="1200329"/>
          </a:xfrm>
          <a:prstGeom prst="rect">
            <a:avLst/>
          </a:prstGeom>
        </p:spPr>
        <p:txBody>
          <a:bodyPr wrap="square">
            <a:spAutoFit/>
          </a:bodyPr>
          <a:lstStyle/>
          <a:p>
            <a:pPr lvl="0" algn="ctr"/>
            <a:r>
              <a:rPr lang="es-MX" sz="3600" dirty="0"/>
              <a:t>Relación de la materia con asignaturas del mismo semestre</a:t>
            </a:r>
            <a:endParaRPr lang="es-ES" sz="3600" dirty="0"/>
          </a:p>
        </p:txBody>
      </p:sp>
      <p:sp>
        <p:nvSpPr>
          <p:cNvPr id="3" name="Rectángulo 2"/>
          <p:cNvSpPr/>
          <p:nvPr/>
        </p:nvSpPr>
        <p:spPr>
          <a:xfrm>
            <a:off x="251520" y="1916832"/>
            <a:ext cx="8640960" cy="4031873"/>
          </a:xfrm>
          <a:prstGeom prst="rect">
            <a:avLst/>
          </a:prstGeom>
        </p:spPr>
        <p:txBody>
          <a:bodyPr wrap="square">
            <a:spAutoFit/>
          </a:bodyPr>
          <a:lstStyle/>
          <a:p>
            <a:pPr algn="just"/>
            <a:r>
              <a:rPr lang="es-MX" sz="3200" dirty="0">
                <a:latin typeface="Cambria" panose="02040503050406030204" pitchFamily="18" charset="0"/>
              </a:rPr>
              <a:t>Este curso se relaciona directamente con los cursos “Desarrollo físico y salud” y “Exploración del medio natural en </a:t>
            </a:r>
            <a:r>
              <a:rPr lang="es-MX" sz="3200" dirty="0" smtClean="0">
                <a:latin typeface="Cambria" panose="02040503050406030204" pitchFamily="18" charset="0"/>
              </a:rPr>
              <a:t>el preescolar</a:t>
            </a:r>
            <a:r>
              <a:rPr lang="es-MX" sz="3200" dirty="0">
                <a:latin typeface="Cambria" panose="02040503050406030204" pitchFamily="18" charset="0"/>
              </a:rPr>
              <a:t>” tanto por sus contenidos como por las metodologías propuestas, así mismo se relaciona con el </a:t>
            </a:r>
            <a:r>
              <a:rPr lang="es-MX" sz="3200" dirty="0" smtClean="0">
                <a:latin typeface="Cambria" panose="02040503050406030204" pitchFamily="18" charset="0"/>
              </a:rPr>
              <a:t>trayecto didáctico-pedagógico </a:t>
            </a:r>
            <a:r>
              <a:rPr lang="es-MX" sz="3200" dirty="0">
                <a:latin typeface="Cambria" panose="02040503050406030204" pitchFamily="18" charset="0"/>
              </a:rPr>
              <a:t>ya que ofrece instrumentos adecuados y particulares para la enseñanza de las ciencias.</a:t>
            </a:r>
            <a:endParaRPr lang="es-MX" sz="3200" dirty="0"/>
          </a:p>
        </p:txBody>
      </p:sp>
    </p:spTree>
    <p:extLst>
      <p:ext uri="{BB962C8B-B14F-4D97-AF65-F5344CB8AC3E}">
        <p14:creationId xmlns="" xmlns:p14="http://schemas.microsoft.com/office/powerpoint/2010/main" val="3412027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188640"/>
            <a:ext cx="8784976" cy="707886"/>
          </a:xfrm>
          <a:prstGeom prst="rect">
            <a:avLst/>
          </a:prstGeom>
        </p:spPr>
        <p:txBody>
          <a:bodyPr wrap="square">
            <a:spAutoFit/>
          </a:bodyPr>
          <a:lstStyle/>
          <a:p>
            <a:pPr lvl="0" algn="ctr"/>
            <a:r>
              <a:rPr lang="es-MX" sz="4000" dirty="0"/>
              <a:t>Bibliografía y materiales de apoyo</a:t>
            </a:r>
            <a:endParaRPr lang="es-ES" sz="4000" dirty="0"/>
          </a:p>
        </p:txBody>
      </p:sp>
      <p:sp>
        <p:nvSpPr>
          <p:cNvPr id="3" name="Rectángulo 2"/>
          <p:cNvSpPr/>
          <p:nvPr/>
        </p:nvSpPr>
        <p:spPr>
          <a:xfrm>
            <a:off x="179512" y="1124744"/>
            <a:ext cx="8784976" cy="400110"/>
          </a:xfrm>
          <a:prstGeom prst="rect">
            <a:avLst/>
          </a:prstGeom>
        </p:spPr>
        <p:txBody>
          <a:bodyPr wrap="square">
            <a:spAutoFit/>
          </a:bodyPr>
          <a:lstStyle/>
          <a:p>
            <a:pPr marL="342900" indent="-342900" algn="just">
              <a:buFontTx/>
              <a:buChar char="-"/>
            </a:pPr>
            <a:endParaRPr lang="es-MX" sz="2000" dirty="0"/>
          </a:p>
        </p:txBody>
      </p:sp>
      <p:sp>
        <p:nvSpPr>
          <p:cNvPr id="4" name="Rectángulo 3"/>
          <p:cNvSpPr/>
          <p:nvPr/>
        </p:nvSpPr>
        <p:spPr>
          <a:xfrm>
            <a:off x="467544" y="1124744"/>
            <a:ext cx="7992888" cy="4708981"/>
          </a:xfrm>
          <a:prstGeom prst="rect">
            <a:avLst/>
          </a:prstGeom>
        </p:spPr>
        <p:txBody>
          <a:bodyPr wrap="square">
            <a:spAutoFit/>
          </a:bodyPr>
          <a:lstStyle/>
          <a:p>
            <a:pPr algn="just"/>
            <a:r>
              <a:rPr lang="es-MX" sz="2000" dirty="0" smtClean="0">
                <a:latin typeface="Cambria" panose="02040503050406030204" pitchFamily="18" charset="0"/>
              </a:rPr>
              <a:t>-  </a:t>
            </a:r>
            <a:r>
              <a:rPr lang="es-MX" sz="2000" dirty="0" err="1" smtClean="0">
                <a:latin typeface="Cambria" panose="02040503050406030204" pitchFamily="18" charset="0"/>
              </a:rPr>
              <a:t>Claxton</a:t>
            </a:r>
            <a:r>
              <a:rPr lang="es-MX" sz="2000" dirty="0">
                <a:latin typeface="Cambria" panose="02040503050406030204" pitchFamily="18" charset="0"/>
              </a:rPr>
              <a:t>, G. (1994) </a:t>
            </a:r>
            <a:r>
              <a:rPr lang="es-MX" sz="2000" i="1" dirty="0">
                <a:latin typeface="Cambria,Italic"/>
              </a:rPr>
              <a:t>Educar mentes curiosas. El reto de la ciencia en la escuela. </a:t>
            </a:r>
            <a:r>
              <a:rPr lang="es-MX" sz="2000" dirty="0">
                <a:latin typeface="Cambria" panose="02040503050406030204" pitchFamily="18" charset="0"/>
              </a:rPr>
              <a:t>España: </a:t>
            </a:r>
            <a:r>
              <a:rPr lang="es-MX" sz="2000" dirty="0" smtClean="0">
                <a:latin typeface="Cambria" panose="02040503050406030204" pitchFamily="18" charset="0"/>
              </a:rPr>
              <a:t>Visor</a:t>
            </a:r>
            <a:endParaRPr lang="es-MX" sz="2000" dirty="0">
              <a:latin typeface="Cambria" panose="02040503050406030204" pitchFamily="18" charset="0"/>
            </a:endParaRPr>
          </a:p>
          <a:p>
            <a:pPr algn="just"/>
            <a:r>
              <a:rPr lang="es-MX" sz="2000" dirty="0" smtClean="0">
                <a:latin typeface="Cambria" panose="02040503050406030204" pitchFamily="18" charset="0"/>
              </a:rPr>
              <a:t>- Díaz </a:t>
            </a:r>
            <a:r>
              <a:rPr lang="es-MX" sz="2000" dirty="0">
                <a:latin typeface="Cambria" panose="02040503050406030204" pitchFamily="18" charset="0"/>
              </a:rPr>
              <a:t>B. F. y Hernández R. G. (2010). </a:t>
            </a:r>
            <a:r>
              <a:rPr lang="es-MX" sz="2000" i="1" dirty="0">
                <a:latin typeface="Cambria,Italic"/>
              </a:rPr>
              <a:t>Estrategias docentes para un aprendizaje significativo: </a:t>
            </a:r>
            <a:r>
              <a:rPr lang="es-MX" sz="2000" i="1" dirty="0" smtClean="0">
                <a:latin typeface="Cambria,Italic"/>
              </a:rPr>
              <a:t>Una interpretación </a:t>
            </a:r>
            <a:r>
              <a:rPr lang="es-MX" sz="2000" i="1" dirty="0">
                <a:latin typeface="Cambria,Italic"/>
              </a:rPr>
              <a:t>constructivista. </a:t>
            </a:r>
            <a:r>
              <a:rPr lang="es-MX" sz="2000" dirty="0">
                <a:latin typeface="Cambria" panose="02040503050406030204" pitchFamily="18" charset="0"/>
              </a:rPr>
              <a:t>México, D.F.: McGraw-Hill Interamericana.</a:t>
            </a:r>
          </a:p>
          <a:p>
            <a:pPr algn="just"/>
            <a:r>
              <a:rPr lang="es-MX" sz="2000" dirty="0" smtClean="0">
                <a:latin typeface="Cambria" panose="02040503050406030204" pitchFamily="18" charset="0"/>
              </a:rPr>
              <a:t>- Naturaleza </a:t>
            </a:r>
            <a:r>
              <a:rPr lang="es-MX" sz="2000" dirty="0">
                <a:latin typeface="Cambria" panose="02040503050406030204" pitchFamily="18" charset="0"/>
              </a:rPr>
              <a:t>de la ciencia. Recuperado el 21 de agosto de 2012 de</a:t>
            </a:r>
          </a:p>
          <a:p>
            <a:pPr algn="just"/>
            <a:r>
              <a:rPr lang="es-MX" sz="2000" dirty="0">
                <a:latin typeface="Cambria" panose="02040503050406030204" pitchFamily="18" charset="0"/>
              </a:rPr>
              <a:t>http://www.project2061.org/esp/publications/sfaa/online/chap1.htm</a:t>
            </a:r>
          </a:p>
          <a:p>
            <a:pPr algn="just"/>
            <a:r>
              <a:rPr lang="es-MX" sz="2000" dirty="0" smtClean="0">
                <a:latin typeface="Cambria" panose="02040503050406030204" pitchFamily="18" charset="0"/>
              </a:rPr>
              <a:t>- Perales </a:t>
            </a:r>
            <a:r>
              <a:rPr lang="es-MX" sz="2000" dirty="0">
                <a:latin typeface="Cambria" panose="02040503050406030204" pitchFamily="18" charset="0"/>
              </a:rPr>
              <a:t>F. J. (coord.) (2000). </a:t>
            </a:r>
            <a:r>
              <a:rPr lang="es-MX" sz="2000" i="1" dirty="0">
                <a:latin typeface="Cambria,Italic"/>
              </a:rPr>
              <a:t>Didáctica de las ciencias experimentales. Teoría y práctica de </a:t>
            </a:r>
            <a:r>
              <a:rPr lang="es-MX" sz="2000" i="1" dirty="0" smtClean="0">
                <a:latin typeface="Cambria,Italic"/>
              </a:rPr>
              <a:t>la enseñanza </a:t>
            </a:r>
            <a:r>
              <a:rPr lang="es-MX" sz="2000" i="1" dirty="0">
                <a:latin typeface="Cambria,Italic"/>
              </a:rPr>
              <a:t>de las ciencias</a:t>
            </a:r>
            <a:r>
              <a:rPr lang="es-MX" sz="2000" dirty="0">
                <a:latin typeface="Cambria" panose="02040503050406030204" pitchFamily="18" charset="0"/>
              </a:rPr>
              <a:t>. España: Editorial Marfil</a:t>
            </a:r>
          </a:p>
          <a:p>
            <a:pPr algn="just"/>
            <a:r>
              <a:rPr lang="es-MX" sz="2000" dirty="0" smtClean="0">
                <a:latin typeface="Cambria" panose="02040503050406030204" pitchFamily="18" charset="0"/>
              </a:rPr>
              <a:t>- SEP </a:t>
            </a:r>
            <a:r>
              <a:rPr lang="es-MX" sz="2000" dirty="0">
                <a:latin typeface="Cambria" panose="02040503050406030204" pitchFamily="18" charset="0"/>
              </a:rPr>
              <a:t>(2011). </a:t>
            </a:r>
            <a:r>
              <a:rPr lang="es-MX" sz="2000" i="1" dirty="0">
                <a:latin typeface="Cambria,Italic"/>
              </a:rPr>
              <a:t>Las Ciencias Naturales en Educación Básica: formación de ciudadanía para el </a:t>
            </a:r>
            <a:r>
              <a:rPr lang="es-MX" sz="2000" i="1" dirty="0" smtClean="0">
                <a:latin typeface="Cambria,Italic"/>
              </a:rPr>
              <a:t>siglo XXI</a:t>
            </a:r>
            <a:r>
              <a:rPr lang="es-MX" sz="2000" i="1" dirty="0">
                <a:latin typeface="Cambria,Italic"/>
              </a:rPr>
              <a:t>. </a:t>
            </a:r>
            <a:r>
              <a:rPr lang="es-MX" sz="2000" dirty="0">
                <a:latin typeface="Cambria" panose="02040503050406030204" pitchFamily="18" charset="0"/>
              </a:rPr>
              <a:t>México: SEP. Recuperado el 21 de agosto de </a:t>
            </a:r>
            <a:r>
              <a:rPr lang="es-MX" sz="2000" dirty="0" smtClean="0">
                <a:latin typeface="Cambria" panose="02040503050406030204" pitchFamily="18" charset="0"/>
              </a:rPr>
              <a:t>2012 de http</a:t>
            </a:r>
            <a:r>
              <a:rPr lang="es-MX" sz="2000" dirty="0">
                <a:latin typeface="Cambria" panose="02040503050406030204" pitchFamily="18" charset="0"/>
              </a:rPr>
              <a:t>://basica.sep.gob.mx/reformaintegral/sitio/pdf/materiales/CIENCIAS_web.pdf</a:t>
            </a:r>
            <a:endParaRPr lang="es-MX" sz="2000" dirty="0"/>
          </a:p>
        </p:txBody>
      </p:sp>
    </p:spTree>
    <p:extLst>
      <p:ext uri="{BB962C8B-B14F-4D97-AF65-F5344CB8AC3E}">
        <p14:creationId xmlns="" xmlns:p14="http://schemas.microsoft.com/office/powerpoint/2010/main" val="1691368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83568" y="332656"/>
            <a:ext cx="8136904" cy="1200329"/>
          </a:xfrm>
          <a:prstGeom prst="rect">
            <a:avLst/>
          </a:prstGeom>
        </p:spPr>
        <p:txBody>
          <a:bodyPr wrap="square">
            <a:spAutoFit/>
          </a:bodyPr>
          <a:lstStyle/>
          <a:p>
            <a:pPr algn="just"/>
            <a:r>
              <a:rPr lang="es-MX" sz="2400" dirty="0" smtClean="0">
                <a:latin typeface="Cambria" panose="02040503050406030204" pitchFamily="18" charset="0"/>
              </a:rPr>
              <a:t>- Campanario </a:t>
            </a:r>
            <a:r>
              <a:rPr lang="es-MX" sz="2400" dirty="0">
                <a:latin typeface="Cambria" panose="02040503050406030204" pitchFamily="18" charset="0"/>
              </a:rPr>
              <a:t>J. M. y Moya A. (1999). </a:t>
            </a:r>
            <a:r>
              <a:rPr lang="es-MX" sz="2400" i="1" dirty="0">
                <a:latin typeface="Cambria,Italic"/>
              </a:rPr>
              <a:t>¿Cómo enseñar ciencias? Principales tendencias </a:t>
            </a:r>
            <a:r>
              <a:rPr lang="es-MX" sz="2400" i="1" dirty="0" smtClean="0">
                <a:latin typeface="Cambria,Italic"/>
              </a:rPr>
              <a:t>y propuestas</a:t>
            </a:r>
            <a:r>
              <a:rPr lang="es-MX" sz="2400" dirty="0">
                <a:latin typeface="Cambria" panose="02040503050406030204" pitchFamily="18" charset="0"/>
              </a:rPr>
              <a:t>. Enseñanza de las Ciencias. 17 (2) , </a:t>
            </a:r>
            <a:r>
              <a:rPr lang="es-MX" sz="2400" dirty="0" smtClean="0">
                <a:latin typeface="Cambria" panose="02040503050406030204" pitchFamily="18" charset="0"/>
              </a:rPr>
              <a:t>179-192</a:t>
            </a:r>
            <a:endParaRPr lang="es-MX" sz="2400" dirty="0">
              <a:latin typeface="Cambria" panose="02040503050406030204" pitchFamily="18" charset="0"/>
            </a:endParaRPr>
          </a:p>
        </p:txBody>
      </p:sp>
      <p:sp>
        <p:nvSpPr>
          <p:cNvPr id="3" name="Rectángulo 2"/>
          <p:cNvSpPr/>
          <p:nvPr/>
        </p:nvSpPr>
        <p:spPr>
          <a:xfrm>
            <a:off x="683568" y="1700808"/>
            <a:ext cx="7776864" cy="1200329"/>
          </a:xfrm>
          <a:prstGeom prst="rect">
            <a:avLst/>
          </a:prstGeom>
        </p:spPr>
        <p:txBody>
          <a:bodyPr wrap="square">
            <a:spAutoFit/>
          </a:bodyPr>
          <a:lstStyle/>
          <a:p>
            <a:pPr algn="just"/>
            <a:r>
              <a:rPr lang="es-MX" sz="2400" dirty="0" smtClean="0">
                <a:latin typeface="Cambria" panose="02040503050406030204" pitchFamily="18" charset="0"/>
              </a:rPr>
              <a:t>- Sánchez </a:t>
            </a:r>
            <a:r>
              <a:rPr lang="es-MX" sz="2400" dirty="0">
                <a:latin typeface="Cambria" panose="02040503050406030204" pitchFamily="18" charset="0"/>
              </a:rPr>
              <a:t>B. G. y Valcárcel P. M. (1993) Diseño de Unidades Didácticas en el área de </a:t>
            </a:r>
            <a:r>
              <a:rPr lang="es-MX" sz="2400" dirty="0" smtClean="0">
                <a:latin typeface="Cambria" panose="02040503050406030204" pitchFamily="18" charset="0"/>
              </a:rPr>
              <a:t>ciencias experimentales</a:t>
            </a:r>
            <a:r>
              <a:rPr lang="es-MX" sz="2400" dirty="0">
                <a:latin typeface="Cambria" panose="02040503050406030204" pitchFamily="18" charset="0"/>
              </a:rPr>
              <a:t>. En </a:t>
            </a:r>
            <a:r>
              <a:rPr lang="es-MX" sz="2400" i="1" dirty="0">
                <a:latin typeface="Cambria,Italic"/>
              </a:rPr>
              <a:t>Enseñanza de las Ciencias</a:t>
            </a:r>
            <a:r>
              <a:rPr lang="es-MX" sz="2400" dirty="0">
                <a:latin typeface="Cambria" panose="02040503050406030204" pitchFamily="18" charset="0"/>
              </a:rPr>
              <a:t>. 11 (1), (pp. 33-44</a:t>
            </a:r>
            <a:r>
              <a:rPr lang="es-MX" sz="2400" dirty="0" smtClean="0">
                <a:latin typeface="Cambria" panose="02040503050406030204" pitchFamily="18" charset="0"/>
              </a:rPr>
              <a:t>)</a:t>
            </a:r>
            <a:endParaRPr lang="es-MX" sz="2400" dirty="0">
              <a:latin typeface="Cambria" panose="02040503050406030204" pitchFamily="18" charset="0"/>
            </a:endParaRPr>
          </a:p>
        </p:txBody>
      </p:sp>
      <p:pic>
        <p:nvPicPr>
          <p:cNvPr id="4"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3131840" y="3501008"/>
            <a:ext cx="3240360" cy="1890210"/>
          </a:xfrm>
          <a:prstGeom prst="rect">
            <a:avLst/>
          </a:prstGeom>
          <a:noFill/>
        </p:spPr>
      </p:pic>
    </p:spTree>
    <p:extLst>
      <p:ext uri="{BB962C8B-B14F-4D97-AF65-F5344CB8AC3E}">
        <p14:creationId xmlns="" xmlns:p14="http://schemas.microsoft.com/office/powerpoint/2010/main" val="4033189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
            <a:ext cx="8640960" cy="1200329"/>
          </a:xfrm>
          <a:prstGeom prst="rect">
            <a:avLst/>
          </a:prstGeom>
        </p:spPr>
        <p:txBody>
          <a:bodyPr wrap="square">
            <a:spAutoFit/>
          </a:bodyPr>
          <a:lstStyle/>
          <a:p>
            <a:pPr lvl="0" algn="ctr"/>
            <a:r>
              <a:rPr lang="es-MX" sz="3600" dirty="0"/>
              <a:t>Actividades  de  cierre </a:t>
            </a:r>
            <a:r>
              <a:rPr lang="es-ES" sz="3600" dirty="0"/>
              <a:t>y producto final de curso</a:t>
            </a:r>
            <a:r>
              <a:rPr lang="es-ES" dirty="0"/>
              <a:t>:</a:t>
            </a:r>
          </a:p>
        </p:txBody>
      </p:sp>
      <p:sp>
        <p:nvSpPr>
          <p:cNvPr id="3" name="Rectángulo 2"/>
          <p:cNvSpPr/>
          <p:nvPr/>
        </p:nvSpPr>
        <p:spPr>
          <a:xfrm>
            <a:off x="251520" y="1200330"/>
            <a:ext cx="8640960" cy="400110"/>
          </a:xfrm>
          <a:prstGeom prst="rect">
            <a:avLst/>
          </a:prstGeom>
        </p:spPr>
        <p:txBody>
          <a:bodyPr wrap="square">
            <a:spAutoFit/>
          </a:bodyPr>
          <a:lstStyle/>
          <a:p>
            <a:r>
              <a:rPr lang="es-MX" sz="2000" dirty="0" smtClean="0">
                <a:latin typeface="Cambria" panose="02040503050406030204" pitchFamily="18" charset="0"/>
              </a:rPr>
              <a:t>- Respuestas de  </a:t>
            </a:r>
            <a:r>
              <a:rPr lang="es-MX" sz="2000" dirty="0">
                <a:latin typeface="Cambria" panose="02040503050406030204" pitchFamily="18" charset="0"/>
              </a:rPr>
              <a:t>cuestiones</a:t>
            </a:r>
            <a:endParaRPr lang="es-MX" sz="2000" dirty="0"/>
          </a:p>
        </p:txBody>
      </p:sp>
      <p:sp>
        <p:nvSpPr>
          <p:cNvPr id="4" name="Rectángulo 3"/>
          <p:cNvSpPr/>
          <p:nvPr/>
        </p:nvSpPr>
        <p:spPr>
          <a:xfrm>
            <a:off x="3563888" y="1600440"/>
            <a:ext cx="5328592" cy="400110"/>
          </a:xfrm>
          <a:prstGeom prst="rect">
            <a:avLst/>
          </a:prstGeom>
        </p:spPr>
        <p:txBody>
          <a:bodyPr wrap="square">
            <a:spAutoFit/>
          </a:bodyPr>
          <a:lstStyle/>
          <a:p>
            <a:r>
              <a:rPr lang="es-MX" sz="2000" dirty="0" smtClean="0">
                <a:latin typeface="Cambria" panose="02040503050406030204" pitchFamily="18" charset="0"/>
              </a:rPr>
              <a:t>- Escrito </a:t>
            </a:r>
            <a:r>
              <a:rPr lang="es-MX" sz="2000" dirty="0">
                <a:latin typeface="Cambria" panose="02040503050406030204" pitchFamily="18" charset="0"/>
              </a:rPr>
              <a:t>en el que se responda a </a:t>
            </a:r>
            <a:r>
              <a:rPr lang="es-MX" sz="2000" dirty="0" smtClean="0">
                <a:latin typeface="Cambria" panose="02040503050406030204" pitchFamily="18" charset="0"/>
              </a:rPr>
              <a:t>las pregunta</a:t>
            </a:r>
            <a:endParaRPr lang="es-MX" sz="2000" dirty="0"/>
          </a:p>
        </p:txBody>
      </p:sp>
      <p:sp>
        <p:nvSpPr>
          <p:cNvPr id="5" name="Rectángulo 4"/>
          <p:cNvSpPr/>
          <p:nvPr/>
        </p:nvSpPr>
        <p:spPr>
          <a:xfrm rot="10800000" flipV="1">
            <a:off x="683568" y="2361956"/>
            <a:ext cx="3600400" cy="523220"/>
          </a:xfrm>
          <a:prstGeom prst="rect">
            <a:avLst/>
          </a:prstGeom>
        </p:spPr>
        <p:txBody>
          <a:bodyPr wrap="square">
            <a:spAutoFit/>
          </a:bodyPr>
          <a:lstStyle/>
          <a:p>
            <a:r>
              <a:rPr lang="es-MX" sz="2000" dirty="0" smtClean="0">
                <a:latin typeface="Cambria" panose="02040503050406030204" pitchFamily="18" charset="0"/>
              </a:rPr>
              <a:t>- Diseño </a:t>
            </a:r>
            <a:r>
              <a:rPr lang="es-MX" sz="2000" dirty="0">
                <a:latin typeface="Cambria" panose="02040503050406030204" pitchFamily="18" charset="0"/>
              </a:rPr>
              <a:t>de un experimen</a:t>
            </a:r>
            <a:r>
              <a:rPr lang="es-MX" sz="2800" dirty="0">
                <a:latin typeface="Cambria" panose="02040503050406030204" pitchFamily="18" charset="0"/>
              </a:rPr>
              <a:t>to</a:t>
            </a:r>
            <a:endParaRPr lang="es-MX" sz="2800" dirty="0"/>
          </a:p>
        </p:txBody>
      </p:sp>
      <p:sp>
        <p:nvSpPr>
          <p:cNvPr id="6" name="Rectángulo 5"/>
          <p:cNvSpPr/>
          <p:nvPr/>
        </p:nvSpPr>
        <p:spPr>
          <a:xfrm>
            <a:off x="3203848" y="3121224"/>
            <a:ext cx="7308304" cy="769441"/>
          </a:xfrm>
          <a:prstGeom prst="rect">
            <a:avLst/>
          </a:prstGeom>
        </p:spPr>
        <p:txBody>
          <a:bodyPr wrap="square">
            <a:spAutoFit/>
          </a:bodyPr>
          <a:lstStyle/>
          <a:p>
            <a:r>
              <a:rPr lang="es-MX" sz="2400" dirty="0" smtClean="0">
                <a:latin typeface="Cambria" panose="02040503050406030204" pitchFamily="18" charset="0"/>
              </a:rPr>
              <a:t>- </a:t>
            </a:r>
            <a:r>
              <a:rPr lang="es-MX" sz="2000" dirty="0" smtClean="0">
                <a:latin typeface="Cambria" panose="02040503050406030204" pitchFamily="18" charset="0"/>
              </a:rPr>
              <a:t>Historieta </a:t>
            </a:r>
            <a:r>
              <a:rPr lang="es-MX" sz="2000" dirty="0">
                <a:latin typeface="Cambria" panose="02040503050406030204" pitchFamily="18" charset="0"/>
              </a:rPr>
              <a:t>sobre el desarrollo sustentable de alguna</a:t>
            </a:r>
          </a:p>
          <a:p>
            <a:r>
              <a:rPr lang="es-MX" sz="2000" dirty="0">
                <a:latin typeface="Cambria" panose="02040503050406030204" pitchFamily="18" charset="0"/>
              </a:rPr>
              <a:t>problemática del contexto de la educación preescolar</a:t>
            </a:r>
            <a:endParaRPr lang="es-MX" sz="2000" dirty="0"/>
          </a:p>
        </p:txBody>
      </p:sp>
      <p:sp>
        <p:nvSpPr>
          <p:cNvPr id="7" name="Rectángulo 6"/>
          <p:cNvSpPr/>
          <p:nvPr/>
        </p:nvSpPr>
        <p:spPr>
          <a:xfrm rot="10800000" flipV="1">
            <a:off x="251520" y="4347624"/>
            <a:ext cx="6831632" cy="707886"/>
          </a:xfrm>
          <a:prstGeom prst="rect">
            <a:avLst/>
          </a:prstGeom>
        </p:spPr>
        <p:txBody>
          <a:bodyPr wrap="square">
            <a:spAutoFit/>
          </a:bodyPr>
          <a:lstStyle/>
          <a:p>
            <a:r>
              <a:rPr lang="es-MX" sz="1600" dirty="0" smtClean="0">
                <a:latin typeface="Cambria" panose="02040503050406030204" pitchFamily="18" charset="0"/>
              </a:rPr>
              <a:t>- </a:t>
            </a:r>
            <a:r>
              <a:rPr lang="es-MX" sz="2000" dirty="0" smtClean="0">
                <a:latin typeface="Cambria" panose="02040503050406030204" pitchFamily="18" charset="0"/>
              </a:rPr>
              <a:t>Diseño </a:t>
            </a:r>
            <a:r>
              <a:rPr lang="es-MX" sz="2000" dirty="0">
                <a:latin typeface="Cambria" panose="02040503050406030204" pitchFamily="18" charset="0"/>
              </a:rPr>
              <a:t>de una propuesta didáctica para desarrollar el</a:t>
            </a:r>
          </a:p>
          <a:p>
            <a:r>
              <a:rPr lang="es-MX" sz="2000" dirty="0">
                <a:latin typeface="Cambria" panose="02040503050406030204" pitchFamily="18" charset="0"/>
              </a:rPr>
              <a:t>pensamiento científico en los alumnos.</a:t>
            </a:r>
            <a:endParaRPr lang="es-MX" sz="2000" dirty="0"/>
          </a:p>
        </p:txBody>
      </p:sp>
      <p:sp>
        <p:nvSpPr>
          <p:cNvPr id="8" name="Rectángulo 7"/>
          <p:cNvSpPr/>
          <p:nvPr/>
        </p:nvSpPr>
        <p:spPr>
          <a:xfrm flipH="1">
            <a:off x="2555776" y="5353112"/>
            <a:ext cx="5544616" cy="646331"/>
          </a:xfrm>
          <a:prstGeom prst="rect">
            <a:avLst/>
          </a:prstGeom>
        </p:spPr>
        <p:txBody>
          <a:bodyPr wrap="square">
            <a:spAutoFit/>
          </a:bodyPr>
          <a:lstStyle/>
          <a:p>
            <a:r>
              <a:rPr lang="es-MX" dirty="0" smtClean="0">
                <a:latin typeface="Cambria" panose="02040503050406030204" pitchFamily="18" charset="0"/>
              </a:rPr>
              <a:t>Trabajo final compilación de evidencias  de unidad con adecuaciones , comentarios y conclusiones </a:t>
            </a:r>
            <a:endParaRPr lang="es-MX" dirty="0"/>
          </a:p>
        </p:txBody>
      </p:sp>
    </p:spTree>
    <p:extLst>
      <p:ext uri="{BB962C8B-B14F-4D97-AF65-F5344CB8AC3E}">
        <p14:creationId xmlns="" xmlns:p14="http://schemas.microsoft.com/office/powerpoint/2010/main" val="368679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755576" y="260648"/>
            <a:ext cx="5491533" cy="523220"/>
          </a:xfrm>
          <a:prstGeom prst="rect">
            <a:avLst/>
          </a:prstGeom>
        </p:spPr>
        <p:txBody>
          <a:bodyPr wrap="square">
            <a:spAutoFit/>
          </a:bodyPr>
          <a:lstStyle/>
          <a:p>
            <a:r>
              <a:rPr lang="es-ES_tradnl" sz="2800" b="1" dirty="0"/>
              <a:t>ELEMENTOS DEL </a:t>
            </a:r>
            <a:r>
              <a:rPr lang="es-ES_tradnl" sz="2800" b="1" dirty="0" smtClean="0"/>
              <a:t>ENCUADRE: </a:t>
            </a:r>
            <a:endParaRPr lang="es-ES" sz="2800" dirty="0"/>
          </a:p>
        </p:txBody>
      </p:sp>
      <p:sp>
        <p:nvSpPr>
          <p:cNvPr id="3" name="1 Título"/>
          <p:cNvSpPr txBox="1">
            <a:spLocks/>
          </p:cNvSpPr>
          <p:nvPr/>
        </p:nvSpPr>
        <p:spPr>
          <a:xfrm>
            <a:off x="2695253" y="513197"/>
            <a:ext cx="7103712" cy="1189936"/>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MX" sz="4000" b="1" i="1" dirty="0" smtClean="0"/>
              <a:t>Enfoque</a:t>
            </a:r>
            <a:endParaRPr lang="es-MX" sz="4000" b="1" i="1" dirty="0"/>
          </a:p>
        </p:txBody>
      </p:sp>
      <p:sp>
        <p:nvSpPr>
          <p:cNvPr id="8" name="Rectángulo 7"/>
          <p:cNvSpPr/>
          <p:nvPr/>
        </p:nvSpPr>
        <p:spPr>
          <a:xfrm>
            <a:off x="395536" y="1268760"/>
            <a:ext cx="8496944" cy="1938992"/>
          </a:xfrm>
          <a:prstGeom prst="rect">
            <a:avLst/>
          </a:prstGeom>
        </p:spPr>
        <p:txBody>
          <a:bodyPr wrap="square">
            <a:spAutoFit/>
          </a:bodyPr>
          <a:lstStyle/>
          <a:p>
            <a:pPr algn="just"/>
            <a:r>
              <a:rPr lang="es-MX" sz="2000" dirty="0">
                <a:latin typeface="Cambria" panose="02040503050406030204" pitchFamily="18" charset="0"/>
              </a:rPr>
              <a:t>El curso de “Acercamiento a las ciencias naturales en el preescolar” tiene como propósito contribuir al desarrollo </a:t>
            </a:r>
            <a:r>
              <a:rPr lang="es-MX" sz="2000" dirty="0" smtClean="0">
                <a:latin typeface="Cambria" panose="02040503050406030204" pitchFamily="18" charset="0"/>
              </a:rPr>
              <a:t>integral del </a:t>
            </a:r>
            <a:r>
              <a:rPr lang="es-MX" sz="2000" dirty="0">
                <a:latin typeface="Cambria" panose="02040503050406030204" pitchFamily="18" charset="0"/>
              </a:rPr>
              <a:t>futuro docente de preescolar mediante la construcción de la idea de que la ciencia es parte de la cultura que </a:t>
            </a:r>
            <a:r>
              <a:rPr lang="es-MX" sz="2000" dirty="0" smtClean="0">
                <a:latin typeface="Cambria" panose="02040503050406030204" pitchFamily="18" charset="0"/>
              </a:rPr>
              <a:t>un ciudadano </a:t>
            </a:r>
            <a:r>
              <a:rPr lang="es-MX" sz="2000" dirty="0">
                <a:latin typeface="Cambria" panose="02040503050406030204" pitchFamily="18" charset="0"/>
              </a:rPr>
              <a:t>de </a:t>
            </a:r>
            <a:r>
              <a:rPr lang="es-MX" sz="2000" i="1" dirty="0">
                <a:latin typeface="Cambria,Italic"/>
              </a:rPr>
              <a:t>la sociedad del conocimiento </a:t>
            </a:r>
            <a:r>
              <a:rPr lang="es-MX" sz="2000" dirty="0">
                <a:latin typeface="Cambria" panose="02040503050406030204" pitchFamily="18" charset="0"/>
              </a:rPr>
              <a:t>debe poseer para desarrollarse de manera integral en un mundo cada vez más</a:t>
            </a:r>
          </a:p>
          <a:p>
            <a:pPr algn="just"/>
            <a:r>
              <a:rPr lang="es-MX" sz="2000" dirty="0">
                <a:latin typeface="Cambria" panose="02040503050406030204" pitchFamily="18" charset="0"/>
              </a:rPr>
              <a:t>complejo y envuelto en los desarrollos de la ciencia y la </a:t>
            </a:r>
            <a:r>
              <a:rPr lang="es-MX" sz="2000" dirty="0" smtClean="0">
                <a:latin typeface="Cambria" panose="02040503050406030204" pitchFamily="18" charset="0"/>
              </a:rPr>
              <a:t>tecnología.</a:t>
            </a:r>
            <a:endParaRPr lang="es-MX" sz="2000" dirty="0"/>
          </a:p>
        </p:txBody>
      </p:sp>
      <p:sp>
        <p:nvSpPr>
          <p:cNvPr id="11" name="Rectángulo 10"/>
          <p:cNvSpPr/>
          <p:nvPr/>
        </p:nvSpPr>
        <p:spPr>
          <a:xfrm>
            <a:off x="395536" y="3207752"/>
            <a:ext cx="8496944" cy="2862322"/>
          </a:xfrm>
          <a:prstGeom prst="rect">
            <a:avLst/>
          </a:prstGeom>
        </p:spPr>
        <p:txBody>
          <a:bodyPr wrap="square">
            <a:spAutoFit/>
          </a:bodyPr>
          <a:lstStyle/>
          <a:p>
            <a:pPr algn="just"/>
            <a:r>
              <a:rPr lang="es-MX" sz="2000" dirty="0">
                <a:latin typeface="Cambria" panose="02040503050406030204" pitchFamily="18" charset="0"/>
              </a:rPr>
              <a:t>La relevancia del curso radica en que con las actividades de aprendizaje propuestas se pretende fomentar y </a:t>
            </a:r>
            <a:r>
              <a:rPr lang="es-MX" sz="2000" dirty="0" smtClean="0">
                <a:latin typeface="Cambria" panose="02040503050406030204" pitchFamily="18" charset="0"/>
              </a:rPr>
              <a:t>desarrollar habilidades </a:t>
            </a:r>
            <a:r>
              <a:rPr lang="es-MX" sz="2000" dirty="0">
                <a:latin typeface="Cambria" panose="02040503050406030204" pitchFamily="18" charset="0"/>
              </a:rPr>
              <a:t>clave como el razonamiento inductivo y deductivo, pensamiento basado en sistemas, toma de </a:t>
            </a:r>
            <a:r>
              <a:rPr lang="es-MX" sz="2000" dirty="0" smtClean="0">
                <a:latin typeface="Cambria" panose="02040503050406030204" pitchFamily="18" charset="0"/>
              </a:rPr>
              <a:t>decisiones críticas</a:t>
            </a:r>
            <a:r>
              <a:rPr lang="es-MX" sz="2000" dirty="0">
                <a:latin typeface="Cambria" panose="02040503050406030204" pitchFamily="18" charset="0"/>
              </a:rPr>
              <a:t>, transformación de datos a tablas y gráficas, construcción de explicaciones y argumentos basados en </a:t>
            </a:r>
            <a:r>
              <a:rPr lang="es-MX" sz="2000" dirty="0" smtClean="0">
                <a:latin typeface="Cambria" panose="02040503050406030204" pitchFamily="18" charset="0"/>
              </a:rPr>
              <a:t>datos, pensamiento </a:t>
            </a:r>
            <a:r>
              <a:rPr lang="es-MX" sz="2000" dirty="0">
                <a:latin typeface="Cambria" panose="02040503050406030204" pitchFamily="18" charset="0"/>
              </a:rPr>
              <a:t>en términos de modelos, y uso contextualizado de las matemáticas. Todas ellas forman parte de la </a:t>
            </a:r>
            <a:r>
              <a:rPr lang="es-MX" sz="2000" dirty="0" smtClean="0">
                <a:latin typeface="Cambria" panose="02040503050406030204" pitchFamily="18" charset="0"/>
              </a:rPr>
              <a:t>práctica docente </a:t>
            </a:r>
            <a:r>
              <a:rPr lang="es-MX" sz="2000" dirty="0">
                <a:latin typeface="Cambria" panose="02040503050406030204" pitchFamily="18" charset="0"/>
              </a:rPr>
              <a:t>que desarrollará en un futuro el actual estudiante normalista, para desarrollarlas él mismo con sus futuros</a:t>
            </a:r>
          </a:p>
          <a:p>
            <a:pPr algn="just"/>
            <a:r>
              <a:rPr lang="es-MX" sz="2000" dirty="0">
                <a:latin typeface="Cambria" panose="02040503050406030204" pitchFamily="18" charset="0"/>
              </a:rPr>
              <a:t>alumnos.</a:t>
            </a:r>
            <a:endParaRPr lang="es-MX" sz="2000" dirty="0"/>
          </a:p>
        </p:txBody>
      </p:sp>
    </p:spTree>
    <p:extLst>
      <p:ext uri="{BB962C8B-B14F-4D97-AF65-F5344CB8AC3E}">
        <p14:creationId xmlns="" xmlns:p14="http://schemas.microsoft.com/office/powerpoint/2010/main" val="1457211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260648"/>
            <a:ext cx="8424936" cy="1938992"/>
          </a:xfrm>
          <a:prstGeom prst="rect">
            <a:avLst/>
          </a:prstGeom>
        </p:spPr>
        <p:txBody>
          <a:bodyPr wrap="square">
            <a:spAutoFit/>
          </a:bodyPr>
          <a:lstStyle/>
          <a:p>
            <a:pPr algn="ctr"/>
            <a:r>
              <a:rPr lang="es-MX" sz="4000" dirty="0"/>
              <a:t>Fechas de evaluación y jornadas de observación y práctica docente</a:t>
            </a:r>
          </a:p>
          <a:p>
            <a:endParaRPr lang="es-MX" sz="4000" dirty="0"/>
          </a:p>
        </p:txBody>
      </p:sp>
      <p:sp>
        <p:nvSpPr>
          <p:cNvPr id="491521" name="Rectangle 1"/>
          <p:cNvSpPr>
            <a:spLocks noChangeArrowheads="1"/>
          </p:cNvSpPr>
          <p:nvPr/>
        </p:nvSpPr>
        <p:spPr bwMode="auto">
          <a:xfrm>
            <a:off x="0" y="97795"/>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1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endParaRPr kumimoji="0" lang="es-ES_tradnl"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91522" name="Rectangle 2"/>
          <p:cNvSpPr>
            <a:spLocks noChangeArrowheads="1"/>
          </p:cNvSpPr>
          <p:nvPr/>
        </p:nvSpPr>
        <p:spPr bwMode="auto">
          <a:xfrm rot="10800000" flipV="1">
            <a:off x="755576" y="2265576"/>
            <a:ext cx="7632848"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22,23,24 de septiembre 1ª jornada de observación en jardines de niños urbano marginado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28 de septiembre al 2 de octubre seguimiento y reporte del uso y aplicación del portafolio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5 al 9 de octubre evaluación institucional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19, 20 , 21 octubre  exámenes institucionales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23-26  octubre  entrega de evaluaciones de primer bimestre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26- 29  octubre revisión de portafolio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4,5,6  noviembre  2ª jornada de observación jardines de niños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18,19,20 noviembre examen institucional 2do bimestre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23-25 noviembre entrega de evaluaciones segundo periodo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30 de noviembre al 4 de diciembre 3era jornada de observación y practica jardines de niños </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11 al </a:t>
            </a: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14 ene </a:t>
            </a: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revisión de portafolio</a:t>
            </a:r>
            <a:endParaRPr kumimoji="0" lang="es-E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s-ES_tradnl" sz="1600" dirty="0" smtClean="0">
                <a:latin typeface="Calibri" pitchFamily="34" charset="0"/>
                <a:ea typeface="Calibri" pitchFamily="34" charset="0"/>
                <a:cs typeface="Times New Roman" pitchFamily="18" charset="0"/>
              </a:rPr>
              <a:t>14 ene</a:t>
            </a: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es-ES_tradnl"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entrega de trabajo global  </a:t>
            </a:r>
            <a:endParaRPr kumimoji="0" lang="es-ES_tradnl"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16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11,12, 13  3ER  examen institucional </a:t>
            </a:r>
            <a:endParaRPr kumimoji="0" lang="es-ES_tradnl" sz="16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821303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548680"/>
            <a:ext cx="8640960" cy="707886"/>
          </a:xfrm>
          <a:prstGeom prst="rect">
            <a:avLst/>
          </a:prstGeom>
        </p:spPr>
        <p:txBody>
          <a:bodyPr wrap="square">
            <a:spAutoFit/>
          </a:bodyPr>
          <a:lstStyle/>
          <a:p>
            <a:pPr algn="ctr"/>
            <a:r>
              <a:rPr lang="es-MX" sz="4000" dirty="0"/>
              <a:t>Criterios de evaluación</a:t>
            </a:r>
            <a:r>
              <a:rPr lang="es-MX" dirty="0"/>
              <a:t>:</a:t>
            </a:r>
          </a:p>
        </p:txBody>
      </p:sp>
      <p:graphicFrame>
        <p:nvGraphicFramePr>
          <p:cNvPr id="3" name="2 Tabla"/>
          <p:cNvGraphicFramePr>
            <a:graphicFrameLocks noGrp="1"/>
          </p:cNvGraphicFramePr>
          <p:nvPr/>
        </p:nvGraphicFramePr>
        <p:xfrm>
          <a:off x="1524000" y="1397000"/>
          <a:ext cx="6096000" cy="4038600"/>
        </p:xfrm>
        <a:graphic>
          <a:graphicData uri="http://schemas.openxmlformats.org/drawingml/2006/table">
            <a:tbl>
              <a:tblPr firstRow="1" bandRow="1">
                <a:tableStyleId>{5C22544A-7EE6-4342-B048-85BDC9FD1C3A}</a:tableStyleId>
              </a:tblPr>
              <a:tblGrid>
                <a:gridCol w="2032000"/>
                <a:gridCol w="2032000"/>
                <a:gridCol w="2032000"/>
              </a:tblGrid>
              <a:tr h="320040">
                <a:tc rowSpan="2">
                  <a:txBody>
                    <a:bodyPr/>
                    <a:lstStyle/>
                    <a:p>
                      <a:r>
                        <a:rPr lang="es-ES_tradnl" dirty="0" smtClean="0"/>
                        <a:t>Criterio de evaluación </a:t>
                      </a:r>
                      <a:endParaRPr lang="es-ES" dirty="0"/>
                    </a:p>
                  </a:txBody>
                  <a:tcPr/>
                </a:tc>
                <a:tc gridSpan="2">
                  <a:txBody>
                    <a:bodyPr/>
                    <a:lstStyle/>
                    <a:p>
                      <a:pPr algn="ctr"/>
                      <a:r>
                        <a:rPr lang="es-ES_tradnl" dirty="0" smtClean="0"/>
                        <a:t>Porcentajes de Evaluación </a:t>
                      </a:r>
                      <a:endParaRPr lang="es-ES" dirty="0"/>
                    </a:p>
                  </a:txBody>
                  <a:tcPr>
                    <a:lnB w="12700" cap="flat" cmpd="sng" algn="ctr">
                      <a:solidFill>
                        <a:schemeClr val="tx1"/>
                      </a:solidFill>
                      <a:prstDash val="solid"/>
                      <a:round/>
                      <a:headEnd type="none" w="med" len="med"/>
                      <a:tailEnd type="none" w="med" len="med"/>
                    </a:lnB>
                  </a:tcPr>
                </a:tc>
                <a:tc hMerge="1">
                  <a:txBody>
                    <a:bodyPr/>
                    <a:lstStyle/>
                    <a:p>
                      <a:endParaRPr lang="es-ES"/>
                    </a:p>
                  </a:txBody>
                  <a:tcPr>
                    <a:lnB w="12700" cap="flat" cmpd="sng" algn="ctr">
                      <a:solidFill>
                        <a:schemeClr val="tx1"/>
                      </a:solidFill>
                      <a:prstDash val="solid"/>
                      <a:round/>
                      <a:headEnd type="none" w="med" len="med"/>
                      <a:tailEnd type="none" w="med" len="med"/>
                    </a:lnB>
                  </a:tcPr>
                </a:tc>
              </a:tr>
              <a:tr h="320040">
                <a:tc vMerge="1">
                  <a:txBody>
                    <a:bodyPr/>
                    <a:lstStyle/>
                    <a:p>
                      <a:endParaRPr lang="es-ES"/>
                    </a:p>
                  </a:txBody>
                  <a:tcPr/>
                </a:tc>
                <a:tc>
                  <a:txBody>
                    <a:bodyPr/>
                    <a:lstStyle/>
                    <a:p>
                      <a:pPr algn="ctr"/>
                      <a:r>
                        <a:rPr lang="es-ES_tradnl" dirty="0" smtClean="0"/>
                        <a:t>Con jornada de</a:t>
                      </a:r>
                    </a:p>
                    <a:p>
                      <a:pPr algn="ctr"/>
                      <a:r>
                        <a:rPr lang="es-ES_tradnl" dirty="0" smtClean="0"/>
                        <a:t> O</a:t>
                      </a:r>
                      <a:r>
                        <a:rPr lang="es-ES_tradnl" baseline="0" dirty="0" smtClean="0"/>
                        <a:t> Y P </a:t>
                      </a:r>
                      <a:endParaRPr lang="es-ES" dirty="0"/>
                    </a:p>
                  </a:txBody>
                  <a:tcPr>
                    <a:lnT w="12700" cap="flat" cmpd="sng" algn="ctr">
                      <a:solidFill>
                        <a:schemeClr val="tx1"/>
                      </a:solidFill>
                      <a:prstDash val="solid"/>
                      <a:round/>
                      <a:headEnd type="none" w="med" len="med"/>
                      <a:tailEnd type="none" w="med" len="med"/>
                    </a:lnT>
                  </a:tcPr>
                </a:tc>
                <a:tc>
                  <a:txBody>
                    <a:bodyPr/>
                    <a:lstStyle/>
                    <a:p>
                      <a:pPr algn="ctr"/>
                      <a:r>
                        <a:rPr lang="es-ES_tradnl" dirty="0" smtClean="0"/>
                        <a:t>Sin jornada de </a:t>
                      </a:r>
                    </a:p>
                    <a:p>
                      <a:pPr algn="ctr"/>
                      <a:r>
                        <a:rPr lang="es-ES_tradnl" dirty="0" smtClean="0"/>
                        <a:t>O Y P </a:t>
                      </a:r>
                      <a:endParaRPr lang="es-ES"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s-ES_tradnl" dirty="0" smtClean="0"/>
                        <a:t>Examen </a:t>
                      </a:r>
                      <a:endParaRPr lang="es-ES" dirty="0"/>
                    </a:p>
                  </a:txBody>
                  <a:tcPr>
                    <a:lnB w="12700" cap="flat" cmpd="sng" algn="ctr">
                      <a:solidFill>
                        <a:schemeClr val="tx1"/>
                      </a:solidFill>
                      <a:prstDash val="solid"/>
                      <a:round/>
                      <a:headEnd type="none" w="med" len="med"/>
                      <a:tailEnd type="none" w="med" len="med"/>
                    </a:lnB>
                  </a:tcPr>
                </a:tc>
                <a:tc>
                  <a:txBody>
                    <a:bodyPr/>
                    <a:lstStyle/>
                    <a:p>
                      <a:pPr algn="ctr"/>
                      <a:r>
                        <a:rPr lang="es-ES_tradnl" dirty="0" smtClean="0"/>
                        <a:t>40%</a:t>
                      </a:r>
                      <a:endParaRPr lang="es-ES" dirty="0"/>
                    </a:p>
                  </a:txBody>
                  <a:tcPr>
                    <a:lnB w="12700" cap="flat" cmpd="sng" algn="ctr">
                      <a:solidFill>
                        <a:schemeClr val="tx1"/>
                      </a:solidFill>
                      <a:prstDash val="solid"/>
                      <a:round/>
                      <a:headEnd type="none" w="med" len="med"/>
                      <a:tailEnd type="none" w="med" len="med"/>
                    </a:lnB>
                  </a:tcPr>
                </a:tc>
                <a:tc>
                  <a:txBody>
                    <a:bodyPr/>
                    <a:lstStyle/>
                    <a:p>
                      <a:pPr algn="ctr"/>
                      <a:r>
                        <a:rPr lang="es-ES_tradnl" dirty="0" smtClean="0"/>
                        <a:t>40%</a:t>
                      </a:r>
                      <a:endParaRPr lang="es-ES" dirty="0"/>
                    </a:p>
                  </a:txBody>
                  <a:tcPr>
                    <a:lnT w="12700" cap="flat" cmpd="sng" algn="ctr">
                      <a:solidFill>
                        <a:schemeClr val="tx1"/>
                      </a:solidFill>
                      <a:prstDash val="solid"/>
                      <a:round/>
                      <a:headEnd type="none" w="med" len="med"/>
                      <a:tailEnd type="none" w="med" len="med"/>
                    </a:lnT>
                  </a:tcPr>
                </a:tc>
              </a:tr>
              <a:tr h="370840">
                <a:tc>
                  <a:txBody>
                    <a:bodyPr/>
                    <a:lstStyle/>
                    <a:p>
                      <a:r>
                        <a:rPr lang="es-ES_tradnl" dirty="0" smtClean="0"/>
                        <a:t>Trabajos</a:t>
                      </a:r>
                      <a:r>
                        <a:rPr lang="es-ES_tradnl" baseline="0" dirty="0" smtClean="0"/>
                        <a:t> escritos </a:t>
                      </a:r>
                      <a:endParaRPr lang="es-ES" dirty="0"/>
                    </a:p>
                  </a:txBody>
                  <a:tcPr>
                    <a:lnT w="12700" cap="flat" cmpd="sng" algn="ctr">
                      <a:solidFill>
                        <a:schemeClr val="tx1"/>
                      </a:solidFill>
                      <a:prstDash val="solid"/>
                      <a:round/>
                      <a:headEnd type="none" w="med" len="med"/>
                      <a:tailEnd type="none" w="med" len="med"/>
                    </a:lnT>
                  </a:tcPr>
                </a:tc>
                <a:tc>
                  <a:txBody>
                    <a:bodyPr/>
                    <a:lstStyle/>
                    <a:p>
                      <a:pPr algn="ctr"/>
                      <a:r>
                        <a:rPr lang="es-ES_tradnl" dirty="0" smtClean="0"/>
                        <a:t>10%</a:t>
                      </a:r>
                      <a:endParaRPr lang="es-ES" dirty="0"/>
                    </a:p>
                  </a:txBody>
                  <a:tcPr>
                    <a:lnT w="12700" cap="flat" cmpd="sng" algn="ctr">
                      <a:solidFill>
                        <a:schemeClr val="tx1"/>
                      </a:solidFill>
                      <a:prstDash val="solid"/>
                      <a:round/>
                      <a:headEnd type="none" w="med" len="med"/>
                      <a:tailEnd type="none" w="med" len="med"/>
                    </a:lnT>
                  </a:tcPr>
                </a:tc>
                <a:tc>
                  <a:txBody>
                    <a:bodyPr/>
                    <a:lstStyle/>
                    <a:p>
                      <a:pPr algn="ctr"/>
                      <a:r>
                        <a:rPr lang="es-ES_tradnl" dirty="0" smtClean="0"/>
                        <a:t>30%</a:t>
                      </a:r>
                      <a:endParaRPr lang="es-ES" dirty="0"/>
                    </a:p>
                  </a:txBody>
                  <a:tcPr/>
                </a:tc>
              </a:tr>
              <a:tr h="370840">
                <a:tc>
                  <a:txBody>
                    <a:bodyPr/>
                    <a:lstStyle/>
                    <a:p>
                      <a:r>
                        <a:rPr lang="es-ES_tradnl" dirty="0" smtClean="0"/>
                        <a:t>Participación </a:t>
                      </a:r>
                      <a:endParaRPr lang="es-ES" dirty="0"/>
                    </a:p>
                  </a:txBody>
                  <a:tcPr/>
                </a:tc>
                <a:tc>
                  <a:txBody>
                    <a:bodyPr/>
                    <a:lstStyle/>
                    <a:p>
                      <a:pPr algn="ctr"/>
                      <a:r>
                        <a:rPr lang="es-ES_tradnl" dirty="0" smtClean="0"/>
                        <a:t>10%</a:t>
                      </a:r>
                      <a:endParaRPr lang="es-ES" dirty="0"/>
                    </a:p>
                  </a:txBody>
                  <a:tcPr/>
                </a:tc>
                <a:tc>
                  <a:txBody>
                    <a:bodyPr/>
                    <a:lstStyle/>
                    <a:p>
                      <a:pPr algn="ctr"/>
                      <a:r>
                        <a:rPr lang="es-ES_tradnl" dirty="0" smtClean="0"/>
                        <a:t>20%</a:t>
                      </a:r>
                      <a:endParaRPr lang="es-ES" dirty="0"/>
                    </a:p>
                  </a:txBody>
                  <a:tcPr/>
                </a:tc>
              </a:tr>
              <a:tr h="370840">
                <a:tc>
                  <a:txBody>
                    <a:bodyPr/>
                    <a:lstStyle/>
                    <a:p>
                      <a:r>
                        <a:rPr lang="es-ES_tradnl" dirty="0" smtClean="0"/>
                        <a:t>Portafolio </a:t>
                      </a:r>
                      <a:endParaRPr lang="es-ES" dirty="0"/>
                    </a:p>
                  </a:txBody>
                  <a:tcPr/>
                </a:tc>
                <a:tc>
                  <a:txBody>
                    <a:bodyPr/>
                    <a:lstStyle/>
                    <a:p>
                      <a:pPr algn="ctr"/>
                      <a:r>
                        <a:rPr lang="es-ES_tradnl" dirty="0" smtClean="0"/>
                        <a:t>10%</a:t>
                      </a:r>
                      <a:endParaRPr lang="es-ES" dirty="0"/>
                    </a:p>
                  </a:txBody>
                  <a:tcPr/>
                </a:tc>
                <a:tc>
                  <a:txBody>
                    <a:bodyPr/>
                    <a:lstStyle/>
                    <a:p>
                      <a:pPr algn="ctr"/>
                      <a:r>
                        <a:rPr lang="es-ES_tradnl" dirty="0" smtClean="0"/>
                        <a:t>10%</a:t>
                      </a:r>
                      <a:endParaRPr lang="es-ES" dirty="0"/>
                    </a:p>
                  </a:txBody>
                  <a:tcPr/>
                </a:tc>
              </a:tr>
              <a:tr h="370840">
                <a:tc>
                  <a:txBody>
                    <a:bodyPr/>
                    <a:lstStyle/>
                    <a:p>
                      <a:r>
                        <a:rPr lang="es-ES_tradnl" dirty="0" smtClean="0"/>
                        <a:t>Observación y practica </a:t>
                      </a:r>
                      <a:endParaRPr lang="es-ES" dirty="0"/>
                    </a:p>
                  </a:txBody>
                  <a:tcPr/>
                </a:tc>
                <a:tc>
                  <a:txBody>
                    <a:bodyPr/>
                    <a:lstStyle/>
                    <a:p>
                      <a:pPr algn="ctr"/>
                      <a:r>
                        <a:rPr lang="es-ES_tradnl" dirty="0" smtClean="0"/>
                        <a:t>30%</a:t>
                      </a:r>
                      <a:endParaRPr lang="es-ES" dirty="0"/>
                    </a:p>
                  </a:txBody>
                  <a:tcPr/>
                </a:tc>
                <a:tc>
                  <a:txBody>
                    <a:bodyPr/>
                    <a:lstStyle/>
                    <a:p>
                      <a:pPr algn="ctr"/>
                      <a:r>
                        <a:rPr lang="es-ES_tradnl" dirty="0" smtClean="0"/>
                        <a:t>-</a:t>
                      </a:r>
                      <a:endParaRPr lang="es-ES" dirty="0"/>
                    </a:p>
                  </a:txBody>
                  <a:tcPr/>
                </a:tc>
              </a:tr>
              <a:tr h="370840">
                <a:tc>
                  <a:txBody>
                    <a:bodyPr/>
                    <a:lstStyle/>
                    <a:p>
                      <a:r>
                        <a:rPr lang="es-ES_tradnl" dirty="0" smtClean="0"/>
                        <a:t>Total de la evaluación </a:t>
                      </a:r>
                      <a:endParaRPr lang="es-ES" dirty="0"/>
                    </a:p>
                  </a:txBody>
                  <a:tcPr/>
                </a:tc>
                <a:tc>
                  <a:txBody>
                    <a:bodyPr/>
                    <a:lstStyle/>
                    <a:p>
                      <a:pPr algn="ctr"/>
                      <a:r>
                        <a:rPr lang="es-ES_tradnl" dirty="0" smtClean="0"/>
                        <a:t>100%</a:t>
                      </a:r>
                      <a:endParaRPr lang="es-ES" dirty="0"/>
                    </a:p>
                  </a:txBody>
                  <a:tcPr/>
                </a:tc>
                <a:tc>
                  <a:txBody>
                    <a:bodyPr/>
                    <a:lstStyle/>
                    <a:p>
                      <a:pPr algn="ctr"/>
                      <a:r>
                        <a:rPr lang="es-ES_tradnl" dirty="0" smtClean="0"/>
                        <a:t>100%</a:t>
                      </a:r>
                      <a:endParaRPr lang="es-ES" dirty="0"/>
                    </a:p>
                  </a:txBody>
                  <a:tcPr/>
                </a:tc>
              </a:tr>
            </a:tbl>
          </a:graphicData>
        </a:graphic>
      </p:graphicFrame>
    </p:spTree>
    <p:extLst>
      <p:ext uri="{BB962C8B-B14F-4D97-AF65-F5344CB8AC3E}">
        <p14:creationId xmlns="" xmlns:p14="http://schemas.microsoft.com/office/powerpoint/2010/main" val="17730741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3" name="Rectangle 1"/>
          <p:cNvSpPr>
            <a:spLocks noChangeArrowheads="1"/>
          </p:cNvSpPr>
          <p:nvPr/>
        </p:nvSpPr>
        <p:spPr bwMode="auto">
          <a:xfrm rot="10800000" flipV="1">
            <a:off x="1043608" y="912766"/>
            <a:ext cx="705678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NOTAS: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evaluación será aplicada cuando la alumna cumpla con un buen comportamiento, actitud y responsabilidad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acreditación de cada unidad es de calificación de 7 y en el  trabajo global de 6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Los puntos para redondear una calificación se otorgaran siempre y cuando la calificación del examen sea como mínimo 6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 calificación de trabajos. actividades, presentaciones, realizadas fuera de tiempo serán evaluadas en base a 8.</a:t>
            </a:r>
            <a:endParaRPr kumimoji="0" lang="es-ES_tradnl"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67544" y="404664"/>
            <a:ext cx="8208912" cy="707886"/>
          </a:xfrm>
          <a:prstGeom prst="rect">
            <a:avLst/>
          </a:prstGeom>
        </p:spPr>
        <p:txBody>
          <a:bodyPr wrap="square">
            <a:spAutoFit/>
          </a:bodyPr>
          <a:lstStyle/>
          <a:p>
            <a:pPr algn="ctr"/>
            <a:r>
              <a:rPr lang="es-MX" sz="4000" dirty="0"/>
              <a:t>Reglamento y </a:t>
            </a:r>
            <a:r>
              <a:rPr lang="es-MX" sz="4000" dirty="0" smtClean="0"/>
              <a:t>acuerdos internos </a:t>
            </a:r>
            <a:endParaRPr lang="es-MX" sz="4000" dirty="0"/>
          </a:p>
        </p:txBody>
      </p:sp>
      <p:sp>
        <p:nvSpPr>
          <p:cNvPr id="1025" name="Rectangle 1"/>
          <p:cNvSpPr>
            <a:spLocks noChangeArrowheads="1"/>
          </p:cNvSpPr>
          <p:nvPr/>
        </p:nvSpPr>
        <p:spPr bwMode="auto">
          <a:xfrm rot="10800000" flipV="1">
            <a:off x="395536" y="1569675"/>
            <a:ext cx="8064896"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RESPETO EN TODO MOMENTO A COMPAÑERAS Y MAESTRA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MANEJO DE LA TECNOLOGIA A DISCRESION Y CUANDO SE REQUIERA  POR LA CLASE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ALIMENTOS NO PERMITIDOS ( A DISCRESION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TIEMPO DE TOLERANCIA ( AL INICIAR LA CLASE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SALIDAS MODERADAS </a:t>
            </a:r>
          </a:p>
          <a:p>
            <a:pPr marL="0" marR="0" lvl="0" indent="0" algn="l" defTabSz="914400" rtl="0" eaLnBrk="0" fontAlgn="base" latinLnBrk="0" hangingPunct="0">
              <a:lnSpc>
                <a:spcPct val="100000"/>
              </a:lnSpc>
              <a:spcBef>
                <a:spcPct val="0"/>
              </a:spcBef>
              <a:spcAft>
                <a:spcPct val="0"/>
              </a:spcAft>
              <a:buClrTx/>
              <a:buSzTx/>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PERSONA QUE SALGA</a:t>
            </a:r>
            <a:r>
              <a:rPr kumimoji="0" lang="es-ES_tradnl" sz="24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a:t>
            </a: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REITERADAMENTE SE APLICARA LA INASISTENCIA CORRESPONDIENTE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ENTREGA DE TRABAJOS EN TIEMPO Y FORMA </a:t>
            </a:r>
            <a:endParaRPr kumimoji="0" lang="es-E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_tradnl"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REALIZAR UNA PARTICIPACION ACTIVA </a:t>
            </a:r>
            <a:endParaRPr kumimoji="0" lang="es-ES_tradnl"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824014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467544" y="620688"/>
            <a:ext cx="3240360" cy="1890210"/>
          </a:xfrm>
          <a:prstGeom prst="rect">
            <a:avLst/>
          </a:prstGeom>
          <a:noFill/>
        </p:spPr>
      </p:pic>
      <p:pic>
        <p:nvPicPr>
          <p:cNvPr id="5" name="Picture 2" descr="http://tse1.mm.bing.net/th?&amp;id=JN.EkM2VMND3RY752/aVf8YCQ&amp;w=300&amp;h=300&amp;c=0&amp;pid=1.9&amp;rs=0&amp;p=0"/>
          <p:cNvPicPr>
            <a:picLocks noChangeAspect="1" noChangeArrowheads="1"/>
          </p:cNvPicPr>
          <p:nvPr/>
        </p:nvPicPr>
        <p:blipFill>
          <a:blip r:embed="rId4" cstate="print"/>
          <a:srcRect/>
          <a:stretch>
            <a:fillRect/>
          </a:stretch>
        </p:blipFill>
        <p:spPr bwMode="auto">
          <a:xfrm>
            <a:off x="5940152" y="2348880"/>
            <a:ext cx="2880320" cy="2497460"/>
          </a:xfrm>
          <a:prstGeom prst="rect">
            <a:avLst/>
          </a:prstGeom>
          <a:noFill/>
        </p:spPr>
      </p:pic>
      <p:sp>
        <p:nvSpPr>
          <p:cNvPr id="6" name="5 Rectángulo"/>
          <p:cNvSpPr/>
          <p:nvPr/>
        </p:nvSpPr>
        <p:spPr>
          <a:xfrm>
            <a:off x="611560" y="2924944"/>
            <a:ext cx="4752528" cy="1938992"/>
          </a:xfrm>
          <a:prstGeom prst="rect">
            <a:avLst/>
          </a:prstGeom>
        </p:spPr>
        <p:txBody>
          <a:bodyPr wrap="square">
            <a:spAutoFit/>
          </a:bodyPr>
          <a:lstStyle/>
          <a:p>
            <a:pPr algn="ctr"/>
            <a:r>
              <a:rPr lang="es-ES" sz="2400" dirty="0" smtClean="0">
                <a:latin typeface="Algerian" pitchFamily="82" charset="0"/>
              </a:rPr>
              <a:t>MUCHA SUERTE Y ADELANTE EN ESTE CICILO ESCOLAR</a:t>
            </a:r>
          </a:p>
          <a:p>
            <a:pPr algn="ctr"/>
            <a:endParaRPr lang="es-ES" sz="2400" dirty="0" smtClean="0">
              <a:latin typeface="Algerian" pitchFamily="82" charset="0"/>
            </a:endParaRPr>
          </a:p>
          <a:p>
            <a:pPr algn="ctr"/>
            <a:r>
              <a:rPr lang="es-ES" sz="2400" dirty="0" smtClean="0">
                <a:latin typeface="Algerian" pitchFamily="82" charset="0"/>
              </a:rPr>
              <a:t>INVESTIGANDO UN NUEVO MUNDO  DESCUBRIRAS </a:t>
            </a:r>
            <a:endParaRPr lang="es-ES" sz="2400" dirty="0">
              <a:latin typeface="Algerian" pitchFamily="82" charset="0"/>
            </a:endParaRPr>
          </a:p>
        </p:txBody>
      </p:sp>
    </p:spTree>
    <p:extLst>
      <p:ext uri="{BB962C8B-B14F-4D97-AF65-F5344CB8AC3E}">
        <p14:creationId xmlns="" xmlns:p14="http://schemas.microsoft.com/office/powerpoint/2010/main" val="824014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87624" y="0"/>
            <a:ext cx="5832648" cy="707886"/>
          </a:xfrm>
          <a:prstGeom prst="rect">
            <a:avLst/>
          </a:prstGeom>
        </p:spPr>
        <p:txBody>
          <a:bodyPr wrap="square">
            <a:spAutoFit/>
          </a:bodyPr>
          <a:lstStyle/>
          <a:p>
            <a:pPr algn="ctr"/>
            <a:r>
              <a:rPr lang="es-MX" sz="4000" b="1" dirty="0"/>
              <a:t>Propósitos del curso  </a:t>
            </a:r>
          </a:p>
        </p:txBody>
      </p:sp>
      <p:sp>
        <p:nvSpPr>
          <p:cNvPr id="4" name="Rectángulo 3"/>
          <p:cNvSpPr/>
          <p:nvPr/>
        </p:nvSpPr>
        <p:spPr>
          <a:xfrm>
            <a:off x="179512" y="1268760"/>
            <a:ext cx="7560840" cy="1754326"/>
          </a:xfrm>
          <a:prstGeom prst="rect">
            <a:avLst/>
          </a:prstGeom>
        </p:spPr>
        <p:txBody>
          <a:bodyPr wrap="square">
            <a:spAutoFit/>
          </a:bodyPr>
          <a:lstStyle/>
          <a:p>
            <a:pPr algn="just"/>
            <a:r>
              <a:rPr lang="es-MX" dirty="0" smtClean="0"/>
              <a:t>- Contribuir </a:t>
            </a:r>
            <a:r>
              <a:rPr lang="es-MX" dirty="0"/>
              <a:t>al desarrollo integral del futuro docente de preescolar mediante la construcción de la idea de que la ciencia es parte de la cultura que un ciudadano de la sociedad del conocimiento debe poseer para desarrollarse de manera integral en un mundo cada vez más complejo y envuelto en los desarrollos de la ciencia y la tecnología. </a:t>
            </a:r>
          </a:p>
        </p:txBody>
      </p:sp>
      <p:sp>
        <p:nvSpPr>
          <p:cNvPr id="5" name="Rectángulo 4"/>
          <p:cNvSpPr/>
          <p:nvPr/>
        </p:nvSpPr>
        <p:spPr>
          <a:xfrm>
            <a:off x="2195736" y="3429000"/>
            <a:ext cx="6624736" cy="1569660"/>
          </a:xfrm>
          <a:prstGeom prst="rect">
            <a:avLst/>
          </a:prstGeom>
        </p:spPr>
        <p:txBody>
          <a:bodyPr wrap="square">
            <a:spAutoFit/>
          </a:bodyPr>
          <a:lstStyle/>
          <a:p>
            <a:pPr marL="285750" indent="-285750" algn="just">
              <a:buFontTx/>
              <a:buChar char="-"/>
            </a:pPr>
            <a:r>
              <a:rPr lang="es-MX" dirty="0"/>
              <a:t>Adquirirán conocimientos fundamentales y desarrollarán competencias que les permitan actuar cada vez con mayor autonomía y continuar su propio aprendizaje acerca del mundo que les rodea bajo “la óptica científica</a:t>
            </a:r>
            <a:r>
              <a:rPr lang="es-MX" sz="2400" dirty="0"/>
              <a:t>”.</a:t>
            </a:r>
            <a:r>
              <a:rPr lang="es-MX" dirty="0"/>
              <a:t> </a:t>
            </a:r>
          </a:p>
        </p:txBody>
      </p:sp>
      <p:pic>
        <p:nvPicPr>
          <p:cNvPr id="6" name="Picture 4" descr="http://2.bp.blogspot.com/-X3jh-5y8m0A/UOPrZbXKMYI/AAAAAAAAADM/6CP734-RQUQ/s1600/11986339-de-dibujos-animados-pizarra-de-la-escuela-con-elementos-aislados-vector.jpg"/>
          <p:cNvPicPr>
            <a:picLocks noChangeAspect="1" noChangeArrowheads="1"/>
          </p:cNvPicPr>
          <p:nvPr/>
        </p:nvPicPr>
        <p:blipFill>
          <a:blip r:embed="rId3" cstate="print"/>
          <a:srcRect/>
          <a:stretch>
            <a:fillRect/>
          </a:stretch>
        </p:blipFill>
        <p:spPr bwMode="auto">
          <a:xfrm>
            <a:off x="4788024" y="4797152"/>
            <a:ext cx="2736304" cy="1557554"/>
          </a:xfrm>
          <a:prstGeom prst="rect">
            <a:avLst/>
          </a:prstGeom>
          <a:noFill/>
        </p:spPr>
      </p:pic>
    </p:spTree>
    <p:extLst>
      <p:ext uri="{BB962C8B-B14F-4D97-AF65-F5344CB8AC3E}">
        <p14:creationId xmlns="" xmlns:p14="http://schemas.microsoft.com/office/powerpoint/2010/main" val="7712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39552" y="1340768"/>
            <a:ext cx="6696744" cy="1477328"/>
          </a:xfrm>
          <a:prstGeom prst="rect">
            <a:avLst/>
          </a:prstGeom>
        </p:spPr>
        <p:txBody>
          <a:bodyPr wrap="square">
            <a:spAutoFit/>
          </a:bodyPr>
          <a:lstStyle/>
          <a:p>
            <a:pPr algn="just"/>
            <a:r>
              <a:rPr lang="es-MX" dirty="0" smtClean="0"/>
              <a:t>-Se </a:t>
            </a:r>
            <a:r>
              <a:rPr lang="es-MX" dirty="0"/>
              <a:t>pretende establecer un ambiente de seguridad, afecto y reconocimiento que les permita desarrollar todas sus potencialidades cognitivas, afectivas y físicas fomentando la idea de que todos están en posibilidad de conocer, hacer y saber ciencia desde sus contextos particulares.</a:t>
            </a:r>
          </a:p>
        </p:txBody>
      </p:sp>
      <p:sp>
        <p:nvSpPr>
          <p:cNvPr id="3" name="Rectángulo 2"/>
          <p:cNvSpPr/>
          <p:nvPr/>
        </p:nvSpPr>
        <p:spPr>
          <a:xfrm>
            <a:off x="1691680" y="3645024"/>
            <a:ext cx="7272808" cy="2123658"/>
          </a:xfrm>
          <a:prstGeom prst="rect">
            <a:avLst/>
          </a:prstGeom>
        </p:spPr>
        <p:txBody>
          <a:bodyPr wrap="square">
            <a:spAutoFit/>
          </a:bodyPr>
          <a:lstStyle/>
          <a:p>
            <a:pPr algn="just"/>
            <a:r>
              <a:rPr lang="es-MX" dirty="0" smtClean="0"/>
              <a:t>- La </a:t>
            </a:r>
            <a:r>
              <a:rPr lang="es-MX" dirty="0"/>
              <a:t>relevancia del curso radica en que con las actividades de aprendizaje propuestas se pretende fomentar y desarrollar habilidades clave como el razonamiento inductivo y deductivo, pensamiento basado en sistemas, toma de decisiones críticas, transformación de datos a tablas y gráficas, construcción de explicaciones y argumentos basados en datos, pensamiento en término</a:t>
            </a:r>
            <a:r>
              <a:rPr lang="es-MX" sz="2400" dirty="0"/>
              <a:t> </a:t>
            </a:r>
            <a:r>
              <a:rPr lang="es-MX" dirty="0"/>
              <a:t>de modelos y uso contextualizado de las matemáticas.</a:t>
            </a:r>
          </a:p>
        </p:txBody>
      </p:sp>
    </p:spTree>
    <p:extLst>
      <p:ext uri="{BB962C8B-B14F-4D97-AF65-F5344CB8AC3E}">
        <p14:creationId xmlns="" xmlns:p14="http://schemas.microsoft.com/office/powerpoint/2010/main" val="3534477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88641"/>
            <a:ext cx="8568952" cy="1569660"/>
          </a:xfrm>
          <a:prstGeom prst="rect">
            <a:avLst/>
          </a:prstGeom>
        </p:spPr>
        <p:txBody>
          <a:bodyPr wrap="square">
            <a:spAutoFit/>
          </a:bodyPr>
          <a:lstStyle/>
          <a:p>
            <a:pPr lvl="0" algn="ctr"/>
            <a:r>
              <a:rPr lang="es-MX" sz="3200" dirty="0"/>
              <a:t>Bloques </a:t>
            </a:r>
            <a:r>
              <a:rPr lang="es-MX" sz="3200" dirty="0" smtClean="0"/>
              <a:t>o </a:t>
            </a:r>
            <a:r>
              <a:rPr lang="es-MX" sz="3200" dirty="0"/>
              <a:t>Campos según los maneje el programa </a:t>
            </a:r>
            <a:endParaRPr lang="es-MX" sz="3200" dirty="0" smtClean="0"/>
          </a:p>
          <a:p>
            <a:pPr lvl="0" algn="ctr"/>
            <a:r>
              <a:rPr lang="es-MX" sz="3200" dirty="0" smtClean="0"/>
              <a:t>Temas  </a:t>
            </a:r>
            <a:endParaRPr lang="es-ES" sz="3200" dirty="0"/>
          </a:p>
        </p:txBody>
      </p:sp>
      <p:sp>
        <p:nvSpPr>
          <p:cNvPr id="3" name="Rectángulo 2"/>
          <p:cNvSpPr/>
          <p:nvPr/>
        </p:nvSpPr>
        <p:spPr>
          <a:xfrm>
            <a:off x="323528" y="1700808"/>
            <a:ext cx="8496944" cy="4154984"/>
          </a:xfrm>
          <a:prstGeom prst="rect">
            <a:avLst/>
          </a:prstGeom>
        </p:spPr>
        <p:txBody>
          <a:bodyPr wrap="square">
            <a:spAutoFit/>
          </a:bodyPr>
          <a:lstStyle/>
          <a:p>
            <a:pPr algn="ctr"/>
            <a:r>
              <a:rPr lang="es-MX" sz="3200" i="1" dirty="0"/>
              <a:t>Unidad de aprendizaje I </a:t>
            </a:r>
          </a:p>
          <a:p>
            <a:pPr marL="68580" indent="0" algn="ctr">
              <a:buNone/>
            </a:pPr>
            <a:r>
              <a:rPr lang="es-MX" sz="3200" b="1" dirty="0"/>
              <a:t>   </a:t>
            </a:r>
            <a:r>
              <a:rPr lang="es-MX" sz="3200" b="1" dirty="0" smtClean="0"/>
              <a:t> </a:t>
            </a:r>
            <a:r>
              <a:rPr lang="es-MX" sz="3200" b="1" dirty="0"/>
              <a:t>Naturaleza de la ciencia</a:t>
            </a:r>
            <a:r>
              <a:rPr lang="es-MX" sz="3200" dirty="0" smtClean="0"/>
              <a:t>.</a:t>
            </a:r>
          </a:p>
          <a:p>
            <a:pPr marL="68580" indent="0" algn="ctr">
              <a:buNone/>
            </a:pPr>
            <a:endParaRPr lang="es-MX" sz="3200" dirty="0" smtClean="0"/>
          </a:p>
          <a:p>
            <a:pPr algn="just"/>
            <a:r>
              <a:rPr lang="es-MX" sz="2800" dirty="0" smtClean="0"/>
              <a:t>-  ¿</a:t>
            </a:r>
            <a:r>
              <a:rPr lang="es-MX" sz="2800" dirty="0"/>
              <a:t>Qué es la ciencia?</a:t>
            </a:r>
          </a:p>
          <a:p>
            <a:pPr algn="just"/>
            <a:r>
              <a:rPr lang="es-MX" sz="2800" dirty="0" smtClean="0"/>
              <a:t>- Los </a:t>
            </a:r>
            <a:r>
              <a:rPr lang="es-MX" sz="2800" dirty="0"/>
              <a:t>seres vivos y el camino hacia la </a:t>
            </a:r>
            <a:r>
              <a:rPr lang="es-MX" sz="2800" dirty="0" smtClean="0"/>
              <a:t>biodiversidad. La </a:t>
            </a:r>
            <a:r>
              <a:rPr lang="es-MX" sz="2800" dirty="0"/>
              <a:t>biodiversidad como muestra de la evolución</a:t>
            </a:r>
          </a:p>
          <a:p>
            <a:pPr algn="just"/>
            <a:r>
              <a:rPr lang="es-MX" sz="2800" dirty="0" smtClean="0"/>
              <a:t>- Ideas </a:t>
            </a:r>
            <a:r>
              <a:rPr lang="es-MX" sz="2800" dirty="0"/>
              <a:t>previas sobre ¿qué es la ciencia?, ¿cómo </a:t>
            </a:r>
            <a:r>
              <a:rPr lang="es-MX" sz="2800" dirty="0" smtClean="0"/>
              <a:t>identificar cuestiones </a:t>
            </a:r>
            <a:r>
              <a:rPr lang="es-MX" sz="2800" dirty="0"/>
              <a:t>científicas?</a:t>
            </a:r>
          </a:p>
        </p:txBody>
      </p:sp>
    </p:spTree>
    <p:extLst>
      <p:ext uri="{BB962C8B-B14F-4D97-AF65-F5344CB8AC3E}">
        <p14:creationId xmlns="" xmlns:p14="http://schemas.microsoft.com/office/powerpoint/2010/main" val="2757342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51520" y="188640"/>
            <a:ext cx="8568952" cy="5663089"/>
          </a:xfrm>
          <a:prstGeom prst="rect">
            <a:avLst/>
          </a:prstGeom>
        </p:spPr>
        <p:txBody>
          <a:bodyPr wrap="square">
            <a:spAutoFit/>
          </a:bodyPr>
          <a:lstStyle/>
          <a:p>
            <a:pPr algn="ctr"/>
            <a:r>
              <a:rPr lang="es-MX" sz="4800" i="1" dirty="0"/>
              <a:t>Unidad de aprendizaje II. </a:t>
            </a:r>
          </a:p>
          <a:p>
            <a:pPr marL="68580" indent="0" algn="ctr">
              <a:buNone/>
            </a:pPr>
            <a:r>
              <a:rPr lang="es-MX" sz="4000" dirty="0"/>
              <a:t>    </a:t>
            </a:r>
            <a:r>
              <a:rPr lang="es-MX" sz="4400" b="1" dirty="0"/>
              <a:t>Explicación de fenómenos de manera científica</a:t>
            </a:r>
            <a:r>
              <a:rPr lang="es-MX" sz="3000" b="1" dirty="0" smtClean="0"/>
              <a:t>.</a:t>
            </a:r>
          </a:p>
          <a:p>
            <a:pPr marL="68580" indent="0" algn="ctr">
              <a:buNone/>
            </a:pPr>
            <a:endParaRPr lang="es-MX" sz="3000" b="1" dirty="0" smtClean="0"/>
          </a:p>
          <a:p>
            <a:pPr marL="68580" indent="0" algn="just">
              <a:buNone/>
            </a:pPr>
            <a:r>
              <a:rPr lang="es-MX" sz="2800" b="1" dirty="0"/>
              <a:t>-</a:t>
            </a:r>
            <a:r>
              <a:rPr lang="es-MX" sz="2800" dirty="0" smtClean="0"/>
              <a:t> </a:t>
            </a:r>
            <a:r>
              <a:rPr lang="es-MX" sz="2800" dirty="0"/>
              <a:t>¿Existe una sola manera de hacer ciencia?</a:t>
            </a:r>
          </a:p>
          <a:p>
            <a:pPr algn="just"/>
            <a:r>
              <a:rPr lang="es-MX" sz="2800" dirty="0" smtClean="0"/>
              <a:t>- Recursos </a:t>
            </a:r>
            <a:r>
              <a:rPr lang="es-MX" sz="2800" dirty="0"/>
              <a:t>Naturales. La importancia del desarrollo sustentable: Sus valores </a:t>
            </a:r>
            <a:r>
              <a:rPr lang="es-MX" sz="2800" dirty="0" smtClean="0"/>
              <a:t>y procedimientos</a:t>
            </a:r>
            <a:r>
              <a:rPr lang="es-MX" sz="2800" dirty="0"/>
              <a:t>.</a:t>
            </a:r>
          </a:p>
          <a:p>
            <a:pPr algn="just"/>
            <a:r>
              <a:rPr lang="es-MX" sz="2800" dirty="0" smtClean="0"/>
              <a:t>- ¿</a:t>
            </a:r>
            <a:r>
              <a:rPr lang="es-MX" sz="2800" dirty="0"/>
              <a:t>Qué hay que hacer para explicar y qué es explicar de manera científica?</a:t>
            </a:r>
          </a:p>
          <a:p>
            <a:pPr algn="just"/>
            <a:r>
              <a:rPr lang="es-MX" sz="2800" dirty="0" smtClean="0"/>
              <a:t>- ¿</a:t>
            </a:r>
            <a:r>
              <a:rPr lang="es-MX" sz="2800" dirty="0"/>
              <a:t>Explicar es lo mismo que observar?</a:t>
            </a:r>
          </a:p>
        </p:txBody>
      </p:sp>
    </p:spTree>
    <p:extLst>
      <p:ext uri="{BB962C8B-B14F-4D97-AF65-F5344CB8AC3E}">
        <p14:creationId xmlns="" xmlns:p14="http://schemas.microsoft.com/office/powerpoint/2010/main" val="222659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512" y="476672"/>
            <a:ext cx="8640960" cy="1508105"/>
          </a:xfrm>
          <a:prstGeom prst="rect">
            <a:avLst/>
          </a:prstGeom>
        </p:spPr>
        <p:txBody>
          <a:bodyPr wrap="square">
            <a:spAutoFit/>
          </a:bodyPr>
          <a:lstStyle/>
          <a:p>
            <a:pPr algn="ctr"/>
            <a:r>
              <a:rPr lang="es-MX" sz="4800" dirty="0"/>
              <a:t>Unidad de aprendizaje III</a:t>
            </a:r>
            <a:r>
              <a:rPr lang="es-MX" dirty="0"/>
              <a:t>. </a:t>
            </a:r>
          </a:p>
          <a:p>
            <a:pPr marL="68580" indent="0" algn="ctr">
              <a:buNone/>
            </a:pPr>
            <a:r>
              <a:rPr lang="es-MX" dirty="0"/>
              <a:t>    </a:t>
            </a:r>
            <a:r>
              <a:rPr lang="es-MX" sz="4400" b="1" i="1" dirty="0"/>
              <a:t>Utilizar evidencia científica</a:t>
            </a:r>
            <a:endParaRPr lang="es-MX" sz="4400" i="1" dirty="0"/>
          </a:p>
        </p:txBody>
      </p:sp>
      <p:sp>
        <p:nvSpPr>
          <p:cNvPr id="4" name="Rectángulo 3"/>
          <p:cNvSpPr/>
          <p:nvPr/>
        </p:nvSpPr>
        <p:spPr>
          <a:xfrm>
            <a:off x="323528" y="2492896"/>
            <a:ext cx="8136904" cy="3785652"/>
          </a:xfrm>
          <a:prstGeom prst="rect">
            <a:avLst/>
          </a:prstGeom>
        </p:spPr>
        <p:txBody>
          <a:bodyPr wrap="square">
            <a:spAutoFit/>
          </a:bodyPr>
          <a:lstStyle/>
          <a:p>
            <a:pPr algn="just"/>
            <a:r>
              <a:rPr lang="es-MX" sz="2400" dirty="0" smtClean="0">
                <a:latin typeface="Symbol" panose="05050102010706020507" pitchFamily="18" charset="2"/>
              </a:rPr>
              <a:t>- </a:t>
            </a:r>
            <a:r>
              <a:rPr lang="es-MX" sz="2400" dirty="0" smtClean="0"/>
              <a:t>¿</a:t>
            </a:r>
            <a:r>
              <a:rPr lang="es-MX" sz="2400" dirty="0"/>
              <a:t>Cómo la ciencia afecta nuestras vidas?</a:t>
            </a:r>
          </a:p>
          <a:p>
            <a:pPr algn="just"/>
            <a:r>
              <a:rPr lang="es-MX" sz="2400" dirty="0" smtClean="0"/>
              <a:t>- De </a:t>
            </a:r>
            <a:r>
              <a:rPr lang="es-MX" sz="2400" dirty="0"/>
              <a:t>regreso a los individuos: Uso de la ciencia y la tecnología ¿para satisfacer necesidades?</a:t>
            </a:r>
          </a:p>
          <a:p>
            <a:pPr algn="just"/>
            <a:r>
              <a:rPr lang="es-MX" sz="2400" dirty="0" smtClean="0"/>
              <a:t>- Habilidades </a:t>
            </a:r>
            <a:r>
              <a:rPr lang="es-MX" sz="2400" dirty="0"/>
              <a:t>y destrezas en la práctica de la ciencia escolar: Ahora como alumno, en un futuro como docente.</a:t>
            </a:r>
          </a:p>
          <a:p>
            <a:pPr algn="just"/>
            <a:r>
              <a:rPr lang="es-MX" sz="2400" dirty="0" smtClean="0"/>
              <a:t>- Las </a:t>
            </a:r>
            <a:r>
              <a:rPr lang="es-MX" sz="2400" dirty="0"/>
              <a:t>pruebas científicas, ¿dónde se buscan o como se construyen?</a:t>
            </a:r>
          </a:p>
          <a:p>
            <a:pPr algn="just"/>
            <a:endParaRPr lang="es-MX" sz="2400" dirty="0"/>
          </a:p>
          <a:p>
            <a:pPr algn="just"/>
            <a:endParaRPr lang="es-MX" sz="2400" dirty="0"/>
          </a:p>
        </p:txBody>
      </p:sp>
    </p:spTree>
    <p:extLst>
      <p:ext uri="{BB962C8B-B14F-4D97-AF65-F5344CB8AC3E}">
        <p14:creationId xmlns="" xmlns:p14="http://schemas.microsoft.com/office/powerpoint/2010/main" val="1641218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5536" y="404664"/>
            <a:ext cx="8568952" cy="707886"/>
          </a:xfrm>
          <a:prstGeom prst="rect">
            <a:avLst/>
          </a:prstGeom>
        </p:spPr>
        <p:txBody>
          <a:bodyPr wrap="square">
            <a:spAutoFit/>
          </a:bodyPr>
          <a:lstStyle/>
          <a:p>
            <a:pPr lvl="0" algn="ctr"/>
            <a:r>
              <a:rPr lang="es-MX" sz="4000" dirty="0"/>
              <a:t>Orientaciones didácticas</a:t>
            </a:r>
            <a:endParaRPr lang="es-ES" sz="4000" dirty="0"/>
          </a:p>
        </p:txBody>
      </p:sp>
      <p:sp>
        <p:nvSpPr>
          <p:cNvPr id="3" name="Rectángulo 2"/>
          <p:cNvSpPr/>
          <p:nvPr/>
        </p:nvSpPr>
        <p:spPr>
          <a:xfrm rot="10800000" flipV="1">
            <a:off x="395536" y="1167715"/>
            <a:ext cx="8568952" cy="4493538"/>
          </a:xfrm>
          <a:prstGeom prst="rect">
            <a:avLst/>
          </a:prstGeom>
        </p:spPr>
        <p:txBody>
          <a:bodyPr wrap="square">
            <a:spAutoFit/>
          </a:bodyPr>
          <a:lstStyle/>
          <a:p>
            <a:pPr algn="just"/>
            <a:r>
              <a:rPr lang="es-MX" sz="2200" dirty="0">
                <a:latin typeface="Cambria" panose="02040503050406030204" pitchFamily="18" charset="0"/>
              </a:rPr>
              <a:t>Consideramos que un buen profesor es aquel que toma decisiones acordes a las condiciones del contexto donde </a:t>
            </a:r>
            <a:r>
              <a:rPr lang="es-MX" sz="2200" dirty="0" smtClean="0">
                <a:latin typeface="Cambria" panose="02040503050406030204" pitchFamily="18" charset="0"/>
              </a:rPr>
              <a:t>enseña (contenidos</a:t>
            </a:r>
            <a:r>
              <a:rPr lang="es-MX" sz="2200" dirty="0">
                <a:latin typeface="Cambria" panose="02040503050406030204" pitchFamily="18" charset="0"/>
              </a:rPr>
              <a:t>, alumnos, requisitos institucionales) para lograr en sus estudiantes un aprendizaje significativo, </a:t>
            </a:r>
            <a:r>
              <a:rPr lang="es-MX" sz="2200" dirty="0" smtClean="0">
                <a:latin typeface="Cambria" panose="02040503050406030204" pitchFamily="18" charset="0"/>
              </a:rPr>
              <a:t>profundo, permanente </a:t>
            </a:r>
            <a:r>
              <a:rPr lang="es-MX" sz="2200" dirty="0">
                <a:latin typeface="Cambria" panose="02040503050406030204" pitchFamily="18" charset="0"/>
              </a:rPr>
              <a:t>y, sobretodo, generalizable. Así, recomendamos que en este curso se promueva un aprendizaje activo, que </a:t>
            </a:r>
            <a:r>
              <a:rPr lang="es-MX" sz="2200" dirty="0" smtClean="0">
                <a:latin typeface="Cambria" panose="02040503050406030204" pitchFamily="18" charset="0"/>
              </a:rPr>
              <a:t>el docente </a:t>
            </a:r>
            <a:r>
              <a:rPr lang="es-MX" sz="2200" dirty="0">
                <a:latin typeface="Cambria" panose="02040503050406030204" pitchFamily="18" charset="0"/>
              </a:rPr>
              <a:t>y los estudiantes utilicen una variedad de estrategias de enseñanza y de aprendizaje, donde se evalúe </a:t>
            </a:r>
            <a:r>
              <a:rPr lang="es-MX" sz="2200" dirty="0" smtClean="0">
                <a:latin typeface="Cambria" panose="02040503050406030204" pitchFamily="18" charset="0"/>
              </a:rPr>
              <a:t>el aprendizaje </a:t>
            </a:r>
            <a:r>
              <a:rPr lang="es-MX" sz="2200" dirty="0">
                <a:latin typeface="Cambria" panose="02040503050406030204" pitchFamily="18" charset="0"/>
              </a:rPr>
              <a:t>de los estudiantes continuamente y se adapte la enseñanza a sus necesidades, que se creen </a:t>
            </a:r>
            <a:r>
              <a:rPr lang="es-MX" sz="2200" dirty="0" smtClean="0">
                <a:latin typeface="Cambria" panose="02040503050406030204" pitchFamily="18" charset="0"/>
              </a:rPr>
              <a:t>actividades  ambiciosas</a:t>
            </a:r>
            <a:r>
              <a:rPr lang="es-MX" sz="2200" dirty="0">
                <a:latin typeface="Cambria" panose="02040503050406030204" pitchFamily="18" charset="0"/>
              </a:rPr>
              <a:t>, que se establezcan criterios claros, se retroalimenten constantemente y se fomentan oportunidades </a:t>
            </a:r>
            <a:r>
              <a:rPr lang="es-MX" sz="2200" dirty="0" smtClean="0">
                <a:latin typeface="Cambria" panose="02040503050406030204" pitchFamily="18" charset="0"/>
              </a:rPr>
              <a:t>para revisar </a:t>
            </a:r>
            <a:r>
              <a:rPr lang="es-MX" sz="2200" dirty="0">
                <a:latin typeface="Cambria" panose="02040503050406030204" pitchFamily="18" charset="0"/>
              </a:rPr>
              <a:t>los trabajos. Se debe administrar un salón de clase para que funcione de manera eficaz y en donde los </a:t>
            </a:r>
            <a:r>
              <a:rPr lang="es-MX" sz="2200" dirty="0" smtClean="0">
                <a:latin typeface="Cambria" panose="02040503050406030204" pitchFamily="18" charset="0"/>
              </a:rPr>
              <a:t>alumnos trabajen </a:t>
            </a:r>
            <a:r>
              <a:rPr lang="es-MX" sz="2200" dirty="0">
                <a:latin typeface="Cambria" panose="02040503050406030204" pitchFamily="18" charset="0"/>
              </a:rPr>
              <a:t>colaborativamente</a:t>
            </a:r>
            <a:r>
              <a:rPr lang="es-MX" sz="2200" dirty="0" smtClean="0">
                <a:latin typeface="Cambria" panose="02040503050406030204" pitchFamily="18" charset="0"/>
              </a:rPr>
              <a:t>..</a:t>
            </a:r>
            <a:endParaRPr lang="es-MX" sz="2200" dirty="0"/>
          </a:p>
        </p:txBody>
      </p:sp>
    </p:spTree>
    <p:extLst>
      <p:ext uri="{BB962C8B-B14F-4D97-AF65-F5344CB8AC3E}">
        <p14:creationId xmlns="" xmlns:p14="http://schemas.microsoft.com/office/powerpoint/2010/main" val="2965784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23528" y="980728"/>
            <a:ext cx="8568952" cy="4154984"/>
          </a:xfrm>
          <a:prstGeom prst="rect">
            <a:avLst/>
          </a:prstGeom>
        </p:spPr>
        <p:txBody>
          <a:bodyPr wrap="square">
            <a:spAutoFit/>
          </a:bodyPr>
          <a:lstStyle/>
          <a:p>
            <a:pPr algn="just"/>
            <a:r>
              <a:rPr lang="es-MX" sz="2200" dirty="0">
                <a:latin typeface="Cambria" panose="02040503050406030204" pitchFamily="18" charset="0"/>
              </a:rPr>
              <a:t>Es necesario considerar que todos los estudiantes tienen alguna fortaleza para contribuir </a:t>
            </a:r>
            <a:r>
              <a:rPr lang="es-MX" sz="2200" dirty="0" smtClean="0">
                <a:latin typeface="Cambria" panose="02040503050406030204" pitchFamily="18" charset="0"/>
              </a:rPr>
              <a:t>al curso </a:t>
            </a:r>
            <a:r>
              <a:rPr lang="es-MX" sz="2200" dirty="0">
                <a:latin typeface="Cambria" panose="02040503050406030204" pitchFamily="18" charset="0"/>
              </a:rPr>
              <a:t>y en este espíritu todos aprenden de y con ayuda de todos. Con respecto a la educación científica se </a:t>
            </a:r>
            <a:r>
              <a:rPr lang="es-MX" sz="2200" dirty="0" smtClean="0">
                <a:latin typeface="Cambria" panose="02040503050406030204" pitchFamily="18" charset="0"/>
              </a:rPr>
              <a:t>recomienda seguir </a:t>
            </a:r>
            <a:r>
              <a:rPr lang="es-MX" sz="2200" dirty="0">
                <a:latin typeface="Cambria" panose="02040503050406030204" pitchFamily="18" charset="0"/>
              </a:rPr>
              <a:t>los siguientes principios: </a:t>
            </a:r>
            <a:endParaRPr lang="es-MX" sz="2200" dirty="0" smtClean="0">
              <a:latin typeface="Cambria" panose="02040503050406030204" pitchFamily="18" charset="0"/>
            </a:endParaRPr>
          </a:p>
          <a:p>
            <a:pPr algn="just"/>
            <a:r>
              <a:rPr lang="es-MX" sz="2200" dirty="0" smtClean="0">
                <a:latin typeface="Cambria" panose="02040503050406030204" pitchFamily="18" charset="0"/>
              </a:rPr>
              <a:t>i</a:t>
            </a:r>
            <a:r>
              <a:rPr lang="es-MX" sz="2200" dirty="0">
                <a:latin typeface="Cambria" panose="02040503050406030204" pitchFamily="18" charset="0"/>
              </a:rPr>
              <a:t>) Es más importante que los estudiantes aprendan cómo hacer ciencia que aprendan</a:t>
            </a:r>
          </a:p>
          <a:p>
            <a:pPr algn="just"/>
            <a:r>
              <a:rPr lang="es-MX" sz="2200" dirty="0" smtClean="0">
                <a:latin typeface="Cambria" panose="02040503050406030204" pitchFamily="18" charset="0"/>
              </a:rPr>
              <a:t>Ciencias</a:t>
            </a:r>
          </a:p>
          <a:p>
            <a:pPr algn="just"/>
            <a:r>
              <a:rPr lang="es-MX" sz="2200" dirty="0" smtClean="0">
                <a:latin typeface="Cambria" panose="02040503050406030204" pitchFamily="18" charset="0"/>
              </a:rPr>
              <a:t> </a:t>
            </a:r>
            <a:r>
              <a:rPr lang="es-MX" sz="2200" dirty="0">
                <a:latin typeface="Cambria" panose="02040503050406030204" pitchFamily="18" charset="0"/>
              </a:rPr>
              <a:t>ii) los docentes de nivel preescolar no necesitan conocer una gran cantidad de conocimientos científicos pero </a:t>
            </a:r>
            <a:r>
              <a:rPr lang="es-MX" sz="2200" dirty="0" smtClean="0">
                <a:latin typeface="Cambria" panose="02040503050406030204" pitchFamily="18" charset="0"/>
              </a:rPr>
              <a:t>si requieren </a:t>
            </a:r>
            <a:r>
              <a:rPr lang="es-MX" sz="2200" dirty="0">
                <a:latin typeface="Cambria" panose="02040503050406030204" pitchFamily="18" charset="0"/>
              </a:rPr>
              <a:t>ser </a:t>
            </a:r>
            <a:r>
              <a:rPr lang="es-MX" sz="2200" dirty="0" err="1">
                <a:latin typeface="Cambria" panose="02040503050406030204" pitchFamily="18" charset="0"/>
              </a:rPr>
              <a:t>co</a:t>
            </a:r>
            <a:r>
              <a:rPr lang="es-MX" sz="2200" dirty="0">
                <a:latin typeface="Cambria" panose="02040503050406030204" pitchFamily="18" charset="0"/>
              </a:rPr>
              <a:t>-investigadores con sus estudiantes, </a:t>
            </a:r>
            <a:r>
              <a:rPr lang="es-MX" sz="2200" dirty="0" smtClean="0">
                <a:latin typeface="Cambria" panose="02040503050406030204" pitchFamily="18" charset="0"/>
              </a:rPr>
              <a:t>y</a:t>
            </a:r>
          </a:p>
          <a:p>
            <a:pPr algn="just"/>
            <a:r>
              <a:rPr lang="es-MX" sz="2200" dirty="0" smtClean="0">
                <a:latin typeface="Cambria" panose="02040503050406030204" pitchFamily="18" charset="0"/>
              </a:rPr>
              <a:t> </a:t>
            </a:r>
            <a:r>
              <a:rPr lang="es-MX" sz="2200" dirty="0">
                <a:latin typeface="Cambria" panose="02040503050406030204" pitchFamily="18" charset="0"/>
              </a:rPr>
              <a:t>iii) una buena enseñanza científica requiere tanto de una </a:t>
            </a:r>
            <a:r>
              <a:rPr lang="es-MX" sz="2200" dirty="0" smtClean="0">
                <a:latin typeface="Cambria" panose="02040503050406030204" pitchFamily="18" charset="0"/>
              </a:rPr>
              <a:t>base teórica </a:t>
            </a:r>
            <a:r>
              <a:rPr lang="es-MX" sz="2200" dirty="0">
                <a:latin typeface="Cambria" panose="02040503050406030204" pitchFamily="18" charset="0"/>
              </a:rPr>
              <a:t>y metodológica como de mucha práctica basada en la experiencia.</a:t>
            </a:r>
            <a:endParaRPr lang="es-MX" sz="2200" dirty="0"/>
          </a:p>
        </p:txBody>
      </p:sp>
    </p:spTree>
    <p:extLst>
      <p:ext uri="{BB962C8B-B14F-4D97-AF65-F5344CB8AC3E}">
        <p14:creationId xmlns="" xmlns:p14="http://schemas.microsoft.com/office/powerpoint/2010/main" val="1185108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342</TotalTime>
  <Words>2079</Words>
  <Application>Microsoft Office PowerPoint</Application>
  <PresentationFormat>Presentación en pantalla (4:3)</PresentationFormat>
  <Paragraphs>161</Paragraphs>
  <Slides>24</Slides>
  <Notes>24</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Concurrencia</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Mayra</cp:lastModifiedBy>
  <cp:revision>36</cp:revision>
  <dcterms:created xsi:type="dcterms:W3CDTF">2015-02-09T15:06:54Z</dcterms:created>
  <dcterms:modified xsi:type="dcterms:W3CDTF">2015-08-28T01:56:37Z</dcterms:modified>
</cp:coreProperties>
</file>