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57" r:id="rId5"/>
    <p:sldId id="280" r:id="rId6"/>
    <p:sldId id="281" r:id="rId7"/>
    <p:sldId id="262" r:id="rId8"/>
    <p:sldId id="263" r:id="rId9"/>
    <p:sldId id="282" r:id="rId10"/>
    <p:sldId id="265" r:id="rId11"/>
    <p:sldId id="258" r:id="rId12"/>
    <p:sldId id="266" r:id="rId13"/>
    <p:sldId id="267" r:id="rId14"/>
    <p:sldId id="268" r:id="rId15"/>
    <p:sldId id="259" r:id="rId16"/>
    <p:sldId id="269" r:id="rId17"/>
    <p:sldId id="270" r:id="rId18"/>
    <p:sldId id="271" r:id="rId19"/>
    <p:sldId id="272" r:id="rId20"/>
    <p:sldId id="273" r:id="rId21"/>
    <p:sldId id="276" r:id="rId22"/>
    <p:sldId id="277" r:id="rId23"/>
    <p:sldId id="278" r:id="rId24"/>
    <p:sldId id="279" r:id="rId25"/>
    <p:sldId id="274" r:id="rId26"/>
    <p:sldId id="275" r:id="rId2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3" d="100"/>
          <a:sy n="53" d="100"/>
        </p:scale>
        <p:origin x="-792" y="23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1109425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1AA25EE-BD30-4536-8BF5-A3535E04FF35}" type="datetimeFigureOut">
              <a:rPr lang="es-ES" smtClean="0"/>
              <a:t>10/02/2015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870016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1AA25EE-BD30-4536-8BF5-A3535E04FF35}" type="datetimeFigureOut">
              <a:rPr lang="es-ES" smtClean="0"/>
              <a:t>10/02/2015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2865205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1AA25EE-BD30-4536-8BF5-A3535E04FF35}" type="datetimeFigureOut">
              <a:rPr lang="es-ES" smtClean="0"/>
              <a:t>10/02/2015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1184808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1AA25EE-BD30-4536-8BF5-A3535E04FF35}" type="datetimeFigureOut">
              <a:rPr lang="es-ES" smtClean="0"/>
              <a:t>10/02/2015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2490724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21AA25EE-BD30-4536-8BF5-A3535E04FF35}" type="datetimeFigureOut">
              <a:rPr lang="es-ES" smtClean="0"/>
              <a:t>10/02/2015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2163844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21AA25EE-BD30-4536-8BF5-A3535E04FF35}" type="datetimeFigureOut">
              <a:rPr lang="es-ES" smtClean="0"/>
              <a:t>10/02/2015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3401416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21AA25EE-BD30-4536-8BF5-A3535E04FF35}" type="datetimeFigureOut">
              <a:rPr lang="es-ES" smtClean="0"/>
              <a:t>10/02/2015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3105677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1AA25EE-BD30-4536-8BF5-A3535E04FF35}" type="datetimeFigureOut">
              <a:rPr lang="es-ES" smtClean="0"/>
              <a:t>10/02/2015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57819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1AA25EE-BD30-4536-8BF5-A3535E04FF35}" type="datetimeFigureOut">
              <a:rPr lang="es-ES" smtClean="0"/>
              <a:t>10/02/2015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4293180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1AA25EE-BD30-4536-8BF5-A3535E04FF35}" type="datetimeFigureOut">
              <a:rPr lang="es-ES" smtClean="0"/>
              <a:t>10/02/2015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3981331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AA25EE-BD30-4536-8BF5-A3535E04FF35}" type="datetimeFigureOut">
              <a:rPr lang="es-ES" smtClean="0"/>
              <a:t>10/02/2015</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1E2CC8-6241-4C7A-9117-3C4F818136D0}" type="slidenum">
              <a:rPr lang="es-ES" smtClean="0"/>
              <a:t>‹Nº›</a:t>
            </a:fld>
            <a:endParaRPr lang="es-ES"/>
          </a:p>
        </p:txBody>
      </p:sp>
    </p:spTree>
    <p:extLst>
      <p:ext uri="{BB962C8B-B14F-4D97-AF65-F5344CB8AC3E}">
        <p14:creationId xmlns:p14="http://schemas.microsoft.com/office/powerpoint/2010/main" val="34672604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oecd.org/dataoecd/8/4/47101298.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oecd.org/education/preschoolandschool/46216786.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oecd.org/dataoecd/8/4/47101298.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683568" y="548680"/>
            <a:ext cx="7920880" cy="5078313"/>
          </a:xfrm>
          <a:prstGeom prst="rect">
            <a:avLst/>
          </a:prstGeom>
        </p:spPr>
        <p:txBody>
          <a:bodyPr wrap="square">
            <a:spAutoFit/>
          </a:bodyPr>
          <a:lstStyle/>
          <a:p>
            <a:r>
              <a:rPr lang="es-ES_tradnl" sz="2800" b="1" dirty="0"/>
              <a:t>Semestre </a:t>
            </a:r>
            <a:r>
              <a:rPr lang="es-ES_tradnl" sz="2800" b="1" dirty="0" smtClean="0"/>
              <a:t>: Cuarto </a:t>
            </a:r>
            <a:r>
              <a:rPr lang="es-ES_tradnl" sz="2800" b="1" dirty="0" smtClean="0"/>
              <a:t>semestre</a:t>
            </a:r>
          </a:p>
          <a:p>
            <a:endParaRPr lang="es-ES_tradnl" sz="2800" b="1" dirty="0" smtClean="0"/>
          </a:p>
          <a:p>
            <a:r>
              <a:rPr lang="es-ES_tradnl" sz="2800" b="1" dirty="0" smtClean="0"/>
              <a:t>Nombre </a:t>
            </a:r>
            <a:r>
              <a:rPr lang="es-ES_tradnl" sz="2800" b="1" dirty="0"/>
              <a:t>de la Asignatura </a:t>
            </a:r>
            <a:r>
              <a:rPr lang="es-ES_tradnl" sz="2800" b="1" dirty="0" smtClean="0"/>
              <a:t>: </a:t>
            </a:r>
            <a:r>
              <a:rPr lang="es-ES_tradnl" sz="2800" b="1" dirty="0" smtClean="0"/>
              <a:t>Teoría Pedagógica</a:t>
            </a:r>
          </a:p>
          <a:p>
            <a:endParaRPr lang="es-ES_tradnl" sz="2800" b="1" dirty="0"/>
          </a:p>
          <a:p>
            <a:endParaRPr lang="es-ES_tradnl" sz="2800" b="1" dirty="0" smtClean="0"/>
          </a:p>
          <a:p>
            <a:r>
              <a:rPr lang="es-ES_tradnl" sz="2800" b="1" dirty="0" smtClean="0"/>
              <a:t>Docente </a:t>
            </a:r>
            <a:r>
              <a:rPr lang="es-ES_tradnl" sz="2800" b="1" dirty="0"/>
              <a:t> </a:t>
            </a:r>
            <a:r>
              <a:rPr lang="es-ES_tradnl" sz="2800" b="1" dirty="0" smtClean="0"/>
              <a:t>:Claudia Fabiola </a:t>
            </a:r>
            <a:r>
              <a:rPr lang="es-ES_tradnl" sz="2800" b="1" dirty="0" err="1" smtClean="0"/>
              <a:t>Borjón</a:t>
            </a:r>
            <a:r>
              <a:rPr lang="es-ES_tradnl" sz="2800" b="1" dirty="0" smtClean="0"/>
              <a:t>  Lumbreras</a:t>
            </a:r>
            <a:endParaRPr lang="es-ES" sz="2800" b="1" dirty="0"/>
          </a:p>
          <a:p>
            <a:r>
              <a:rPr lang="es-ES_tradnl" sz="2800" b="1" dirty="0"/>
              <a:t> </a:t>
            </a:r>
            <a:endParaRPr lang="es-ES_tradnl" sz="2800" b="1" dirty="0" smtClean="0"/>
          </a:p>
          <a:p>
            <a:endParaRPr lang="es-ES_tradnl" sz="2800" b="1" dirty="0"/>
          </a:p>
          <a:p>
            <a:endParaRPr lang="es-ES_tradnl" sz="2800" b="1" dirty="0" smtClean="0"/>
          </a:p>
          <a:p>
            <a:r>
              <a:rPr lang="es-MX" sz="2800" b="1" dirty="0" smtClean="0"/>
              <a:t>Enfoque: Psicopedagógico</a:t>
            </a:r>
            <a:endParaRPr lang="es-MX" altLang="es-MX" sz="2800" b="1" dirty="0"/>
          </a:p>
          <a:p>
            <a:endParaRPr lang="es-MX" sz="1600" dirty="0" smtClean="0"/>
          </a:p>
          <a:p>
            <a:pPr lvl="0"/>
            <a:endParaRPr lang="es-ES" sz="1600" dirty="0"/>
          </a:p>
          <a:p>
            <a:pPr lvl="0"/>
            <a:endParaRPr lang="es-ES" sz="1200" dirty="0"/>
          </a:p>
        </p:txBody>
      </p:sp>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Tree>
    <p:extLst>
      <p:ext uri="{BB962C8B-B14F-4D97-AF65-F5344CB8AC3E}">
        <p14:creationId xmlns:p14="http://schemas.microsoft.com/office/powerpoint/2010/main" val="27720709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altLang="es-MX" b="1" dirty="0"/>
              <a:t>ASIGNATURA </a:t>
            </a:r>
            <a:r>
              <a:rPr lang="es-MX" altLang="es-MX" b="1" dirty="0" smtClean="0"/>
              <a:t>ANTECEDENTE Y SUBSECUENTE</a:t>
            </a:r>
            <a:r>
              <a:rPr lang="es-MX" altLang="es-MX" b="1" dirty="0"/>
              <a:t/>
            </a:r>
            <a:br>
              <a:rPr lang="es-MX" altLang="es-MX" b="1" dirty="0"/>
            </a:br>
            <a:endParaRPr lang="es-MX" dirty="0"/>
          </a:p>
        </p:txBody>
      </p:sp>
      <p:sp>
        <p:nvSpPr>
          <p:cNvPr id="3" name="2 Marcador de contenido"/>
          <p:cNvSpPr>
            <a:spLocks noGrp="1"/>
          </p:cNvSpPr>
          <p:nvPr>
            <p:ph idx="1"/>
          </p:nvPr>
        </p:nvSpPr>
        <p:spPr/>
        <p:txBody>
          <a:bodyPr/>
          <a:lstStyle/>
          <a:p>
            <a:pPr marL="0" indent="0">
              <a:buFontTx/>
              <a:buNone/>
              <a:defRPr/>
            </a:pPr>
            <a:r>
              <a:rPr lang="es-MX" dirty="0"/>
              <a:t>Asignaturas  que la anteceden</a:t>
            </a:r>
            <a:r>
              <a:rPr lang="es-MX" dirty="0" smtClean="0"/>
              <a:t>:</a:t>
            </a:r>
          </a:p>
          <a:p>
            <a:pPr marL="0" indent="0">
              <a:buFontTx/>
              <a:buNone/>
              <a:defRPr/>
            </a:pPr>
            <a:r>
              <a:rPr lang="es-MX" dirty="0" smtClean="0"/>
              <a:t> Curso</a:t>
            </a:r>
            <a:r>
              <a:rPr lang="es-MX" altLang="es-MX" b="1" dirty="0" smtClean="0"/>
              <a:t> </a:t>
            </a:r>
            <a:r>
              <a:rPr lang="es-MX" altLang="es-MX" b="1" dirty="0"/>
              <a:t>/ </a:t>
            </a:r>
            <a:r>
              <a:rPr lang="es-MX" altLang="es-MX" dirty="0" smtClean="0"/>
              <a:t>Adecuación </a:t>
            </a:r>
            <a:r>
              <a:rPr lang="es-MX" altLang="es-MX" dirty="0"/>
              <a:t>curricular 3er semestre</a:t>
            </a:r>
          </a:p>
          <a:p>
            <a:pPr lvl="0"/>
            <a:endParaRPr lang="es-ES" dirty="0"/>
          </a:p>
          <a:p>
            <a:pPr marL="0" indent="0">
              <a:buNone/>
            </a:pPr>
            <a:r>
              <a:rPr lang="es-MX" dirty="0" smtClean="0"/>
              <a:t>Asignaturas subsecuentes</a:t>
            </a:r>
            <a:r>
              <a:rPr lang="es-MX" dirty="0"/>
              <a:t>: </a:t>
            </a:r>
            <a:endParaRPr lang="es-MX" dirty="0" smtClean="0"/>
          </a:p>
          <a:p>
            <a:pPr marL="0" indent="0">
              <a:buNone/>
            </a:pPr>
            <a:r>
              <a:rPr lang="es-MX" dirty="0" smtClean="0"/>
              <a:t>Herramientas</a:t>
            </a:r>
            <a:r>
              <a:rPr lang="es-MX" altLang="es-MX" dirty="0" smtClean="0"/>
              <a:t> </a:t>
            </a:r>
            <a:r>
              <a:rPr lang="es-MX" altLang="es-MX" dirty="0"/>
              <a:t>básicas  para la investigación educativa5to semestre</a:t>
            </a:r>
            <a:endParaRPr lang="es-ES" altLang="es-MX" dirty="0"/>
          </a:p>
          <a:p>
            <a:endParaRPr lang="es-MX" dirty="0"/>
          </a:p>
          <a:p>
            <a:endParaRPr lang="es-MX" dirty="0"/>
          </a:p>
        </p:txBody>
      </p:sp>
    </p:spTree>
    <p:extLst>
      <p:ext uri="{BB962C8B-B14F-4D97-AF65-F5344CB8AC3E}">
        <p14:creationId xmlns:p14="http://schemas.microsoft.com/office/powerpoint/2010/main" val="25741711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b="1" dirty="0" smtClean="0"/>
              <a:t>RELACIÓN DE LA MATERIA CON ASIGNATURAS DEL MISMO SEMESTRE:</a:t>
            </a:r>
            <a:endParaRPr lang="es-MX" b="1" dirty="0"/>
          </a:p>
        </p:txBody>
      </p:sp>
      <p:sp>
        <p:nvSpPr>
          <p:cNvPr id="3" name="2 Marcador de contenido"/>
          <p:cNvSpPr>
            <a:spLocks noGrp="1"/>
          </p:cNvSpPr>
          <p:nvPr>
            <p:ph idx="1"/>
          </p:nvPr>
        </p:nvSpPr>
        <p:spPr/>
        <p:txBody>
          <a:bodyPr>
            <a:normAutofit/>
          </a:bodyPr>
          <a:lstStyle/>
          <a:p>
            <a:pPr lvl="0"/>
            <a:r>
              <a:rPr lang="es-MX" sz="6400" dirty="0" smtClean="0"/>
              <a:t>El sujeto y su formación profesional como docente</a:t>
            </a:r>
            <a:endParaRPr lang="es-ES" sz="6400" dirty="0"/>
          </a:p>
          <a:p>
            <a:pPr marL="0" indent="0">
              <a:buNone/>
            </a:pPr>
            <a:endParaRPr lang="es-ES" sz="6400" dirty="0"/>
          </a:p>
          <a:p>
            <a:pPr lvl="0"/>
            <a:endParaRPr lang="es-ES" dirty="0"/>
          </a:p>
          <a:p>
            <a:endParaRPr lang="es-MX" dirty="0"/>
          </a:p>
          <a:p>
            <a:endParaRPr lang="es-MX" dirty="0"/>
          </a:p>
        </p:txBody>
      </p:sp>
    </p:spTree>
    <p:extLst>
      <p:ext uri="{BB962C8B-B14F-4D97-AF65-F5344CB8AC3E}">
        <p14:creationId xmlns:p14="http://schemas.microsoft.com/office/powerpoint/2010/main" val="12992601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BIBLIOGRAFÍA Y MATERIALES DE APOYO:</a:t>
            </a:r>
            <a:endParaRPr lang="es-MX" dirty="0"/>
          </a:p>
        </p:txBody>
      </p:sp>
      <p:sp>
        <p:nvSpPr>
          <p:cNvPr id="3" name="2 Marcador de contenido"/>
          <p:cNvSpPr>
            <a:spLocks noGrp="1"/>
          </p:cNvSpPr>
          <p:nvPr>
            <p:ph idx="1"/>
          </p:nvPr>
        </p:nvSpPr>
        <p:spPr/>
        <p:txBody>
          <a:bodyPr>
            <a:normAutofit fontScale="77500" lnSpcReduction="20000"/>
          </a:bodyPr>
          <a:lstStyle/>
          <a:p>
            <a:pPr marL="0" indent="0">
              <a:buNone/>
            </a:pPr>
            <a:r>
              <a:rPr lang="es-MX" dirty="0" smtClean="0"/>
              <a:t>1-Spranger</a:t>
            </a:r>
            <a:r>
              <a:rPr lang="es-MX" dirty="0"/>
              <a:t>, </a:t>
            </a:r>
            <a:r>
              <a:rPr lang="es-MX" dirty="0" err="1"/>
              <a:t>Eduard</a:t>
            </a:r>
            <a:r>
              <a:rPr lang="es-MX" dirty="0"/>
              <a:t> (1960) “En el laberinto de las comunidades” en </a:t>
            </a:r>
            <a:r>
              <a:rPr lang="es-MX" i="1" dirty="0"/>
              <a:t>El educador nato</a:t>
            </a:r>
            <a:r>
              <a:rPr lang="es-MX" dirty="0"/>
              <a:t>.</a:t>
            </a:r>
          </a:p>
          <a:p>
            <a:pPr marL="0" indent="0">
              <a:buNone/>
            </a:pPr>
            <a:r>
              <a:rPr lang="es-MX" dirty="0"/>
              <a:t>Buenos Aires, </a:t>
            </a:r>
            <a:r>
              <a:rPr lang="es-MX" dirty="0" err="1"/>
              <a:t>Kapelusz</a:t>
            </a:r>
            <a:r>
              <a:rPr lang="es-MX" dirty="0"/>
              <a:t> </a:t>
            </a:r>
            <a:r>
              <a:rPr lang="es-MX" dirty="0" err="1"/>
              <a:t>pp</a:t>
            </a:r>
            <a:r>
              <a:rPr lang="es-MX" dirty="0"/>
              <a:t> 31 – 45</a:t>
            </a:r>
          </a:p>
          <a:p>
            <a:pPr marL="0" indent="0">
              <a:buNone/>
            </a:pPr>
            <a:r>
              <a:rPr lang="es-MX" dirty="0"/>
              <a:t> </a:t>
            </a:r>
          </a:p>
          <a:p>
            <a:pPr marL="0" indent="0">
              <a:buNone/>
            </a:pPr>
            <a:r>
              <a:rPr lang="es-MX" dirty="0"/>
              <a:t>2.-OCDE Acuerdo para la cooperación México-OCDE para mejorar la calidad de </a:t>
            </a:r>
            <a:r>
              <a:rPr lang="es-MX" dirty="0" smtClean="0"/>
              <a:t>la educación </a:t>
            </a:r>
            <a:r>
              <a:rPr lang="es-MX" dirty="0"/>
              <a:t>en las escuelas mexicanas (2010)</a:t>
            </a:r>
          </a:p>
          <a:p>
            <a:pPr marL="0" indent="0">
              <a:buNone/>
            </a:pPr>
            <a:r>
              <a:rPr lang="es-MX" u="sng" dirty="0">
                <a:hlinkClick r:id="rId2"/>
              </a:rPr>
              <a:t>http://www.oecd.org/dataoecd/8/4/47101298.pdf</a:t>
            </a:r>
            <a:endParaRPr lang="es-MX" dirty="0"/>
          </a:p>
          <a:p>
            <a:pPr marL="0" indent="0">
              <a:buNone/>
            </a:pPr>
            <a:r>
              <a:rPr lang="es-MX" dirty="0"/>
              <a:t> </a:t>
            </a:r>
            <a:endParaRPr lang="es-MX" dirty="0" smtClean="0"/>
          </a:p>
          <a:p>
            <a:pPr marL="0" indent="0">
              <a:buNone/>
            </a:pPr>
            <a:r>
              <a:rPr lang="es-MX" dirty="0"/>
              <a:t> </a:t>
            </a:r>
          </a:p>
          <a:p>
            <a:pPr marL="0" indent="0">
              <a:buNone/>
            </a:pPr>
            <a:r>
              <a:rPr lang="es-MX" dirty="0"/>
              <a:t>3.-Ortega-Gasset, José “Prólogo” en </a:t>
            </a:r>
            <a:r>
              <a:rPr lang="es-MX" dirty="0" err="1"/>
              <a:t>Herbart</a:t>
            </a:r>
            <a:r>
              <a:rPr lang="es-MX" dirty="0"/>
              <a:t>, </a:t>
            </a:r>
            <a:r>
              <a:rPr lang="es-MX" dirty="0" err="1"/>
              <a:t>Fréderick</a:t>
            </a:r>
            <a:r>
              <a:rPr lang="es-MX" dirty="0"/>
              <a:t> (1983) </a:t>
            </a:r>
            <a:r>
              <a:rPr lang="es-MX" i="1" dirty="0"/>
              <a:t>Pedagogía </a:t>
            </a:r>
            <a:r>
              <a:rPr lang="es-MX" i="1" dirty="0" smtClean="0"/>
              <a:t>General.</a:t>
            </a:r>
            <a:r>
              <a:rPr lang="es-MX" dirty="0" smtClean="0"/>
              <a:t> </a:t>
            </a:r>
            <a:r>
              <a:rPr lang="es-MX" i="1" dirty="0" smtClean="0"/>
              <a:t>Derivada </a:t>
            </a:r>
            <a:r>
              <a:rPr lang="es-MX" i="1" dirty="0"/>
              <a:t>del fin de la Educación</a:t>
            </a:r>
            <a:endParaRPr lang="es-MX" dirty="0"/>
          </a:p>
        </p:txBody>
      </p:sp>
    </p:spTree>
    <p:extLst>
      <p:ext uri="{BB962C8B-B14F-4D97-AF65-F5344CB8AC3E}">
        <p14:creationId xmlns:p14="http://schemas.microsoft.com/office/powerpoint/2010/main" val="23020994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t>BIBLIOGRAFÍA Y MATERIALES DE APOYO:</a:t>
            </a:r>
          </a:p>
        </p:txBody>
      </p:sp>
      <p:sp>
        <p:nvSpPr>
          <p:cNvPr id="3" name="2 Marcador de contenido"/>
          <p:cNvSpPr>
            <a:spLocks noGrp="1"/>
          </p:cNvSpPr>
          <p:nvPr>
            <p:ph idx="1"/>
          </p:nvPr>
        </p:nvSpPr>
        <p:spPr/>
        <p:txBody>
          <a:bodyPr>
            <a:normAutofit/>
          </a:bodyPr>
          <a:lstStyle/>
          <a:p>
            <a:pPr marL="0" indent="0">
              <a:buNone/>
            </a:pPr>
            <a:r>
              <a:rPr lang="es-MX" dirty="0"/>
              <a:t>4.-Dewey, John (1964) </a:t>
            </a:r>
            <a:r>
              <a:rPr lang="es-MX" i="1" dirty="0"/>
              <a:t>La ciencia de la educación. </a:t>
            </a:r>
            <a:r>
              <a:rPr lang="es-MX" dirty="0"/>
              <a:t>Buenos Aires, Lozada</a:t>
            </a:r>
          </a:p>
          <a:p>
            <a:pPr marL="0" indent="0">
              <a:buNone/>
            </a:pPr>
            <a:r>
              <a:rPr lang="es-MX" dirty="0"/>
              <a:t>5-Freire, Paulo (1997) </a:t>
            </a:r>
            <a:r>
              <a:rPr lang="es-MX" i="1" dirty="0"/>
              <a:t>Pedagogía de la Autonomía. </a:t>
            </a:r>
            <a:r>
              <a:rPr lang="es-MX" dirty="0"/>
              <a:t>México, Siglo XXI</a:t>
            </a:r>
          </a:p>
          <a:p>
            <a:pPr marL="0" indent="0">
              <a:buNone/>
            </a:pPr>
            <a:r>
              <a:rPr lang="es-MX" dirty="0" smtClean="0"/>
              <a:t>6</a:t>
            </a:r>
            <a:r>
              <a:rPr lang="es-MX" dirty="0"/>
              <a:t>. </a:t>
            </a:r>
            <a:r>
              <a:rPr lang="es-MX" dirty="0" err="1"/>
              <a:t>Makarenko</a:t>
            </a:r>
            <a:r>
              <a:rPr lang="es-MX" dirty="0"/>
              <a:t>, </a:t>
            </a:r>
            <a:r>
              <a:rPr lang="es-MX" dirty="0" err="1"/>
              <a:t>Anton</a:t>
            </a:r>
            <a:r>
              <a:rPr lang="es-MX" dirty="0"/>
              <a:t> ( 1976) </a:t>
            </a:r>
            <a:r>
              <a:rPr lang="es-MX" i="1" dirty="0"/>
              <a:t>El poema pedagógico, Moscú, Progreso.</a:t>
            </a:r>
            <a:endParaRPr lang="es-MX" dirty="0"/>
          </a:p>
          <a:p>
            <a:endParaRPr lang="es-MX" dirty="0"/>
          </a:p>
        </p:txBody>
      </p:sp>
    </p:spTree>
    <p:extLst>
      <p:ext uri="{BB962C8B-B14F-4D97-AF65-F5344CB8AC3E}">
        <p14:creationId xmlns:p14="http://schemas.microsoft.com/office/powerpoint/2010/main" val="32633408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t>BIBLIOGRAFÍA Y MATERIALES DE APOYO:</a:t>
            </a:r>
          </a:p>
        </p:txBody>
      </p:sp>
      <p:sp>
        <p:nvSpPr>
          <p:cNvPr id="3" name="2 Marcador de contenido"/>
          <p:cNvSpPr>
            <a:spLocks noGrp="1"/>
          </p:cNvSpPr>
          <p:nvPr>
            <p:ph idx="1"/>
          </p:nvPr>
        </p:nvSpPr>
        <p:spPr/>
        <p:txBody>
          <a:bodyPr>
            <a:normAutofit fontScale="85000" lnSpcReduction="20000"/>
          </a:bodyPr>
          <a:lstStyle/>
          <a:p>
            <a:pPr marL="0" indent="0">
              <a:buNone/>
            </a:pPr>
            <a:r>
              <a:rPr lang="es-MX" dirty="0"/>
              <a:t>7-Meirieu, </a:t>
            </a:r>
            <a:r>
              <a:rPr lang="es-MX" dirty="0" err="1"/>
              <a:t>Phillipe</a:t>
            </a:r>
            <a:r>
              <a:rPr lang="es-MX" dirty="0"/>
              <a:t> “Es responsabilidad del educador despertar el deseo de saber”</a:t>
            </a:r>
          </a:p>
          <a:p>
            <a:pPr marL="0" indent="0">
              <a:buNone/>
            </a:pPr>
            <a:r>
              <a:rPr lang="es-MX" dirty="0"/>
              <a:t>8-Entrevista de la Dra. Teresa </a:t>
            </a:r>
            <a:r>
              <a:rPr lang="es-MX" dirty="0" err="1"/>
              <a:t>Yurén</a:t>
            </a:r>
            <a:r>
              <a:rPr lang="es-MX" dirty="0"/>
              <a:t> al Dr. Díaz-Barriga. Maestría en Educación. UPN,</a:t>
            </a:r>
          </a:p>
          <a:p>
            <a:pPr marL="0" indent="0">
              <a:buNone/>
            </a:pPr>
            <a:r>
              <a:rPr lang="es-MX" dirty="0"/>
              <a:t>9) OCDE (2010). Acuerdo de Cooperación México-OCDE para mejorar la calidad de educación de las escuelas mexicanas. Resumen ejecutivo. Disponible en:</a:t>
            </a:r>
          </a:p>
          <a:p>
            <a:pPr marL="0" indent="0">
              <a:buNone/>
            </a:pPr>
            <a:r>
              <a:rPr lang="es-MX" u="sng" dirty="0">
                <a:hlinkClick r:id="rId2"/>
              </a:rPr>
              <a:t>http://www.oecd.org/education/preschoolandschool/46216786.pdf</a:t>
            </a:r>
            <a:endParaRPr lang="es-MX" dirty="0"/>
          </a:p>
          <a:p>
            <a:pPr marL="0" indent="0">
              <a:buNone/>
            </a:pPr>
            <a:r>
              <a:rPr lang="es-MX" dirty="0"/>
              <a:t> </a:t>
            </a:r>
          </a:p>
          <a:p>
            <a:pPr marL="0" indent="0">
              <a:buNone/>
            </a:pPr>
            <a:r>
              <a:rPr lang="es-MX" dirty="0"/>
              <a:t>10) Dewey J. (1958) </a:t>
            </a:r>
            <a:r>
              <a:rPr lang="es-MX" i="1" dirty="0"/>
              <a:t>Experiencia y educación</a:t>
            </a:r>
            <a:r>
              <a:rPr lang="es-MX" dirty="0"/>
              <a:t>. Buenos Aires: Losada</a:t>
            </a:r>
          </a:p>
          <a:p>
            <a:endParaRPr lang="es-MX" dirty="0"/>
          </a:p>
        </p:txBody>
      </p:sp>
    </p:spTree>
    <p:extLst>
      <p:ext uri="{BB962C8B-B14F-4D97-AF65-F5344CB8AC3E}">
        <p14:creationId xmlns:p14="http://schemas.microsoft.com/office/powerpoint/2010/main" val="18385637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t>BIBLIOGRAFÍA Y MATERIALES DE APOYO:</a:t>
            </a:r>
          </a:p>
        </p:txBody>
      </p:sp>
      <p:sp>
        <p:nvSpPr>
          <p:cNvPr id="3" name="2 Marcador de contenido"/>
          <p:cNvSpPr>
            <a:spLocks noGrp="1"/>
          </p:cNvSpPr>
          <p:nvPr>
            <p:ph idx="1"/>
          </p:nvPr>
        </p:nvSpPr>
        <p:spPr/>
        <p:txBody>
          <a:bodyPr>
            <a:normAutofit fontScale="92500" lnSpcReduction="20000"/>
          </a:bodyPr>
          <a:lstStyle/>
          <a:p>
            <a:r>
              <a:rPr lang="es-MX" dirty="0"/>
              <a:t>11.-) Dewey, J. (1995-2004). </a:t>
            </a:r>
            <a:r>
              <a:rPr lang="es-MX" i="1" dirty="0"/>
              <a:t>Democracia y Educación</a:t>
            </a:r>
            <a:r>
              <a:rPr lang="es-MX" dirty="0"/>
              <a:t>. Sexta edición 2004. Primera edición 1995.</a:t>
            </a:r>
          </a:p>
          <a:p>
            <a:r>
              <a:rPr lang="es-MX" dirty="0"/>
              <a:t>Publicado originalmente en 1916. Madrid: Morata James, W. (1975). </a:t>
            </a:r>
            <a:r>
              <a:rPr lang="es-MX" i="1" dirty="0"/>
              <a:t>Pragmatismo</a:t>
            </a:r>
            <a:r>
              <a:rPr lang="es-MX" dirty="0"/>
              <a:t>. Aguilar Argentina. (</a:t>
            </a:r>
            <a:r>
              <a:rPr lang="es-MX" dirty="0" err="1"/>
              <a:t>Tr</a:t>
            </a:r>
            <a:r>
              <a:rPr lang="es-MX" dirty="0"/>
              <a:t>. Luis Rodríguez Aranda)</a:t>
            </a:r>
          </a:p>
          <a:p>
            <a:r>
              <a:rPr lang="es-MX" dirty="0"/>
              <a:t> </a:t>
            </a:r>
          </a:p>
          <a:p>
            <a:r>
              <a:rPr lang="es-MX" dirty="0"/>
              <a:t>12)</a:t>
            </a:r>
            <a:r>
              <a:rPr lang="es-MX" dirty="0" err="1"/>
              <a:t>Kilpatrick</a:t>
            </a:r>
            <a:r>
              <a:rPr lang="es-MX" dirty="0"/>
              <a:t>, W. H. (1968). “Vivir y aprender una concepción nueva y vieja del proceso de aprender”, en: </a:t>
            </a:r>
            <a:r>
              <a:rPr lang="es-MX" i="1" dirty="0"/>
              <a:t>La función social, cultural y docente de la escuela. </a:t>
            </a:r>
            <a:r>
              <a:rPr lang="es-MX" dirty="0"/>
              <a:t>Buenos Aires: Losada.</a:t>
            </a:r>
          </a:p>
          <a:p>
            <a:endParaRPr lang="es-MX" dirty="0"/>
          </a:p>
        </p:txBody>
      </p:sp>
    </p:spTree>
    <p:extLst>
      <p:ext uri="{BB962C8B-B14F-4D97-AF65-F5344CB8AC3E}">
        <p14:creationId xmlns:p14="http://schemas.microsoft.com/office/powerpoint/2010/main" val="35974111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t>BIBLIOGRAFÍA Y MATERIALES DE APOYO:</a:t>
            </a:r>
          </a:p>
        </p:txBody>
      </p:sp>
      <p:sp>
        <p:nvSpPr>
          <p:cNvPr id="3" name="2 Marcador de contenido"/>
          <p:cNvSpPr>
            <a:spLocks noGrp="1"/>
          </p:cNvSpPr>
          <p:nvPr>
            <p:ph idx="1"/>
          </p:nvPr>
        </p:nvSpPr>
        <p:spPr/>
        <p:txBody>
          <a:bodyPr/>
          <a:lstStyle/>
          <a:p>
            <a:pPr marL="0" indent="0">
              <a:buNone/>
            </a:pPr>
            <a:r>
              <a:rPr lang="es-MX" dirty="0"/>
              <a:t>13.-Snyders. G. (1972) </a:t>
            </a:r>
            <a:r>
              <a:rPr lang="es-MX" i="1" dirty="0"/>
              <a:t>Pedagogía progresista</a:t>
            </a:r>
            <a:r>
              <a:rPr lang="es-MX" dirty="0"/>
              <a:t>. Educación tradicional y educación nueva. Madrid:</a:t>
            </a:r>
          </a:p>
          <a:p>
            <a:pPr marL="0" indent="0">
              <a:buNone/>
            </a:pPr>
            <a:r>
              <a:rPr lang="es-MX" dirty="0"/>
              <a:t>14)</a:t>
            </a:r>
            <a:r>
              <a:rPr lang="es-MX" dirty="0" err="1"/>
              <a:t>Spranger</a:t>
            </a:r>
            <a:r>
              <a:rPr lang="es-MX" dirty="0"/>
              <a:t>, </a:t>
            </a:r>
            <a:r>
              <a:rPr lang="es-MX" dirty="0" err="1"/>
              <a:t>Eduard</a:t>
            </a:r>
            <a:r>
              <a:rPr lang="es-MX" dirty="0"/>
              <a:t> (1960) “En el laberinto de las comunidades” en </a:t>
            </a:r>
            <a:r>
              <a:rPr lang="es-MX" i="1" dirty="0"/>
              <a:t>El educador nato</a:t>
            </a:r>
            <a:r>
              <a:rPr lang="es-MX" dirty="0"/>
              <a:t>. Buenos</a:t>
            </a:r>
          </a:p>
          <a:p>
            <a:pPr marL="0" indent="0">
              <a:buNone/>
            </a:pPr>
            <a:r>
              <a:rPr lang="es-MX" dirty="0"/>
              <a:t>Aires, </a:t>
            </a:r>
            <a:r>
              <a:rPr lang="es-MX" dirty="0" err="1"/>
              <a:t>Kapelusz</a:t>
            </a:r>
            <a:r>
              <a:rPr lang="es-MX" dirty="0"/>
              <a:t> </a:t>
            </a:r>
            <a:r>
              <a:rPr lang="es-MX" dirty="0" err="1"/>
              <a:t>pp</a:t>
            </a:r>
            <a:r>
              <a:rPr lang="es-MX" dirty="0"/>
              <a:t> 31 – 45</a:t>
            </a:r>
          </a:p>
          <a:p>
            <a:endParaRPr lang="es-MX" dirty="0"/>
          </a:p>
        </p:txBody>
      </p:sp>
    </p:spTree>
    <p:extLst>
      <p:ext uri="{BB962C8B-B14F-4D97-AF65-F5344CB8AC3E}">
        <p14:creationId xmlns:p14="http://schemas.microsoft.com/office/powerpoint/2010/main" val="6475582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t>BIBLIOGRAFÍA Y MATERIALES DE APOYO:</a:t>
            </a:r>
          </a:p>
        </p:txBody>
      </p:sp>
      <p:sp>
        <p:nvSpPr>
          <p:cNvPr id="3" name="2 Marcador de contenido"/>
          <p:cNvSpPr>
            <a:spLocks noGrp="1"/>
          </p:cNvSpPr>
          <p:nvPr>
            <p:ph idx="1"/>
          </p:nvPr>
        </p:nvSpPr>
        <p:spPr/>
        <p:txBody>
          <a:bodyPr/>
          <a:lstStyle/>
          <a:p>
            <a:r>
              <a:rPr lang="es-MX" dirty="0"/>
              <a:t>15.-)OCDE Acuerdo para la cooperación México-OCDE para mejorar la calidad de la educación</a:t>
            </a:r>
          </a:p>
          <a:p>
            <a:r>
              <a:rPr lang="es-MX" dirty="0"/>
              <a:t>en las escuelas mexicanas (2010) </a:t>
            </a:r>
            <a:r>
              <a:rPr lang="es-MX" u="sng" dirty="0">
                <a:hlinkClick r:id="rId2"/>
              </a:rPr>
              <a:t>http://www.oecd.org/dataoecd/8/4/47101298.pdf</a:t>
            </a:r>
            <a:endParaRPr lang="es-MX" dirty="0"/>
          </a:p>
          <a:p>
            <a:endParaRPr lang="es-MX" dirty="0"/>
          </a:p>
        </p:txBody>
      </p:sp>
    </p:spTree>
    <p:extLst>
      <p:ext uri="{BB962C8B-B14F-4D97-AF65-F5344CB8AC3E}">
        <p14:creationId xmlns:p14="http://schemas.microsoft.com/office/powerpoint/2010/main" val="19156250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t>BIBLIOGRAFÍA Y MATERIALES DE APOYO:</a:t>
            </a:r>
          </a:p>
        </p:txBody>
      </p:sp>
      <p:sp>
        <p:nvSpPr>
          <p:cNvPr id="3" name="2 Marcador de contenido"/>
          <p:cNvSpPr>
            <a:spLocks noGrp="1"/>
          </p:cNvSpPr>
          <p:nvPr>
            <p:ph idx="1"/>
          </p:nvPr>
        </p:nvSpPr>
        <p:spPr/>
        <p:txBody>
          <a:bodyPr/>
          <a:lstStyle/>
          <a:p>
            <a:r>
              <a:rPr lang="es-MX" dirty="0"/>
              <a:t>16.) Ortega-Gasset, José “Prólogo” en </a:t>
            </a:r>
            <a:r>
              <a:rPr lang="es-MX" dirty="0" err="1"/>
              <a:t>Herbart</a:t>
            </a:r>
            <a:r>
              <a:rPr lang="es-MX" dirty="0"/>
              <a:t>, </a:t>
            </a:r>
            <a:r>
              <a:rPr lang="es-MX" dirty="0" err="1"/>
              <a:t>Fréderick</a:t>
            </a:r>
            <a:r>
              <a:rPr lang="es-MX" dirty="0"/>
              <a:t> (1983) </a:t>
            </a:r>
            <a:r>
              <a:rPr lang="es-MX" i="1" dirty="0"/>
              <a:t>Pedagogía General. Derivada del</a:t>
            </a:r>
            <a:endParaRPr lang="es-MX" dirty="0"/>
          </a:p>
          <a:p>
            <a:r>
              <a:rPr lang="es-MX" i="1" dirty="0"/>
              <a:t>Fin de la Educación. </a:t>
            </a:r>
            <a:r>
              <a:rPr lang="es-MX" dirty="0"/>
              <a:t>Barcelona, </a:t>
            </a:r>
            <a:r>
              <a:rPr lang="es-MX" dirty="0" err="1"/>
              <a:t>Humanitas</a:t>
            </a:r>
            <a:r>
              <a:rPr lang="es-MX" dirty="0"/>
              <a:t>. </a:t>
            </a:r>
            <a:r>
              <a:rPr lang="es-MX" dirty="0" err="1"/>
              <a:t>pp</a:t>
            </a:r>
            <a:r>
              <a:rPr lang="es-MX" dirty="0"/>
              <a:t> XXXI - LXXVI</a:t>
            </a:r>
          </a:p>
          <a:p>
            <a:r>
              <a:rPr lang="es-MX" dirty="0"/>
              <a:t>17.-) Dewey, John (1964) </a:t>
            </a:r>
            <a:r>
              <a:rPr lang="es-MX" i="1" dirty="0"/>
              <a:t>La ciencia de la educación. </a:t>
            </a:r>
            <a:r>
              <a:rPr lang="es-MX" dirty="0"/>
              <a:t>Buenos Aires, Lozada</a:t>
            </a:r>
          </a:p>
          <a:p>
            <a:endParaRPr lang="es-MX" dirty="0"/>
          </a:p>
        </p:txBody>
      </p:sp>
    </p:spTree>
    <p:extLst>
      <p:ext uri="{BB962C8B-B14F-4D97-AF65-F5344CB8AC3E}">
        <p14:creationId xmlns:p14="http://schemas.microsoft.com/office/powerpoint/2010/main" val="21155689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t>BIBLIOGRAFÍA Y MATERIALES DE APOYO:</a:t>
            </a:r>
          </a:p>
        </p:txBody>
      </p:sp>
      <p:sp>
        <p:nvSpPr>
          <p:cNvPr id="3" name="2 Marcador de contenido"/>
          <p:cNvSpPr>
            <a:spLocks noGrp="1"/>
          </p:cNvSpPr>
          <p:nvPr>
            <p:ph idx="1"/>
          </p:nvPr>
        </p:nvSpPr>
        <p:spPr/>
        <p:txBody>
          <a:bodyPr/>
          <a:lstStyle/>
          <a:p>
            <a:r>
              <a:rPr lang="es-MX" dirty="0"/>
              <a:t>18) Freire, Paulo (1997) </a:t>
            </a:r>
            <a:r>
              <a:rPr lang="es-MX" i="1" dirty="0"/>
              <a:t>Pedagogía de la Autonomía. </a:t>
            </a:r>
            <a:r>
              <a:rPr lang="es-MX" dirty="0"/>
              <a:t>México, Siglo XXI</a:t>
            </a:r>
          </a:p>
          <a:p>
            <a:r>
              <a:rPr lang="es-MX" dirty="0"/>
              <a:t>19) </a:t>
            </a:r>
            <a:r>
              <a:rPr lang="es-MX" dirty="0" err="1"/>
              <a:t>Makarenko</a:t>
            </a:r>
            <a:r>
              <a:rPr lang="es-MX" dirty="0"/>
              <a:t>, </a:t>
            </a:r>
            <a:r>
              <a:rPr lang="es-MX" dirty="0" err="1"/>
              <a:t>Anton</a:t>
            </a:r>
            <a:r>
              <a:rPr lang="es-MX" dirty="0"/>
              <a:t> (1976) </a:t>
            </a:r>
            <a:r>
              <a:rPr lang="es-MX" i="1" dirty="0"/>
              <a:t>Poema pedagógico, Moscú, Progreso.</a:t>
            </a:r>
            <a:endParaRPr lang="es-MX" dirty="0"/>
          </a:p>
          <a:p>
            <a:r>
              <a:rPr lang="es-MX" dirty="0"/>
              <a:t>Bibliografía complementaria:</a:t>
            </a:r>
          </a:p>
          <a:p>
            <a:r>
              <a:rPr lang="es-MX" dirty="0"/>
              <a:t>Se remitirá a bibliografía anexa en el programa</a:t>
            </a:r>
            <a:endParaRPr lang="es-MX" dirty="0"/>
          </a:p>
        </p:txBody>
      </p:sp>
    </p:spTree>
    <p:extLst>
      <p:ext uri="{BB962C8B-B14F-4D97-AF65-F5344CB8AC3E}">
        <p14:creationId xmlns:p14="http://schemas.microsoft.com/office/powerpoint/2010/main" val="20077822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lvl="0"/>
            <a:r>
              <a:rPr lang="es-MX" b="1" dirty="0" smtClean="0"/>
              <a:t>PROPÓSITO DEL CURSO</a:t>
            </a:r>
            <a:r>
              <a:rPr lang="es-ES" dirty="0"/>
              <a:t/>
            </a:r>
            <a:br>
              <a:rPr lang="es-ES" dirty="0"/>
            </a:br>
            <a:endParaRPr lang="es-MX" dirty="0"/>
          </a:p>
        </p:txBody>
      </p:sp>
      <p:sp>
        <p:nvSpPr>
          <p:cNvPr id="3" name="2 Marcador de contenido"/>
          <p:cNvSpPr>
            <a:spLocks noGrp="1"/>
          </p:cNvSpPr>
          <p:nvPr>
            <p:ph idx="1"/>
          </p:nvPr>
        </p:nvSpPr>
        <p:spPr/>
        <p:txBody>
          <a:bodyPr>
            <a:normAutofit fontScale="92500" lnSpcReduction="20000"/>
          </a:bodyPr>
          <a:lstStyle/>
          <a:p>
            <a:endParaRPr lang="es-MX" altLang="es-MX" dirty="0"/>
          </a:p>
          <a:p>
            <a:r>
              <a:rPr lang="es-MX" altLang="es-MX" sz="3500" dirty="0"/>
              <a:t>Se pretende que los alumnos puedan interpretar las situaciones educativas actuales con base en diversas perspectivas teóricas y posiciones conceptuales, donde  identifiquen diversas visiones de la educación  a través de diferentes acciones y recursos educativos, así como el análisis de diversas realidades escolares a través del planteamiento de algunos problemas educativos existentes en la comunidad </a:t>
            </a:r>
            <a:r>
              <a:rPr lang="es-MX" altLang="es-MX" sz="3500" dirty="0" smtClean="0"/>
              <a:t>escolar. </a:t>
            </a:r>
            <a:endParaRPr lang="es-ES" altLang="es-MX" sz="3500" dirty="0"/>
          </a:p>
          <a:p>
            <a:endParaRPr lang="es-MX" dirty="0"/>
          </a:p>
        </p:txBody>
      </p:sp>
    </p:spTree>
    <p:extLst>
      <p:ext uri="{BB962C8B-B14F-4D97-AF65-F5344CB8AC3E}">
        <p14:creationId xmlns:p14="http://schemas.microsoft.com/office/powerpoint/2010/main" val="12591246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REGLAMENTO Y ACUERDOS INTERNOS:</a:t>
            </a:r>
            <a:endParaRPr lang="es-MX" dirty="0"/>
          </a:p>
        </p:txBody>
      </p:sp>
      <p:sp>
        <p:nvSpPr>
          <p:cNvPr id="3" name="2 Marcador de contenido"/>
          <p:cNvSpPr>
            <a:spLocks noGrp="1"/>
          </p:cNvSpPr>
          <p:nvPr>
            <p:ph idx="1"/>
          </p:nvPr>
        </p:nvSpPr>
        <p:spPr/>
        <p:txBody>
          <a:bodyPr>
            <a:normAutofit/>
          </a:bodyPr>
          <a:lstStyle/>
          <a:p>
            <a:r>
              <a:rPr lang="es-MX" dirty="0" smtClean="0"/>
              <a:t>Todo</a:t>
            </a:r>
            <a:r>
              <a:rPr lang="es-MX" altLang="es-MX" dirty="0" smtClean="0"/>
              <a:t> </a:t>
            </a:r>
            <a:r>
              <a:rPr lang="es-MX" altLang="es-MX" dirty="0"/>
              <a:t>aquel alumno que no cumpla con la tarea encargada y materiales tendrá que salir del salón con sus respectivas faltas.</a:t>
            </a:r>
          </a:p>
          <a:p>
            <a:r>
              <a:rPr lang="es-MX" altLang="es-MX" dirty="0"/>
              <a:t>Siempre dentro de cada sesión de clase, habrá la oportunidad de que uno o dos alumnos puedan exponer una de las actividades encargadas, teniendo así su 10% de participación </a:t>
            </a:r>
            <a:endParaRPr lang="es-ES" altLang="es-MX" dirty="0"/>
          </a:p>
          <a:p>
            <a:endParaRPr lang="es-MX" dirty="0"/>
          </a:p>
        </p:txBody>
      </p:sp>
    </p:spTree>
    <p:extLst>
      <p:ext uri="{BB962C8B-B14F-4D97-AF65-F5344CB8AC3E}">
        <p14:creationId xmlns:p14="http://schemas.microsoft.com/office/powerpoint/2010/main" val="40480820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lvl="0"/>
            <a:r>
              <a:rPr lang="es-MX" dirty="0" smtClean="0"/>
              <a:t>ACTIVIDADES  DE  CIERRE </a:t>
            </a:r>
            <a:r>
              <a:rPr lang="es-ES" dirty="0" smtClean="0"/>
              <a:t>Y PRODUCTO FINAL DE CURSO:</a:t>
            </a:r>
            <a:r>
              <a:rPr lang="es-ES" dirty="0"/>
              <a:t/>
            </a:r>
            <a:br>
              <a:rPr lang="es-ES" dirty="0"/>
            </a:br>
            <a:endParaRPr lang="es-MX" dirty="0"/>
          </a:p>
        </p:txBody>
      </p:sp>
      <p:sp>
        <p:nvSpPr>
          <p:cNvPr id="3" name="2 Marcador de contenido"/>
          <p:cNvSpPr>
            <a:spLocks noGrp="1"/>
          </p:cNvSpPr>
          <p:nvPr>
            <p:ph idx="1"/>
          </p:nvPr>
        </p:nvSpPr>
        <p:spPr/>
        <p:txBody>
          <a:bodyPr>
            <a:normAutofit fontScale="85000" lnSpcReduction="20000"/>
          </a:bodyPr>
          <a:lstStyle/>
          <a:p>
            <a:pPr marL="0" indent="0" algn="ctr">
              <a:buNone/>
            </a:pPr>
            <a:r>
              <a:rPr lang="es-MX" b="1" dirty="0" smtClean="0"/>
              <a:t>Unidad l</a:t>
            </a:r>
          </a:p>
          <a:p>
            <a:r>
              <a:rPr lang="es-MX" dirty="0"/>
              <a:t>Retomar un documento que oriente la política educativa actual y analizar su perspectiva educativa desde alguna de las visiones que hayan elegido para profundizar en ella. Estos documentos pueden ser analizados retomados de las perspectivas que se desprenden de diferentes posturas, algunas humanistas, sociológicas, económicas, pragmáticas o libertarias. Es conveniente cuidar que los trabajos desarrollados contengan algunas categorías centrales como concepción del ser humano que manifiestan, finalidad y valores educativos que incluyen, perspectiva social de la educación, entre otros.</a:t>
            </a:r>
            <a:endParaRPr lang="es-MX" dirty="0"/>
          </a:p>
        </p:txBody>
      </p:sp>
    </p:spTree>
    <p:extLst>
      <p:ext uri="{BB962C8B-B14F-4D97-AF65-F5344CB8AC3E}">
        <p14:creationId xmlns:p14="http://schemas.microsoft.com/office/powerpoint/2010/main" val="25713187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ACTIVIDADES  DE  CIERRE </a:t>
            </a:r>
            <a:r>
              <a:rPr lang="es-ES" dirty="0" smtClean="0"/>
              <a:t>Y PRODUCTO FINAL DE CURSO:</a:t>
            </a:r>
            <a:endParaRPr lang="es-MX" dirty="0"/>
          </a:p>
        </p:txBody>
      </p:sp>
      <p:sp>
        <p:nvSpPr>
          <p:cNvPr id="3" name="2 Marcador de contenido"/>
          <p:cNvSpPr>
            <a:spLocks noGrp="1"/>
          </p:cNvSpPr>
          <p:nvPr>
            <p:ph idx="1"/>
          </p:nvPr>
        </p:nvSpPr>
        <p:spPr/>
        <p:txBody>
          <a:bodyPr>
            <a:normAutofit/>
          </a:bodyPr>
          <a:lstStyle/>
          <a:p>
            <a:pPr marL="0" indent="0" algn="ctr">
              <a:buNone/>
            </a:pPr>
            <a:r>
              <a:rPr lang="es-MX" b="1" dirty="0" smtClean="0"/>
              <a:t>Unidad ll</a:t>
            </a:r>
          </a:p>
          <a:p>
            <a:r>
              <a:rPr lang="es-MX" dirty="0"/>
              <a:t>Análisis de documentos con base en los conceptos centrales extraídos de las lecturas </a:t>
            </a:r>
            <a:r>
              <a:rPr lang="es-MX" dirty="0" smtClean="0"/>
              <a:t>que reflejen </a:t>
            </a:r>
            <a:r>
              <a:rPr lang="es-MX" dirty="0"/>
              <a:t>situaciones y tendencias educativas actuales como</a:t>
            </a:r>
            <a:r>
              <a:rPr lang="es-MX" dirty="0" smtClean="0"/>
              <a:t>: </a:t>
            </a:r>
            <a:r>
              <a:rPr lang="es-MX" dirty="0"/>
              <a:t>La Evaluación Universal de </a:t>
            </a:r>
            <a:r>
              <a:rPr lang="es-MX" dirty="0" smtClean="0"/>
              <a:t>Docentes, </a:t>
            </a:r>
            <a:r>
              <a:rPr lang="es-MX" dirty="0"/>
              <a:t>e</a:t>
            </a:r>
            <a:r>
              <a:rPr lang="es-MX" dirty="0" smtClean="0"/>
              <a:t>l </a:t>
            </a:r>
            <a:r>
              <a:rPr lang="es-MX" dirty="0"/>
              <a:t>Acuerdo de la OCDE para evaluar la Calidad </a:t>
            </a:r>
            <a:r>
              <a:rPr lang="es-MX" dirty="0" smtClean="0"/>
              <a:t>Educativa , </a:t>
            </a:r>
            <a:r>
              <a:rPr lang="es-MX" dirty="0"/>
              <a:t>l</a:t>
            </a:r>
            <a:r>
              <a:rPr lang="es-MX" dirty="0" smtClean="0"/>
              <a:t>as </a:t>
            </a:r>
            <a:r>
              <a:rPr lang="es-MX" dirty="0"/>
              <a:t>pruebas de ENLACE y PISA.</a:t>
            </a:r>
          </a:p>
          <a:p>
            <a:endParaRPr lang="es-MX" dirty="0"/>
          </a:p>
        </p:txBody>
      </p:sp>
    </p:spTree>
    <p:extLst>
      <p:ext uri="{BB962C8B-B14F-4D97-AF65-F5344CB8AC3E}">
        <p14:creationId xmlns:p14="http://schemas.microsoft.com/office/powerpoint/2010/main" val="18565750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ACTIVIDADES  DE  CIERRE </a:t>
            </a:r>
            <a:r>
              <a:rPr lang="es-ES" dirty="0" smtClean="0"/>
              <a:t>Y PRODUCTO FINAL DE CURSO:</a:t>
            </a:r>
            <a:endParaRPr lang="es-MX" dirty="0"/>
          </a:p>
        </p:txBody>
      </p:sp>
      <p:sp>
        <p:nvSpPr>
          <p:cNvPr id="3" name="2 Marcador de contenido"/>
          <p:cNvSpPr>
            <a:spLocks noGrp="1"/>
          </p:cNvSpPr>
          <p:nvPr>
            <p:ph idx="1"/>
          </p:nvPr>
        </p:nvSpPr>
        <p:spPr/>
        <p:txBody>
          <a:bodyPr>
            <a:normAutofit fontScale="92500" lnSpcReduction="10000"/>
          </a:bodyPr>
          <a:lstStyle/>
          <a:p>
            <a:pPr marL="0" indent="0" algn="ctr">
              <a:buNone/>
            </a:pPr>
            <a:r>
              <a:rPr lang="es-MX" b="1" dirty="0" smtClean="0"/>
              <a:t>Unidad </a:t>
            </a:r>
            <a:r>
              <a:rPr lang="es-MX" b="1" dirty="0" err="1" smtClean="0"/>
              <a:t>lll</a:t>
            </a:r>
            <a:endParaRPr lang="es-MX" b="1" dirty="0" smtClean="0"/>
          </a:p>
          <a:p>
            <a:pPr marL="0" indent="0">
              <a:buNone/>
            </a:pPr>
            <a:r>
              <a:rPr lang="es-MX" dirty="0"/>
              <a:t>Entrevista, reportaje, mesa redonda o videograbación para un autor relevante en el campo de la educación en la que se aprecie la reflexión conceptual y los principios que sustentan la perspectiva pedagógica elegida y al mismo tiempo emita una opinión sobre algún elemento de la política educativa actual. Este trabajo será en pequeños grupos (3 integrantes) y </a:t>
            </a:r>
            <a:r>
              <a:rPr lang="es-MX" dirty="0" smtClean="0"/>
              <a:t>se presentará </a:t>
            </a:r>
            <a:r>
              <a:rPr lang="es-MX" dirty="0"/>
              <a:t>ante sus compañeros de grupo.</a:t>
            </a:r>
          </a:p>
          <a:p>
            <a:endParaRPr lang="es-MX" dirty="0"/>
          </a:p>
        </p:txBody>
      </p:sp>
    </p:spTree>
    <p:extLst>
      <p:ext uri="{BB962C8B-B14F-4D97-AF65-F5344CB8AC3E}">
        <p14:creationId xmlns:p14="http://schemas.microsoft.com/office/powerpoint/2010/main" val="42397281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b="1" dirty="0"/>
              <a:t>OBSERVACIONES: EVIDENCIA </a:t>
            </a:r>
            <a:r>
              <a:rPr lang="es-MX" b="1" dirty="0" smtClean="0"/>
              <a:t>FINAL GLOBAL</a:t>
            </a:r>
            <a:r>
              <a:rPr lang="es-MX" dirty="0"/>
              <a:t/>
            </a:r>
            <a:br>
              <a:rPr lang="es-MX" dirty="0"/>
            </a:br>
            <a:endParaRPr lang="es-MX" dirty="0"/>
          </a:p>
        </p:txBody>
      </p:sp>
      <p:sp>
        <p:nvSpPr>
          <p:cNvPr id="3" name="2 Marcador de contenido"/>
          <p:cNvSpPr>
            <a:spLocks noGrp="1"/>
          </p:cNvSpPr>
          <p:nvPr>
            <p:ph idx="1"/>
          </p:nvPr>
        </p:nvSpPr>
        <p:spPr/>
        <p:txBody>
          <a:bodyPr>
            <a:normAutofit fontScale="85000" lnSpcReduction="20000"/>
          </a:bodyPr>
          <a:lstStyle/>
          <a:p>
            <a:pPr marL="0" indent="0">
              <a:buNone/>
            </a:pPr>
            <a:r>
              <a:rPr lang="es-MX" dirty="0" smtClean="0"/>
              <a:t>. </a:t>
            </a:r>
            <a:r>
              <a:rPr lang="es-MX" dirty="0"/>
              <a:t>Videograbación en el campo de la educación en la que se aprecie la reflexión conceptual y los principios que sustentan la perspectiva pedagógica elegida y al mismo tiempo emita una opinión sobre algún elemento de la política educativa </a:t>
            </a:r>
            <a:r>
              <a:rPr lang="es-MX" dirty="0" smtClean="0"/>
              <a:t>actual. </a:t>
            </a:r>
            <a:r>
              <a:rPr lang="es-MX" dirty="0"/>
              <a:t>Este trabajo será en pequeños grupos (3 integrantes) y se presentará ante sus compañeros de grupo</a:t>
            </a:r>
          </a:p>
          <a:p>
            <a:pPr marL="0" indent="0">
              <a:buNone/>
            </a:pPr>
            <a:r>
              <a:rPr lang="es-MX" b="1" dirty="0" smtClean="0"/>
              <a:t> CRITERIOS </a:t>
            </a:r>
            <a:r>
              <a:rPr lang="es-MX" b="1" dirty="0"/>
              <a:t>DE DESEMPEÑO</a:t>
            </a:r>
            <a:endParaRPr lang="es-MX" dirty="0"/>
          </a:p>
          <a:p>
            <a:r>
              <a:rPr lang="es-MX" dirty="0"/>
              <a:t>Propone soluciones viables y originales a un problema</a:t>
            </a:r>
          </a:p>
          <a:p>
            <a:r>
              <a:rPr lang="es-MX" dirty="0"/>
              <a:t>Selecciona alternativas de solución de manera fundamentada</a:t>
            </a:r>
          </a:p>
          <a:p>
            <a:r>
              <a:rPr lang="es-MX" dirty="0"/>
              <a:t>Trabaja en equipo responsablemente</a:t>
            </a:r>
          </a:p>
          <a:p>
            <a:endParaRPr lang="es-MX" dirty="0"/>
          </a:p>
        </p:txBody>
      </p:sp>
    </p:spTree>
    <p:extLst>
      <p:ext uri="{BB962C8B-B14F-4D97-AF65-F5344CB8AC3E}">
        <p14:creationId xmlns:p14="http://schemas.microsoft.com/office/powerpoint/2010/main" val="18850959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lvl="0"/>
            <a:r>
              <a:rPr lang="es-MX" dirty="0"/>
              <a:t>Fechas de evaluación:</a:t>
            </a:r>
            <a:br>
              <a:rPr lang="es-MX" dirty="0"/>
            </a:br>
            <a:r>
              <a:rPr lang="es-MX" dirty="0"/>
              <a:t> </a:t>
            </a:r>
            <a:r>
              <a:rPr lang="es-MX" sz="4000" dirty="0" smtClean="0"/>
              <a:t>JORNADAS DE OBSERVACIÓN Y PRÁCTICA DOCENTE:</a:t>
            </a:r>
            <a:r>
              <a:rPr lang="es-MX" dirty="0"/>
              <a:t/>
            </a:r>
            <a:br>
              <a:rPr lang="es-MX" dirty="0"/>
            </a:br>
            <a:endParaRPr lang="es-MX" dirty="0"/>
          </a:p>
        </p:txBody>
      </p:sp>
      <p:sp>
        <p:nvSpPr>
          <p:cNvPr id="3" name="2 Marcador de contenido"/>
          <p:cNvSpPr>
            <a:spLocks noGrp="1"/>
          </p:cNvSpPr>
          <p:nvPr>
            <p:ph idx="1"/>
          </p:nvPr>
        </p:nvSpPr>
        <p:spPr/>
        <p:txBody>
          <a:bodyPr/>
          <a:lstStyle/>
          <a:p>
            <a:pPr>
              <a:defRPr/>
            </a:pPr>
            <a:r>
              <a:rPr lang="es-MX" b="1" dirty="0" smtClean="0"/>
              <a:t>02 </a:t>
            </a:r>
            <a:r>
              <a:rPr lang="es-MX" b="1" dirty="0"/>
              <a:t>de marzo visita previa </a:t>
            </a:r>
            <a:endParaRPr lang="es-MX" dirty="0"/>
          </a:p>
          <a:p>
            <a:pPr>
              <a:defRPr/>
            </a:pPr>
            <a:r>
              <a:rPr lang="es-MX" b="1" dirty="0"/>
              <a:t>23 de marzo al 27 de abril  práctica</a:t>
            </a:r>
          </a:p>
          <a:p>
            <a:pPr>
              <a:defRPr/>
            </a:pPr>
            <a:r>
              <a:rPr lang="es-MX" b="1" dirty="0"/>
              <a:t>13 al 17 de abril</a:t>
            </a:r>
            <a:endParaRPr lang="es-MX" dirty="0"/>
          </a:p>
          <a:p>
            <a:pPr>
              <a:defRPr/>
            </a:pPr>
            <a:r>
              <a:rPr lang="es-MX" b="1" dirty="0"/>
              <a:t>13 de mayo visita previa</a:t>
            </a:r>
            <a:endParaRPr lang="es-MX" dirty="0"/>
          </a:p>
          <a:p>
            <a:pPr>
              <a:defRPr/>
            </a:pPr>
            <a:r>
              <a:rPr lang="es-MX" b="1" dirty="0"/>
              <a:t>25 de mayo al 5 de junio práctica</a:t>
            </a:r>
            <a:endParaRPr lang="es-MX" dirty="0"/>
          </a:p>
          <a:p>
            <a:pPr lvl="0"/>
            <a:endParaRPr lang="es-ES" dirty="0"/>
          </a:p>
          <a:p>
            <a:endParaRPr lang="es-MX" dirty="0"/>
          </a:p>
        </p:txBody>
      </p:sp>
    </p:spTree>
    <p:extLst>
      <p:ext uri="{BB962C8B-B14F-4D97-AF65-F5344CB8AC3E}">
        <p14:creationId xmlns:p14="http://schemas.microsoft.com/office/powerpoint/2010/main" val="37288865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4000" dirty="0" smtClean="0"/>
              <a:t>CRITERIOS DE EVALUACIÓN:</a:t>
            </a:r>
            <a:endParaRPr lang="es-MX" sz="4000" dirty="0"/>
          </a:p>
        </p:txBody>
      </p:sp>
      <p:sp>
        <p:nvSpPr>
          <p:cNvPr id="3" name="2 Marcador de contenido"/>
          <p:cNvSpPr>
            <a:spLocks noGrp="1"/>
          </p:cNvSpPr>
          <p:nvPr>
            <p:ph idx="1"/>
          </p:nvPr>
        </p:nvSpPr>
        <p:spPr/>
        <p:txBody>
          <a:bodyPr>
            <a:normAutofit/>
          </a:bodyPr>
          <a:lstStyle/>
          <a:p>
            <a:pPr>
              <a:buNone/>
            </a:pPr>
            <a:r>
              <a:rPr lang="es-ES" altLang="es-MX" i="1" dirty="0" smtClean="0"/>
              <a:t>EXAMEN                        </a:t>
            </a:r>
            <a:r>
              <a:rPr lang="es-ES" altLang="es-MX" i="1" dirty="0"/>
              <a:t>40%                </a:t>
            </a:r>
            <a:r>
              <a:rPr lang="es-ES" altLang="es-MX" i="1" dirty="0" smtClean="0"/>
              <a:t>               </a:t>
            </a:r>
            <a:r>
              <a:rPr lang="es-ES" altLang="es-MX" i="1" dirty="0"/>
              <a:t>40%</a:t>
            </a:r>
          </a:p>
          <a:p>
            <a:pPr>
              <a:buNone/>
            </a:pPr>
            <a:r>
              <a:rPr lang="es-ES" altLang="es-MX" i="1" dirty="0" smtClean="0"/>
              <a:t>PRODUCTOS                </a:t>
            </a:r>
            <a:r>
              <a:rPr lang="es-ES" altLang="es-MX" i="1" dirty="0"/>
              <a:t>20%               </a:t>
            </a:r>
            <a:r>
              <a:rPr lang="es-ES" altLang="es-MX" i="1" dirty="0" smtClean="0"/>
              <a:t>                </a:t>
            </a:r>
            <a:r>
              <a:rPr lang="es-ES" altLang="es-MX" i="1" dirty="0"/>
              <a:t>30%</a:t>
            </a:r>
          </a:p>
          <a:p>
            <a:pPr>
              <a:buNone/>
            </a:pPr>
            <a:r>
              <a:rPr lang="es-ES" altLang="es-MX" i="1" dirty="0" smtClean="0"/>
              <a:t>PARTICIPACIONES       10%                              20%</a:t>
            </a:r>
          </a:p>
          <a:p>
            <a:pPr>
              <a:buNone/>
            </a:pPr>
            <a:r>
              <a:rPr lang="es-ES" altLang="es-MX" i="1" dirty="0" smtClean="0"/>
              <a:t>PRACTICA                     20</a:t>
            </a:r>
            <a:r>
              <a:rPr lang="es-ES" altLang="es-MX" i="1" dirty="0"/>
              <a:t>%             </a:t>
            </a:r>
            <a:r>
              <a:rPr lang="es-ES" altLang="es-MX" i="1" dirty="0" smtClean="0"/>
              <a:t>                   0%             </a:t>
            </a:r>
            <a:endParaRPr lang="es-ES" altLang="es-MX" i="1" dirty="0"/>
          </a:p>
          <a:p>
            <a:pPr>
              <a:buNone/>
            </a:pPr>
            <a:r>
              <a:rPr lang="es-ES" altLang="es-MX" i="1" dirty="0"/>
              <a:t>PORTAFOLIO               </a:t>
            </a:r>
            <a:r>
              <a:rPr lang="es-ES" altLang="es-MX" i="1" dirty="0" smtClean="0"/>
              <a:t> 10%                              1O%</a:t>
            </a:r>
          </a:p>
          <a:p>
            <a:pPr>
              <a:buNone/>
            </a:pPr>
            <a:r>
              <a:rPr lang="es-ES" altLang="es-MX" i="1" dirty="0" smtClean="0"/>
              <a:t> PERIODO DE PRACTICA            PERIODO SIN PRA</a:t>
            </a:r>
            <a:endParaRPr lang="es-ES" altLang="es-MX" i="1" u="sng" dirty="0"/>
          </a:p>
          <a:p>
            <a:pPr>
              <a:buNone/>
            </a:pPr>
            <a:r>
              <a:rPr lang="es-ES" altLang="es-MX" i="1" dirty="0"/>
              <a:t>                                   </a:t>
            </a:r>
            <a:r>
              <a:rPr lang="es-ES" altLang="es-MX" i="1" dirty="0" smtClean="0"/>
              <a:t>  </a:t>
            </a:r>
            <a:r>
              <a:rPr lang="es-ES" altLang="es-MX" i="1" dirty="0"/>
              <a:t>100% </a:t>
            </a:r>
            <a:r>
              <a:rPr lang="es-ES" altLang="es-MX" i="1" dirty="0" smtClean="0"/>
              <a:t>                           100%</a:t>
            </a:r>
            <a:endParaRPr lang="es-ES" dirty="0"/>
          </a:p>
          <a:p>
            <a:endParaRPr lang="es-MX" dirty="0"/>
          </a:p>
        </p:txBody>
      </p:sp>
    </p:spTree>
    <p:extLst>
      <p:ext uri="{BB962C8B-B14F-4D97-AF65-F5344CB8AC3E}">
        <p14:creationId xmlns:p14="http://schemas.microsoft.com/office/powerpoint/2010/main" val="28411181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lvl="0"/>
            <a:r>
              <a:rPr lang="es-MX" b="1" dirty="0" smtClean="0"/>
              <a:t>UNIDADES</a:t>
            </a:r>
            <a:r>
              <a:rPr lang="es-ES" dirty="0"/>
              <a:t/>
            </a:r>
            <a:br>
              <a:rPr lang="es-ES" dirty="0"/>
            </a:br>
            <a:endParaRPr lang="es-MX" dirty="0"/>
          </a:p>
        </p:txBody>
      </p:sp>
      <p:sp>
        <p:nvSpPr>
          <p:cNvPr id="3" name="2 Marcador de contenido"/>
          <p:cNvSpPr>
            <a:spLocks noGrp="1"/>
          </p:cNvSpPr>
          <p:nvPr>
            <p:ph idx="1"/>
          </p:nvPr>
        </p:nvSpPr>
        <p:spPr/>
        <p:txBody>
          <a:bodyPr>
            <a:normAutofit fontScale="85000" lnSpcReduction="10000"/>
          </a:bodyPr>
          <a:lstStyle/>
          <a:p>
            <a:pPr lvl="0"/>
            <a:r>
              <a:rPr lang="es-MX" altLang="es-MX" b="1" dirty="0" smtClean="0">
                <a:solidFill>
                  <a:srgbClr val="009900"/>
                </a:solidFill>
              </a:rPr>
              <a:t>Unidad </a:t>
            </a:r>
            <a:r>
              <a:rPr lang="es-MX" altLang="es-MX" b="1" dirty="0">
                <a:solidFill>
                  <a:srgbClr val="009900"/>
                </a:solidFill>
              </a:rPr>
              <a:t>de aprendizaje I.</a:t>
            </a:r>
            <a:r>
              <a:rPr lang="es-MX" altLang="es-MX" dirty="0">
                <a:solidFill>
                  <a:srgbClr val="009900"/>
                </a:solidFill>
              </a:rPr>
              <a:t> </a:t>
            </a:r>
            <a:r>
              <a:rPr lang="es-MX" altLang="es-MX" dirty="0"/>
              <a:t>Propuestas en el sistema educativo y visiones conceptuales de la educación.</a:t>
            </a:r>
          </a:p>
          <a:p>
            <a:r>
              <a:rPr lang="es-MX" altLang="es-MX" dirty="0">
                <a:solidFill>
                  <a:srgbClr val="009900"/>
                </a:solidFill>
              </a:rPr>
              <a:t> </a:t>
            </a:r>
            <a:r>
              <a:rPr lang="es-MX" altLang="es-MX" b="1" dirty="0">
                <a:solidFill>
                  <a:srgbClr val="009900"/>
                </a:solidFill>
              </a:rPr>
              <a:t>Unidad de aprendizaje II. </a:t>
            </a:r>
            <a:r>
              <a:rPr lang="es-MX" altLang="es-MX" dirty="0"/>
              <a:t>Algunos conceptos centrales. A nivel epistémico: La pedagogía humanista, la ciencia</a:t>
            </a:r>
            <a:r>
              <a:rPr lang="es-MX" altLang="es-MX" b="1" dirty="0"/>
              <a:t> </a:t>
            </a:r>
            <a:r>
              <a:rPr lang="es-MX" altLang="es-MX" dirty="0"/>
              <a:t>de la educación. A nivel de corrientes: educación liberadora, pragmatismo,</a:t>
            </a:r>
            <a:r>
              <a:rPr lang="es-MX" altLang="es-MX" b="1" dirty="0"/>
              <a:t> e</a:t>
            </a:r>
            <a:r>
              <a:rPr lang="es-MX" altLang="es-MX" dirty="0"/>
              <a:t>ducación socialista, la educación en la perspectiva neoliberal).</a:t>
            </a:r>
          </a:p>
          <a:p>
            <a:r>
              <a:rPr lang="es-MX" altLang="es-MX" b="1" dirty="0">
                <a:solidFill>
                  <a:srgbClr val="009900"/>
                </a:solidFill>
              </a:rPr>
              <a:t> Unidad de aprendizaje III. </a:t>
            </a:r>
            <a:r>
              <a:rPr lang="es-MX" altLang="es-MX" dirty="0"/>
              <a:t>Realidades escolares en procesos de diversidad cultural y su interpretación conceptual.</a:t>
            </a:r>
          </a:p>
          <a:p>
            <a:endParaRPr lang="es-MX" dirty="0"/>
          </a:p>
        </p:txBody>
      </p:sp>
    </p:spTree>
    <p:extLst>
      <p:ext uri="{BB962C8B-B14F-4D97-AF65-F5344CB8AC3E}">
        <p14:creationId xmlns:p14="http://schemas.microsoft.com/office/powerpoint/2010/main" val="1494978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smtClean="0"/>
              <a:t>ORIENTACIONES DIDÁCTICAS:</a:t>
            </a:r>
            <a:endParaRPr lang="es-MX" b="1" dirty="0"/>
          </a:p>
        </p:txBody>
      </p:sp>
      <p:sp>
        <p:nvSpPr>
          <p:cNvPr id="3" name="2 Marcador de contenido"/>
          <p:cNvSpPr>
            <a:spLocks noGrp="1"/>
          </p:cNvSpPr>
          <p:nvPr>
            <p:ph idx="1"/>
          </p:nvPr>
        </p:nvSpPr>
        <p:spPr/>
        <p:txBody>
          <a:bodyPr>
            <a:normAutofit fontScale="47500" lnSpcReduction="20000"/>
          </a:bodyPr>
          <a:lstStyle/>
          <a:p>
            <a:r>
              <a:rPr lang="es-MX" sz="6400" dirty="0" smtClean="0"/>
              <a:t>El </a:t>
            </a:r>
            <a:r>
              <a:rPr lang="es-MX" sz="6400" dirty="0"/>
              <a:t>programa parte de un problema eje, situación problemática a realizar en torno a la cual se desarrolla el curso y </a:t>
            </a:r>
            <a:r>
              <a:rPr lang="es-MX" sz="6400" dirty="0" smtClean="0"/>
              <a:t>se realizan </a:t>
            </a:r>
            <a:r>
              <a:rPr lang="es-MX" sz="6400" dirty="0"/>
              <a:t>las actividades de aprendizaje y presentan las evidencias de evaluación. El problema eje está construido </a:t>
            </a:r>
            <a:r>
              <a:rPr lang="es-MX" sz="6400" dirty="0" smtClean="0"/>
              <a:t>como </a:t>
            </a:r>
            <a:r>
              <a:rPr lang="es-MX" sz="6400" dirty="0"/>
              <a:t>problema a resolver, que articula saberes con saberes hacer y ayuda al estudiante a movilizar sus conocimientos </a:t>
            </a:r>
            <a:r>
              <a:rPr lang="es-MX" sz="6400" dirty="0" smtClean="0"/>
              <a:t>y habilidades </a:t>
            </a:r>
            <a:r>
              <a:rPr lang="es-MX" sz="6400" dirty="0"/>
              <a:t>para construir nuevos saberes. Además orienta y organiza las secuencias de aprendizaje.</a:t>
            </a:r>
          </a:p>
          <a:p>
            <a:endParaRPr lang="es-MX" sz="6400" dirty="0" smtClean="0"/>
          </a:p>
          <a:p>
            <a:endParaRPr lang="es-MX" sz="6400" dirty="0"/>
          </a:p>
          <a:p>
            <a:endParaRPr lang="es-MX" sz="6400" dirty="0" smtClean="0"/>
          </a:p>
          <a:p>
            <a:endParaRPr lang="es-MX" sz="6400" dirty="0"/>
          </a:p>
          <a:p>
            <a:endParaRPr lang="es-MX" sz="6400" dirty="0" smtClean="0"/>
          </a:p>
          <a:p>
            <a:endParaRPr lang="es-MX" sz="6400" dirty="0"/>
          </a:p>
          <a:p>
            <a:endParaRPr lang="es-MX" sz="6400" dirty="0" smtClean="0"/>
          </a:p>
          <a:p>
            <a:endParaRPr lang="es-MX" sz="6400" dirty="0"/>
          </a:p>
          <a:p>
            <a:endParaRPr lang="es-MX" sz="6400" dirty="0" smtClean="0"/>
          </a:p>
          <a:p>
            <a:endParaRPr lang="es-MX" sz="6400" dirty="0"/>
          </a:p>
          <a:p>
            <a:endParaRPr lang="es-MX" sz="6400" dirty="0" smtClean="0"/>
          </a:p>
          <a:p>
            <a:endParaRPr lang="es-MX" sz="6400" dirty="0"/>
          </a:p>
          <a:p>
            <a:endParaRPr lang="es-MX" sz="6400" dirty="0" smtClean="0"/>
          </a:p>
          <a:p>
            <a:endParaRPr lang="es-MX" sz="6400" dirty="0"/>
          </a:p>
          <a:p>
            <a:endParaRPr lang="es-MX" sz="6400" dirty="0" smtClean="0"/>
          </a:p>
          <a:p>
            <a:endParaRPr lang="es-MX" sz="6400" dirty="0"/>
          </a:p>
          <a:p>
            <a:endParaRPr lang="es-MX" sz="6400" dirty="0" smtClean="0"/>
          </a:p>
          <a:p>
            <a:endParaRPr lang="es-MX" sz="6400" dirty="0"/>
          </a:p>
          <a:p>
            <a:endParaRPr lang="es-MX" sz="6400" dirty="0" smtClean="0"/>
          </a:p>
          <a:p>
            <a:endParaRPr lang="es-MX" sz="6400" dirty="0"/>
          </a:p>
          <a:p>
            <a:endParaRPr lang="es-MX" sz="6400" dirty="0" smtClean="0"/>
          </a:p>
          <a:p>
            <a:endParaRPr lang="es-MX" sz="6400" dirty="0"/>
          </a:p>
          <a:p>
            <a:endParaRPr lang="es-MX" sz="6400" dirty="0" smtClean="0"/>
          </a:p>
          <a:p>
            <a:endParaRPr lang="es-MX" sz="6400" dirty="0"/>
          </a:p>
          <a:p>
            <a:endParaRPr lang="es-MX" sz="6400" dirty="0" smtClean="0"/>
          </a:p>
          <a:p>
            <a:endParaRPr lang="es-MX" sz="6400" dirty="0" smtClean="0"/>
          </a:p>
          <a:p>
            <a:pPr lvl="0"/>
            <a:endParaRPr lang="es-ES" sz="6400" dirty="0"/>
          </a:p>
          <a:p>
            <a:pPr lvl="0"/>
            <a:endParaRPr lang="es-ES" dirty="0"/>
          </a:p>
        </p:txBody>
      </p:sp>
    </p:spTree>
    <p:extLst>
      <p:ext uri="{BB962C8B-B14F-4D97-AF65-F5344CB8AC3E}">
        <p14:creationId xmlns:p14="http://schemas.microsoft.com/office/powerpoint/2010/main" val="42655656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smtClean="0"/>
              <a:t>ORIENTACIONES DIDÁCTICAS:</a:t>
            </a:r>
            <a:endParaRPr lang="es-MX" b="1" dirty="0"/>
          </a:p>
        </p:txBody>
      </p:sp>
      <p:sp>
        <p:nvSpPr>
          <p:cNvPr id="3" name="2 Marcador de contenido"/>
          <p:cNvSpPr>
            <a:spLocks noGrp="1"/>
          </p:cNvSpPr>
          <p:nvPr>
            <p:ph idx="1"/>
          </p:nvPr>
        </p:nvSpPr>
        <p:spPr/>
        <p:txBody>
          <a:bodyPr>
            <a:normAutofit fontScale="92500" lnSpcReduction="20000"/>
          </a:bodyPr>
          <a:lstStyle/>
          <a:p>
            <a:r>
              <a:rPr lang="es-MX" dirty="0"/>
              <a:t>La estructura didáctica de este programa ofrece varias dificultades a resolver durante su operación. La primera es </a:t>
            </a:r>
            <a:r>
              <a:rPr lang="es-MX" dirty="0" smtClean="0"/>
              <a:t>ofrecer al </a:t>
            </a:r>
            <a:r>
              <a:rPr lang="es-MX" dirty="0"/>
              <a:t>estudiante una opción para que pueda comprender la relación que existe entre acciones educativas y </a:t>
            </a:r>
            <a:r>
              <a:rPr lang="es-MX" dirty="0" smtClean="0"/>
              <a:t>perspectivas teóricas </a:t>
            </a:r>
            <a:r>
              <a:rPr lang="es-MX" dirty="0"/>
              <a:t>de la educación; un segundo problema guarda relación con la diversidad cultural que tiene nuestro país que </a:t>
            </a:r>
            <a:r>
              <a:rPr lang="es-MX" dirty="0" smtClean="0"/>
              <a:t>hace que </a:t>
            </a:r>
            <a:r>
              <a:rPr lang="es-MX" dirty="0"/>
              <a:t>cada escuela (rural, indígena, de zonas marginadas o de alto riesgo, urbana de clases medias, etc.) tiene rasgos</a:t>
            </a:r>
          </a:p>
          <a:p>
            <a:endParaRPr lang="es-MX" dirty="0"/>
          </a:p>
        </p:txBody>
      </p:sp>
    </p:spTree>
    <p:extLst>
      <p:ext uri="{BB962C8B-B14F-4D97-AF65-F5344CB8AC3E}">
        <p14:creationId xmlns:p14="http://schemas.microsoft.com/office/powerpoint/2010/main" val="19490638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smtClean="0"/>
              <a:t>ORIENTACIONES DIDÁCTICAS:</a:t>
            </a:r>
            <a:endParaRPr lang="es-MX" b="1" dirty="0"/>
          </a:p>
        </p:txBody>
      </p:sp>
      <p:sp>
        <p:nvSpPr>
          <p:cNvPr id="3" name="2 Marcador de contenido"/>
          <p:cNvSpPr>
            <a:spLocks noGrp="1"/>
          </p:cNvSpPr>
          <p:nvPr>
            <p:ph idx="1"/>
          </p:nvPr>
        </p:nvSpPr>
        <p:spPr/>
        <p:txBody>
          <a:bodyPr>
            <a:normAutofit fontScale="92500" lnSpcReduction="20000"/>
          </a:bodyPr>
          <a:lstStyle/>
          <a:p>
            <a:r>
              <a:rPr lang="es-MX" dirty="0"/>
              <a:t>específicos que afectan su proyecto educativo. El punto de partida que consideramos que puede orientar el trabajo </a:t>
            </a:r>
            <a:r>
              <a:rPr lang="es-MX" dirty="0" smtClean="0"/>
              <a:t>en este </a:t>
            </a:r>
            <a:r>
              <a:rPr lang="es-MX" dirty="0"/>
              <a:t>programa es partir de algunos discursos muy contrastantes, en donde se muestre la perspectiva humanista de </a:t>
            </a:r>
            <a:r>
              <a:rPr lang="es-MX" dirty="0" smtClean="0"/>
              <a:t>la educación </a:t>
            </a:r>
            <a:r>
              <a:rPr lang="es-MX" dirty="0"/>
              <a:t>frente a la visión </a:t>
            </a:r>
            <a:r>
              <a:rPr lang="es-MX" dirty="0" err="1" smtClean="0"/>
              <a:t>eficientista</a:t>
            </a:r>
            <a:r>
              <a:rPr lang="es-MX" dirty="0" smtClean="0"/>
              <a:t> </a:t>
            </a:r>
            <a:r>
              <a:rPr lang="es-MX" dirty="0"/>
              <a:t>y productivista que priva actualmente. Se espera que el estudiante desarrolle </a:t>
            </a:r>
            <a:r>
              <a:rPr lang="es-MX" dirty="0" smtClean="0"/>
              <a:t>la capacidad </a:t>
            </a:r>
            <a:r>
              <a:rPr lang="es-MX" dirty="0"/>
              <a:t>de entender cómo ha evolucionado el pensamiento educativo desde los procesos sociales que lo explican y, en</a:t>
            </a:r>
          </a:p>
          <a:p>
            <a:endParaRPr lang="es-MX" dirty="0"/>
          </a:p>
        </p:txBody>
      </p:sp>
    </p:spTree>
    <p:extLst>
      <p:ext uri="{BB962C8B-B14F-4D97-AF65-F5344CB8AC3E}">
        <p14:creationId xmlns:p14="http://schemas.microsoft.com/office/powerpoint/2010/main" val="37669121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smtClean="0"/>
              <a:t>ORIENTACIONES DIDÁCTICAS:</a:t>
            </a:r>
            <a:endParaRPr lang="es-MX" b="1" dirty="0"/>
          </a:p>
        </p:txBody>
      </p:sp>
      <p:sp>
        <p:nvSpPr>
          <p:cNvPr id="3" name="2 Marcador de contenido"/>
          <p:cNvSpPr>
            <a:spLocks noGrp="1"/>
          </p:cNvSpPr>
          <p:nvPr>
            <p:ph idx="1"/>
          </p:nvPr>
        </p:nvSpPr>
        <p:spPr/>
        <p:txBody>
          <a:bodyPr>
            <a:normAutofit lnSpcReduction="10000"/>
          </a:bodyPr>
          <a:lstStyle/>
          <a:p>
            <a:r>
              <a:rPr lang="es-MX" dirty="0" smtClean="0"/>
              <a:t>particular</a:t>
            </a:r>
            <a:r>
              <a:rPr lang="es-MX" dirty="0"/>
              <a:t>, pueda interpretar como diferentes propuestas de trabajo que emanan de las políticas educativas, de </a:t>
            </a:r>
            <a:r>
              <a:rPr lang="es-MX" dirty="0" smtClean="0"/>
              <a:t>políticas institucionales </a:t>
            </a:r>
            <a:r>
              <a:rPr lang="es-MX" dirty="0"/>
              <a:t>y desde las orientaciones para el trabajo en el aula reflejan una perspectiva conceptual de la </a:t>
            </a:r>
            <a:r>
              <a:rPr lang="es-MX" dirty="0" smtClean="0"/>
              <a:t>educación. Contempla </a:t>
            </a:r>
            <a:r>
              <a:rPr lang="es-MX" dirty="0"/>
              <a:t>un modelo dinámico de planeación en donde las situaciones y estrategias didácticas y de evaluación permiten la retroalimentación del proceso</a:t>
            </a:r>
          </a:p>
          <a:p>
            <a:endParaRPr lang="es-MX" dirty="0"/>
          </a:p>
        </p:txBody>
      </p:sp>
    </p:spTree>
    <p:extLst>
      <p:ext uri="{BB962C8B-B14F-4D97-AF65-F5344CB8AC3E}">
        <p14:creationId xmlns:p14="http://schemas.microsoft.com/office/powerpoint/2010/main" val="35871891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smtClean="0"/>
              <a:t>ORIENTACIONES DIDÁCTICAS:</a:t>
            </a:r>
            <a:endParaRPr lang="es-MX" b="1" dirty="0"/>
          </a:p>
        </p:txBody>
      </p:sp>
      <p:sp>
        <p:nvSpPr>
          <p:cNvPr id="3" name="2 Marcador de contenido"/>
          <p:cNvSpPr>
            <a:spLocks noGrp="1"/>
          </p:cNvSpPr>
          <p:nvPr>
            <p:ph idx="1"/>
          </p:nvPr>
        </p:nvSpPr>
        <p:spPr/>
        <p:txBody>
          <a:bodyPr/>
          <a:lstStyle/>
          <a:p>
            <a:r>
              <a:rPr lang="es-MX" dirty="0"/>
              <a:t> Conocer</a:t>
            </a:r>
            <a:r>
              <a:rPr lang="es-MX" altLang="es-MX" dirty="0"/>
              <a:t> la malla curricular</a:t>
            </a:r>
          </a:p>
          <a:p>
            <a:r>
              <a:rPr lang="es-MX" altLang="es-MX" dirty="0"/>
              <a:t>Lectura de textos</a:t>
            </a:r>
          </a:p>
          <a:p>
            <a:r>
              <a:rPr lang="es-MX" altLang="es-MX" dirty="0"/>
              <a:t>Elaboración de ensayos, tríptico, video</a:t>
            </a:r>
          </a:p>
          <a:p>
            <a:r>
              <a:rPr lang="es-MX" altLang="es-MX" dirty="0"/>
              <a:t>Cuadros comparativos</a:t>
            </a:r>
          </a:p>
          <a:p>
            <a:r>
              <a:rPr lang="es-MX" altLang="es-MX" dirty="0"/>
              <a:t>Organizadores gráficos</a:t>
            </a:r>
          </a:p>
          <a:p>
            <a:r>
              <a:rPr lang="es-MX" altLang="es-MX" dirty="0"/>
              <a:t>La argumentación como una actividad permanente</a:t>
            </a:r>
          </a:p>
          <a:p>
            <a:endParaRPr lang="es-MX" dirty="0"/>
          </a:p>
        </p:txBody>
      </p:sp>
    </p:spTree>
    <p:extLst>
      <p:ext uri="{BB962C8B-B14F-4D97-AF65-F5344CB8AC3E}">
        <p14:creationId xmlns:p14="http://schemas.microsoft.com/office/powerpoint/2010/main" val="506896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b="1" dirty="0" smtClean="0"/>
              <a:t>RASGOS DESEABLES DEL PERFIL DE EGRESO:</a:t>
            </a:r>
            <a:endParaRPr lang="es-MX" b="1" dirty="0"/>
          </a:p>
        </p:txBody>
      </p:sp>
      <p:sp>
        <p:nvSpPr>
          <p:cNvPr id="3" name="2 Marcador de contenido"/>
          <p:cNvSpPr>
            <a:spLocks noGrp="1"/>
          </p:cNvSpPr>
          <p:nvPr>
            <p:ph idx="1"/>
          </p:nvPr>
        </p:nvSpPr>
        <p:spPr/>
        <p:txBody>
          <a:bodyPr>
            <a:normAutofit lnSpcReduction="10000"/>
          </a:bodyPr>
          <a:lstStyle/>
          <a:p>
            <a:pPr lvl="0"/>
            <a:r>
              <a:rPr lang="es-MX" dirty="0" smtClean="0"/>
              <a:t> Se pretende </a:t>
            </a:r>
            <a:r>
              <a:rPr lang="es-MX" dirty="0"/>
              <a:t>que los alumnos puedan interpretar las situaciones educativas actuales con base en diversas perspectivas teóricas y posiciones conceptuales, donde  identifiquen diversas visiones de la educación  a través de diferentes acciones y recursos educativos, así como el análisis de diversas realidades escolares a través del planteamiento de algunos problemas educativos existentes en la comunidad </a:t>
            </a:r>
            <a:r>
              <a:rPr lang="es-MX" dirty="0" smtClean="0"/>
              <a:t>escolar.</a:t>
            </a:r>
            <a:endParaRPr lang="es-ES" dirty="0"/>
          </a:p>
          <a:p>
            <a:endParaRPr lang="es-MX" dirty="0"/>
          </a:p>
        </p:txBody>
      </p:sp>
    </p:spTree>
    <p:extLst>
      <p:ext uri="{BB962C8B-B14F-4D97-AF65-F5344CB8AC3E}">
        <p14:creationId xmlns:p14="http://schemas.microsoft.com/office/powerpoint/2010/main" val="13032361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TotalTime>
  <Words>1393</Words>
  <Application>Microsoft Office PowerPoint</Application>
  <PresentationFormat>Presentación en pantalla (4:3)</PresentationFormat>
  <Paragraphs>144</Paragraphs>
  <Slides>26</Slides>
  <Notes>0</Notes>
  <HiddenSlides>0</HiddenSlides>
  <MMClips>0</MMClips>
  <ScaleCrop>false</ScaleCrop>
  <HeadingPairs>
    <vt:vector size="4" baseType="variant">
      <vt:variant>
        <vt:lpstr>Tema</vt:lpstr>
      </vt:variant>
      <vt:variant>
        <vt:i4>1</vt:i4>
      </vt:variant>
      <vt:variant>
        <vt:lpstr>Títulos de diapositiva</vt:lpstr>
      </vt:variant>
      <vt:variant>
        <vt:i4>26</vt:i4>
      </vt:variant>
    </vt:vector>
  </HeadingPairs>
  <TitlesOfParts>
    <vt:vector size="27" baseType="lpstr">
      <vt:lpstr>Tema de Office</vt:lpstr>
      <vt:lpstr>Presentación de PowerPoint</vt:lpstr>
      <vt:lpstr>PROPÓSITO DEL CURSO </vt:lpstr>
      <vt:lpstr>UNIDADES </vt:lpstr>
      <vt:lpstr>ORIENTACIONES DIDÁCTICAS:</vt:lpstr>
      <vt:lpstr>ORIENTACIONES DIDÁCTICAS:</vt:lpstr>
      <vt:lpstr>ORIENTACIONES DIDÁCTICAS:</vt:lpstr>
      <vt:lpstr>ORIENTACIONES DIDÁCTICAS:</vt:lpstr>
      <vt:lpstr>ORIENTACIONES DIDÁCTICAS:</vt:lpstr>
      <vt:lpstr>RASGOS DESEABLES DEL PERFIL DE EGRESO:</vt:lpstr>
      <vt:lpstr>ASIGNATURA ANTECEDENTE Y SUBSECUENTE </vt:lpstr>
      <vt:lpstr>RELACIÓN DE LA MATERIA CON ASIGNATURAS DEL MISMO SEMESTRE:</vt:lpstr>
      <vt:lpstr>BIBLIOGRAFÍA Y MATERIALES DE APOYO:</vt:lpstr>
      <vt:lpstr>BIBLIOGRAFÍA Y MATERIALES DE APOYO:</vt:lpstr>
      <vt:lpstr>BIBLIOGRAFÍA Y MATERIALES DE APOYO:</vt:lpstr>
      <vt:lpstr>BIBLIOGRAFÍA Y MATERIALES DE APOYO:</vt:lpstr>
      <vt:lpstr>BIBLIOGRAFÍA Y MATERIALES DE APOYO:</vt:lpstr>
      <vt:lpstr>BIBLIOGRAFÍA Y MATERIALES DE APOYO:</vt:lpstr>
      <vt:lpstr>BIBLIOGRAFÍA Y MATERIALES DE APOYO:</vt:lpstr>
      <vt:lpstr>BIBLIOGRAFÍA Y MATERIALES DE APOYO:</vt:lpstr>
      <vt:lpstr>REGLAMENTO Y ACUERDOS INTERNOS:</vt:lpstr>
      <vt:lpstr>ACTIVIDADES  DE  CIERRE Y PRODUCTO FINAL DE CURSO: </vt:lpstr>
      <vt:lpstr>ACTIVIDADES  DE  CIERRE Y PRODUCTO FINAL DE CURSO:</vt:lpstr>
      <vt:lpstr>ACTIVIDADES  DE  CIERRE Y PRODUCTO FINAL DE CURSO:</vt:lpstr>
      <vt:lpstr>OBSERVACIONES: EVIDENCIA FINAL GLOBAL </vt:lpstr>
      <vt:lpstr>Fechas de evaluación:  JORNADAS DE OBSERVACIÓN Y PRÁCTICA DOCENTE: </vt:lpstr>
      <vt:lpstr>CRITERIOS DE EVALUACIÓN: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Mq</dc:creator>
  <cp:lastModifiedBy>Luffi</cp:lastModifiedBy>
  <cp:revision>12</cp:revision>
  <dcterms:created xsi:type="dcterms:W3CDTF">2015-02-09T15:06:54Z</dcterms:created>
  <dcterms:modified xsi:type="dcterms:W3CDTF">2015-02-11T06:45:06Z</dcterms:modified>
</cp:coreProperties>
</file>