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1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2" r:id="rId1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8A16-CE8E-4945-85E0-88C5506707ED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7EE-9E4C-41C6-A4F3-DB111F0B0D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6618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8A16-CE8E-4945-85E0-88C5506707ED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7EE-9E4C-41C6-A4F3-DB111F0B0D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509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8A16-CE8E-4945-85E0-88C5506707ED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7EE-9E4C-41C6-A4F3-DB111F0B0D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479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8A16-CE8E-4945-85E0-88C5506707ED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7EE-9E4C-41C6-A4F3-DB111F0B0D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06682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8A16-CE8E-4945-85E0-88C5506707ED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7EE-9E4C-41C6-A4F3-DB111F0B0D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402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8A16-CE8E-4945-85E0-88C5506707ED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7EE-9E4C-41C6-A4F3-DB111F0B0D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7075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8A16-CE8E-4945-85E0-88C5506707ED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7EE-9E4C-41C6-A4F3-DB111F0B0D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1906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8A16-CE8E-4945-85E0-88C5506707ED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7EE-9E4C-41C6-A4F3-DB111F0B0D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1445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8A16-CE8E-4945-85E0-88C5506707ED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7EE-9E4C-41C6-A4F3-DB111F0B0D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955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8A16-CE8E-4945-85E0-88C5506707ED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7EE-9E4C-41C6-A4F3-DB111F0B0D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18950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38A16-CE8E-4945-85E0-88C5506707ED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D0C7EE-9E4C-41C6-A4F3-DB111F0B0D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6768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B38A16-CE8E-4945-85E0-88C5506707ED}" type="datetimeFigureOut">
              <a:rPr lang="es-MX" smtClean="0"/>
              <a:t>28/01/2015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0C7EE-9E4C-41C6-A4F3-DB111F0B0D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9255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BlueLight\Documents\Educaci&#243;n%20F&#237;sica%20Lic.%20en%20Pree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BlueLight\Pictures\Fondos para Power\fondo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16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 rot="20754745">
            <a:off x="225739" y="2365894"/>
            <a:ext cx="2575757" cy="138499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MX" sz="2800" b="1" dirty="0" smtClean="0">
                <a:ln w="10541" cmpd="sng">
                  <a:solidFill>
                    <a:schemeClr val="accent6"/>
                  </a:solidFill>
                  <a:prstDash val="solid"/>
                </a:ln>
                <a:solidFill>
                  <a:srgbClr val="FFFF00"/>
                </a:solidFill>
              </a:rPr>
              <a:t>Semestre 	4</a:t>
            </a:r>
            <a:r>
              <a:rPr lang="es-MX" sz="2800" b="1" dirty="0">
                <a:ln w="10541" cmpd="sng">
                  <a:solidFill>
                    <a:schemeClr val="accent6"/>
                  </a:solidFill>
                  <a:prstDash val="solid"/>
                </a:ln>
                <a:solidFill>
                  <a:srgbClr val="FFFF00"/>
                </a:solidFill>
              </a:rPr>
              <a:t>°</a:t>
            </a:r>
          </a:p>
          <a:p>
            <a:r>
              <a:rPr lang="es-MX" sz="2800" b="1" dirty="0" smtClean="0">
                <a:ln w="10541" cmpd="sng">
                  <a:solidFill>
                    <a:schemeClr val="accent6"/>
                  </a:solidFill>
                  <a:prstDash val="solid"/>
                </a:ln>
                <a:solidFill>
                  <a:srgbClr val="FFFF00"/>
                </a:solidFill>
              </a:rPr>
              <a:t>Horas</a:t>
            </a:r>
            <a:r>
              <a:rPr lang="es-MX" sz="2800" b="1" dirty="0">
                <a:ln w="10541" cmpd="sng">
                  <a:solidFill>
                    <a:schemeClr val="accent6"/>
                  </a:solidFill>
                  <a:prstDash val="solid"/>
                </a:ln>
                <a:solidFill>
                  <a:srgbClr val="FFFF00"/>
                </a:solidFill>
              </a:rPr>
              <a:t> </a:t>
            </a:r>
            <a:r>
              <a:rPr lang="es-MX" sz="2800" b="1" dirty="0" smtClean="0">
                <a:ln w="10541" cmpd="sng">
                  <a:solidFill>
                    <a:schemeClr val="accent6"/>
                  </a:solidFill>
                  <a:prstDash val="solid"/>
                </a:ln>
                <a:solidFill>
                  <a:srgbClr val="FFFF00"/>
                </a:solidFill>
              </a:rPr>
              <a:t>	4</a:t>
            </a:r>
            <a:endParaRPr lang="es-MX" sz="2800" b="1" dirty="0">
              <a:ln w="10541" cmpd="sng">
                <a:solidFill>
                  <a:schemeClr val="accent6"/>
                </a:solidFill>
                <a:prstDash val="solid"/>
              </a:ln>
              <a:solidFill>
                <a:srgbClr val="FFFF00"/>
              </a:solidFill>
            </a:endParaRPr>
          </a:p>
          <a:p>
            <a:r>
              <a:rPr lang="es-MX" sz="2800" b="1" dirty="0" smtClean="0">
                <a:ln w="10541" cmpd="sng">
                  <a:solidFill>
                    <a:schemeClr val="accent6"/>
                  </a:solidFill>
                  <a:prstDash val="solid"/>
                </a:ln>
                <a:solidFill>
                  <a:srgbClr val="FFFF00"/>
                </a:solidFill>
              </a:rPr>
              <a:t>Créditos 	4.5</a:t>
            </a:r>
            <a:endParaRPr lang="es-MX" sz="2800" b="1" dirty="0">
              <a:ln w="10541" cmpd="sng">
                <a:solidFill>
                  <a:schemeClr val="accent6"/>
                </a:solidFill>
                <a:prstDash val="solid"/>
              </a:ln>
              <a:solidFill>
                <a:srgbClr val="FFFF00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 rot="691548">
            <a:off x="2492616" y="2841774"/>
            <a:ext cx="6486074" cy="2185214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s-MX" sz="4800" b="1" dirty="0">
                <a:ln>
                  <a:solidFill>
                    <a:srgbClr val="FF0000"/>
                  </a:solidFill>
                </a:ln>
                <a:solidFill>
                  <a:schemeClr val="accent3"/>
                </a:solidFill>
              </a:rPr>
              <a:t>Trayecto </a:t>
            </a:r>
            <a:r>
              <a:rPr lang="es-MX" sz="4800" b="1" dirty="0" smtClean="0">
                <a:ln>
                  <a:solidFill>
                    <a:srgbClr val="FF0000"/>
                  </a:solidFill>
                </a:ln>
                <a:solidFill>
                  <a:schemeClr val="accent3"/>
                </a:solidFill>
              </a:rPr>
              <a:t>Formativo</a:t>
            </a:r>
            <a:r>
              <a:rPr lang="es-MX" sz="4800" b="1" dirty="0">
                <a:ln>
                  <a:solidFill>
                    <a:srgbClr val="FF0000"/>
                  </a:solidFill>
                </a:ln>
                <a:solidFill>
                  <a:schemeClr val="accent3"/>
                </a:solidFill>
              </a:rPr>
              <a:t>: </a:t>
            </a:r>
            <a:endParaRPr lang="es-MX" sz="4800" b="1" dirty="0" smtClean="0">
              <a:ln>
                <a:solidFill>
                  <a:srgbClr val="FF0000"/>
                </a:solidFill>
              </a:ln>
              <a:solidFill>
                <a:schemeClr val="accent3"/>
              </a:solidFill>
            </a:endParaRPr>
          </a:p>
          <a:p>
            <a:pPr algn="ctr"/>
            <a:r>
              <a:rPr lang="es-MX" sz="4400" b="1" dirty="0" smtClean="0">
                <a:ln>
                  <a:solidFill>
                    <a:srgbClr val="FF0000"/>
                  </a:solidFill>
                </a:ln>
                <a:solidFill>
                  <a:schemeClr val="accent3"/>
                </a:solidFill>
              </a:rPr>
              <a:t>Preparación </a:t>
            </a:r>
            <a:r>
              <a:rPr lang="es-MX" sz="4400" b="1" dirty="0">
                <a:ln>
                  <a:solidFill>
                    <a:srgbClr val="FF0000"/>
                  </a:solidFill>
                </a:ln>
                <a:solidFill>
                  <a:schemeClr val="accent3"/>
                </a:solidFill>
              </a:rPr>
              <a:t>para la </a:t>
            </a:r>
            <a:r>
              <a:rPr lang="es-MX" sz="4400" b="1" dirty="0" smtClean="0">
                <a:ln>
                  <a:solidFill>
                    <a:srgbClr val="FF0000"/>
                  </a:solidFill>
                </a:ln>
                <a:solidFill>
                  <a:schemeClr val="accent3"/>
                </a:solidFill>
              </a:rPr>
              <a:t>Enseñanza </a:t>
            </a:r>
            <a:r>
              <a:rPr lang="es-MX" sz="4400" b="1" dirty="0">
                <a:ln>
                  <a:solidFill>
                    <a:srgbClr val="FF0000"/>
                  </a:solidFill>
                </a:ln>
                <a:solidFill>
                  <a:schemeClr val="accent3"/>
                </a:solidFill>
              </a:rPr>
              <a:t>y el </a:t>
            </a:r>
            <a:r>
              <a:rPr lang="es-MX" sz="4400" b="1" dirty="0" smtClean="0">
                <a:ln>
                  <a:solidFill>
                    <a:srgbClr val="FF0000"/>
                  </a:solidFill>
                </a:ln>
                <a:solidFill>
                  <a:schemeClr val="accent3"/>
                </a:solidFill>
              </a:rPr>
              <a:t>Aprendizaje</a:t>
            </a:r>
            <a:endParaRPr lang="es-MX" sz="4400" b="1" dirty="0">
              <a:ln>
                <a:solidFill>
                  <a:srgbClr val="FF0000"/>
                </a:solidFill>
              </a:ln>
              <a:solidFill>
                <a:schemeClr val="accent3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251520" y="116632"/>
            <a:ext cx="8538340" cy="1877437"/>
          </a:xfrm>
          <a:prstGeom prst="rect">
            <a:avLst/>
          </a:prstGeom>
          <a:solidFill>
            <a:srgbClr val="FFC0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36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>LICENCIATURA EN EDUCACIÓN PREESCOLAR</a:t>
            </a:r>
          </a:p>
          <a:p>
            <a:pPr algn="ctr"/>
            <a:r>
              <a:rPr lang="es-MX" sz="36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50"/>
                </a:solidFill>
              </a:rPr>
              <a:t>PROGRAMA DEL CURSO</a:t>
            </a:r>
          </a:p>
          <a:p>
            <a:pPr algn="ctr"/>
            <a:r>
              <a:rPr lang="es-MX" sz="4400" b="1" i="1" u="sng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Educación Física</a:t>
            </a:r>
          </a:p>
        </p:txBody>
      </p:sp>
      <p:sp>
        <p:nvSpPr>
          <p:cNvPr id="7" name="6 Estrella de 5 puntas">
            <a:hlinkClick r:id="rId3" action="ppaction://hlinkfile"/>
          </p:cNvPr>
          <p:cNvSpPr/>
          <p:nvPr/>
        </p:nvSpPr>
        <p:spPr>
          <a:xfrm>
            <a:off x="251521" y="4437112"/>
            <a:ext cx="648072" cy="648072"/>
          </a:xfrm>
          <a:prstGeom prst="star5">
            <a:avLst/>
          </a:prstGeom>
          <a:solidFill>
            <a:srgbClr val="FFFF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5345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BlueLight\Pictures\Fondos para Power\fondo 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70025" y="304195"/>
            <a:ext cx="878497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La </a:t>
            </a:r>
            <a:r>
              <a:rPr lang="es-MX" sz="30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tercera premisa </a:t>
            </a:r>
            <a:r>
              <a:rPr lang="es-MX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se refiere a la disponibilidad corporal de los alumnos, lo cual implica afrontar los retos que le impone </a:t>
            </a:r>
            <a:r>
              <a:rPr lang="es-MX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el medio </a:t>
            </a:r>
            <a:r>
              <a:rPr lang="es-MX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ambiente y por lo tanto aprender a utilizar sus saberes, incluyendo su propia competencia motriz en la resolución </a:t>
            </a:r>
            <a:r>
              <a:rPr lang="es-MX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de problemas</a:t>
            </a:r>
            <a:r>
              <a:rPr lang="es-MX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: </a:t>
            </a:r>
            <a:endParaRPr lang="es-MX" sz="3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es-MX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en </a:t>
            </a:r>
            <a:r>
              <a:rPr lang="es-MX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la comunicación, la socialización, integración grupal el intercambio de ideas, la capacidad de llegar a acuerdos </a:t>
            </a:r>
            <a:r>
              <a:rPr lang="es-MX" sz="3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y discutirlos</a:t>
            </a:r>
            <a:r>
              <a:rPr lang="es-MX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, creando una cultura de la paz y diálogo.</a:t>
            </a:r>
          </a:p>
        </p:txBody>
      </p:sp>
    </p:spTree>
    <p:extLst>
      <p:ext uri="{BB962C8B-B14F-4D97-AF65-F5344CB8AC3E}">
        <p14:creationId xmlns:p14="http://schemas.microsoft.com/office/powerpoint/2010/main" val="1855371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BlueLight\Pictures\Fondos para Power\fondo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16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83568" y="297006"/>
            <a:ext cx="7488832" cy="50167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MX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Las </a:t>
            </a:r>
            <a:r>
              <a:rPr lang="es-MX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más variadas estrategias didácticas ponen a prueba </a:t>
            </a:r>
            <a:r>
              <a:rPr lang="es-MX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la disponibilidad </a:t>
            </a:r>
            <a:r>
              <a:rPr lang="es-MX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corporal y, justamente, esas son las que los futuros maestros deben promover </a:t>
            </a:r>
            <a:r>
              <a:rPr lang="es-MX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gradualmente </a:t>
            </a:r>
            <a:r>
              <a:rPr lang="es-MX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desde los </a:t>
            </a:r>
            <a:r>
              <a:rPr lang="es-MX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primeros grados </a:t>
            </a:r>
            <a:r>
              <a:rPr lang="es-MX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de la educación preescolar.</a:t>
            </a:r>
          </a:p>
        </p:txBody>
      </p:sp>
    </p:spTree>
    <p:extLst>
      <p:ext uri="{BB962C8B-B14F-4D97-AF65-F5344CB8AC3E}">
        <p14:creationId xmlns:p14="http://schemas.microsoft.com/office/powerpoint/2010/main" val="1233373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BlueLight\Pictures\Fondos para Power\fondo 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11559" y="332656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Finalmente la aspiración de la educación física es dotar al alumno </a:t>
            </a:r>
            <a:r>
              <a:rPr lang="es-MX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 </a:t>
            </a:r>
            <a:r>
              <a:rPr lang="es-MX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autonomía motriz, lo cual implica </a:t>
            </a:r>
            <a:r>
              <a:rPr lang="es-MX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aprenda </a:t>
            </a:r>
            <a:r>
              <a:rPr lang="es-MX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utilizar todo su potencial cognitivo, social y motor al servicio de su vida cotidiana, en su desarrollo social, </a:t>
            </a:r>
            <a:r>
              <a:rPr lang="es-MX" sz="36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moral,</a:t>
            </a:r>
            <a:r>
              <a:rPr lang="es-MX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profesional, cultural, entre otros.</a:t>
            </a:r>
          </a:p>
        </p:txBody>
      </p:sp>
    </p:spTree>
    <p:extLst>
      <p:ext uri="{BB962C8B-B14F-4D97-AF65-F5344CB8AC3E}">
        <p14:creationId xmlns:p14="http://schemas.microsoft.com/office/powerpoint/2010/main" val="3700479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BlueLight\Pictures\Fondos para Power\fondo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16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713375" y="332656"/>
            <a:ext cx="7704856" cy="452431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MX" sz="3200" dirty="0">
                <a:latin typeface="MV Boli" panose="02000500030200090000" pitchFamily="2" charset="0"/>
                <a:cs typeface="MV Boli" panose="02000500030200090000" pitchFamily="2" charset="0"/>
              </a:rPr>
              <a:t>Que juegue y haga ejercicio como forma de vida, más no por obligación, que cuide su </a:t>
            </a:r>
            <a:r>
              <a:rPr lang="es-MX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salud mediante </a:t>
            </a:r>
            <a:r>
              <a:rPr lang="es-MX" sz="3200" dirty="0">
                <a:latin typeface="MV Boli" panose="02000500030200090000" pitchFamily="2" charset="0"/>
                <a:cs typeface="MV Boli" panose="02000500030200090000" pitchFamily="2" charset="0"/>
              </a:rPr>
              <a:t>hábitos de higiene y buena alimentación, que aprecie sus amistades y las cuide a lo largo de su vida, que </a:t>
            </a:r>
            <a:r>
              <a:rPr lang="es-MX" sz="3200" dirty="0" smtClean="0">
                <a:latin typeface="MV Boli" panose="02000500030200090000" pitchFamily="2" charset="0"/>
                <a:cs typeface="MV Boli" panose="02000500030200090000" pitchFamily="2" charset="0"/>
              </a:rPr>
              <a:t>participe hacia </a:t>
            </a:r>
            <a:r>
              <a:rPr lang="es-MX" sz="3200" dirty="0">
                <a:latin typeface="MV Boli" panose="02000500030200090000" pitchFamily="2" charset="0"/>
                <a:cs typeface="MV Boli" panose="02000500030200090000" pitchFamily="2" charset="0"/>
              </a:rPr>
              <a:t>finales de la primaria en juegos deportivos y haga de su vida una manera sana de ser y estar.</a:t>
            </a:r>
          </a:p>
        </p:txBody>
      </p:sp>
    </p:spTree>
    <p:extLst>
      <p:ext uri="{BB962C8B-B14F-4D97-AF65-F5344CB8AC3E}">
        <p14:creationId xmlns:p14="http://schemas.microsoft.com/office/powerpoint/2010/main" val="492913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BlueLight\Pictures\Fondos para Power\JN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3626"/>
            <a:ext cx="9144000" cy="6881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41116" y="139365"/>
            <a:ext cx="86409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dirty="0"/>
              <a:t>Durante este curso el futuro docente conoce las características de la educación física como forma de intervención </a:t>
            </a:r>
            <a:r>
              <a:rPr lang="es-MX" sz="2800" dirty="0" smtClean="0"/>
              <a:t>pedagógica en </a:t>
            </a:r>
            <a:r>
              <a:rPr lang="es-MX" sz="2800" dirty="0"/>
              <a:t>la educación preescolar. Lo hace por medio de lecturas, mesas de discusión, exposiciones y puesta en práctica de </a:t>
            </a:r>
            <a:r>
              <a:rPr lang="es-MX" sz="2800" dirty="0" smtClean="0"/>
              <a:t>variadas estrategias </a:t>
            </a:r>
            <a:r>
              <a:rPr lang="es-MX" sz="2800" dirty="0"/>
              <a:t>propias de las edades de un niño de estas edades. </a:t>
            </a:r>
            <a:endParaRPr lang="es-MX" sz="2800" dirty="0" smtClean="0"/>
          </a:p>
          <a:p>
            <a:r>
              <a:rPr lang="es-MX" sz="2800" dirty="0" smtClean="0"/>
              <a:t>Aplica </a:t>
            </a:r>
            <a:r>
              <a:rPr lang="es-MX" sz="2800" dirty="0"/>
              <a:t>juegos motores y observa las conductas que se generan </a:t>
            </a:r>
            <a:r>
              <a:rPr lang="es-MX" sz="2800" dirty="0" smtClean="0"/>
              <a:t>en el </a:t>
            </a:r>
            <a:r>
              <a:rPr lang="es-MX" sz="2800" dirty="0"/>
              <a:t>niño cuando realiza sus prácticas en las escuelas de educación </a:t>
            </a:r>
            <a:r>
              <a:rPr lang="es-MX" sz="2800" dirty="0" smtClean="0"/>
              <a:t>preescolar</a:t>
            </a:r>
            <a:r>
              <a:rPr lang="es-MX" sz="2800" dirty="0"/>
              <a:t>. </a:t>
            </a:r>
            <a:endParaRPr lang="es-MX" sz="2800" dirty="0" smtClean="0"/>
          </a:p>
          <a:p>
            <a:r>
              <a:rPr lang="es-MX" sz="2800" dirty="0" smtClean="0"/>
              <a:t>Diseña </a:t>
            </a:r>
            <a:r>
              <a:rPr lang="es-MX" sz="2800" dirty="0"/>
              <a:t>sesiones completas de educación </a:t>
            </a:r>
            <a:r>
              <a:rPr lang="es-MX" sz="2800" dirty="0" smtClean="0"/>
              <a:t>física, haciendo </a:t>
            </a:r>
            <a:r>
              <a:rPr lang="es-MX" sz="2800" dirty="0"/>
              <a:t>referencias al programa oficial, distinguiendo aquellas competencias que desde la educación física se </a:t>
            </a:r>
            <a:r>
              <a:rPr lang="es-MX" sz="2800" dirty="0" smtClean="0"/>
              <a:t>pueden estimular </a:t>
            </a:r>
            <a:r>
              <a:rPr lang="es-MX" sz="2800" dirty="0"/>
              <a:t>y luego desarrollar en cada práctica diseñada especialmente para cada contexto social y educativo al que se enfrente.</a:t>
            </a:r>
          </a:p>
        </p:txBody>
      </p:sp>
    </p:spTree>
    <p:extLst>
      <p:ext uri="{BB962C8B-B14F-4D97-AF65-F5344CB8AC3E}">
        <p14:creationId xmlns:p14="http://schemas.microsoft.com/office/powerpoint/2010/main" val="36633042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22944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BlueLight\Pictures\Fondos para Power\fondo 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1339501" y="908720"/>
            <a:ext cx="6499482" cy="3970318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just"/>
            <a:r>
              <a:rPr lang="es-MX" sz="36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Que las </a:t>
            </a:r>
            <a:r>
              <a:rPr lang="es-MX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estudiantes normalistas conozcan las posibilidades de intervención de la educación</a:t>
            </a:r>
          </a:p>
          <a:p>
            <a:pPr algn="just"/>
            <a:r>
              <a:rPr lang="es-MX" sz="36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física en el preescolar, desde la perspectiva de la estimulación de la motricidad en todas sus manifestaciones.</a:t>
            </a:r>
          </a:p>
        </p:txBody>
      </p:sp>
      <p:sp>
        <p:nvSpPr>
          <p:cNvPr id="5" name="4 Rectángulo"/>
          <p:cNvSpPr/>
          <p:nvPr/>
        </p:nvSpPr>
        <p:spPr>
          <a:xfrm>
            <a:off x="23439" y="116632"/>
            <a:ext cx="913160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PROPÓSITOS Y DESCRIPCIÓN GENERAL DEL CURSO:</a:t>
            </a:r>
          </a:p>
        </p:txBody>
      </p:sp>
    </p:spTree>
    <p:extLst>
      <p:ext uri="{BB962C8B-B14F-4D97-AF65-F5344CB8AC3E}">
        <p14:creationId xmlns:p14="http://schemas.microsoft.com/office/powerpoint/2010/main" val="3339353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BlueLight\Pictures\Fondos para Power\fondo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16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1259632" y="188640"/>
            <a:ext cx="6192688" cy="55092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MX" sz="3200" b="1" dirty="0" smtClean="0">
                <a:ln w="11430">
                  <a:solidFill>
                    <a:srgbClr val="FF0000"/>
                  </a:solidFill>
                </a:ln>
                <a:solidFill>
                  <a:schemeClr val="tx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anose="0208090404030B020404" pitchFamily="18" charset="0"/>
              </a:rPr>
              <a:t>Se </a:t>
            </a:r>
            <a:r>
              <a:rPr lang="es-MX" sz="3200" b="1" dirty="0">
                <a:ln w="11430">
                  <a:solidFill>
                    <a:srgbClr val="FF0000"/>
                  </a:solidFill>
                </a:ln>
                <a:solidFill>
                  <a:schemeClr val="tx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anose="0208090404030B020404" pitchFamily="18" charset="0"/>
              </a:rPr>
              <a:t>busca que favorezca el desarrollo de competencias docentes para promover la competencia motriz en sus futuros alumnos, </a:t>
            </a:r>
            <a:r>
              <a:rPr lang="es-MX" sz="3200" b="1" dirty="0" smtClean="0">
                <a:ln w="11430">
                  <a:solidFill>
                    <a:srgbClr val="FF0000"/>
                  </a:solidFill>
                </a:ln>
                <a:solidFill>
                  <a:schemeClr val="tx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anose="0208090404030B020404" pitchFamily="18" charset="0"/>
              </a:rPr>
              <a:t>a través </a:t>
            </a:r>
            <a:r>
              <a:rPr lang="es-MX" sz="3200" b="1" dirty="0">
                <a:ln w="11430">
                  <a:solidFill>
                    <a:srgbClr val="FF0000"/>
                  </a:solidFill>
                </a:ln>
                <a:solidFill>
                  <a:schemeClr val="tx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anose="0208090404030B020404" pitchFamily="18" charset="0"/>
              </a:rPr>
              <a:t>del diseño e implementación de experiencias de enseñanza-aprendizaje que resulten pertinentes y eficaces en </a:t>
            </a:r>
            <a:r>
              <a:rPr lang="es-MX" sz="3200" b="1" dirty="0" smtClean="0">
                <a:ln w="11430">
                  <a:solidFill>
                    <a:srgbClr val="FF0000"/>
                  </a:solidFill>
                </a:ln>
                <a:solidFill>
                  <a:schemeClr val="tx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anose="0208090404030B020404" pitchFamily="18" charset="0"/>
              </a:rPr>
              <a:t>particularmente </a:t>
            </a:r>
            <a:r>
              <a:rPr lang="es-MX" sz="3200" b="1" dirty="0">
                <a:ln w="11430">
                  <a:solidFill>
                    <a:srgbClr val="FF0000"/>
                  </a:solidFill>
                </a:ln>
                <a:solidFill>
                  <a:schemeClr val="tx2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Cooper Black" panose="0208090404030B020404" pitchFamily="18" charset="0"/>
              </a:rPr>
              <a:t>en el preescolar.</a:t>
            </a:r>
          </a:p>
        </p:txBody>
      </p:sp>
    </p:spTree>
    <p:extLst>
      <p:ext uri="{BB962C8B-B14F-4D97-AF65-F5344CB8AC3E}">
        <p14:creationId xmlns:p14="http://schemas.microsoft.com/office/powerpoint/2010/main" val="232607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BlueLight\Pictures\Fondos para Power\fondo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16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89339" y="188640"/>
            <a:ext cx="8352928" cy="5262979"/>
          </a:xfrm>
          <a:prstGeom prst="rect">
            <a:avLst/>
          </a:prstGeom>
          <a:solidFill>
            <a:srgbClr val="0000FF"/>
          </a:solidFill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Que </a:t>
            </a:r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la futura maestr</a:t>
            </a:r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 </a:t>
            </a:r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favorezca 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las condiciones para que </a:t>
            </a:r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el alumno 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reconozca quién es él o ella y asuma por lo tanto un compromiso consigo mismo; </a:t>
            </a:r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aprecie 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su cuerpo </a:t>
            </a:r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y una 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vez que </a:t>
            </a:r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ya lo 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conoció, </a:t>
            </a:r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lo 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estimule mediante la incorporación de las capacidades perceptivo motrices, tales como la coordinación, </a:t>
            </a:r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el 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equilibrio, lateralidad, ubicación espacial y temporal, el ritmo, la respiración y la relajación entre otras y el juego motor; </a:t>
            </a:r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realice 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constantes reflexiones acerca de sus intereses y necesidades y que las encuentre en el día a día mediante la </a:t>
            </a:r>
            <a:r>
              <a:rPr lang="es-MX" sz="2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convivencia y </a:t>
            </a:r>
            <a:r>
              <a:rPr lang="es-MX" sz="28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el aprecio por el otro.</a:t>
            </a:r>
          </a:p>
        </p:txBody>
      </p:sp>
    </p:spTree>
    <p:extLst>
      <p:ext uri="{BB962C8B-B14F-4D97-AF65-F5344CB8AC3E}">
        <p14:creationId xmlns:p14="http://schemas.microsoft.com/office/powerpoint/2010/main" val="833613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lueLight\Pictures\Fondos para Power\fondo 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503547" y="836712"/>
            <a:ext cx="8136904" cy="3785652"/>
          </a:xfrm>
          <a:prstGeom prst="rect">
            <a:avLst/>
          </a:prstGeom>
          <a:solidFill>
            <a:srgbClr val="00CC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es-MX" sz="6000" dirty="0" smtClean="0">
                <a:latin typeface="Earth" pitchFamily="49" charset="0"/>
              </a:rPr>
              <a:t>Parte </a:t>
            </a:r>
            <a:r>
              <a:rPr lang="es-MX" sz="6000" dirty="0" smtClean="0">
                <a:latin typeface="Earth" pitchFamily="49" charset="0"/>
              </a:rPr>
              <a:t>de </a:t>
            </a:r>
            <a:r>
              <a:rPr lang="es-MX" sz="6000" u="sng" dirty="0" smtClean="0">
                <a:latin typeface="Earth" pitchFamily="49" charset="0"/>
              </a:rPr>
              <a:t>cuatro </a:t>
            </a:r>
            <a:r>
              <a:rPr lang="es-MX" sz="6000" u="sng" dirty="0">
                <a:latin typeface="Earth" pitchFamily="49" charset="0"/>
              </a:rPr>
              <a:t>grandes premisas</a:t>
            </a:r>
            <a:r>
              <a:rPr lang="es-MX" sz="6000" dirty="0">
                <a:latin typeface="Earth" pitchFamily="49" charset="0"/>
              </a:rPr>
              <a:t> con las que la educación física busca intervenir en </a:t>
            </a:r>
            <a:r>
              <a:rPr lang="es-MX" sz="6000" dirty="0" smtClean="0">
                <a:latin typeface="Earth" pitchFamily="49" charset="0"/>
              </a:rPr>
              <a:t>la educación.</a:t>
            </a:r>
            <a:endParaRPr lang="es-MX" sz="6000" dirty="0">
              <a:latin typeface="Earth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681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:\Users\BlueLight\Pictures\Fondos para Power\fondo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16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683568" y="260648"/>
            <a:ext cx="7920880" cy="5016758"/>
          </a:xfrm>
          <a:prstGeom prst="rect">
            <a:avLst/>
          </a:prstGeom>
          <a:solidFill>
            <a:srgbClr val="00CC00"/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s-MX" sz="3200" b="1" dirty="0">
                <a:latin typeface="Bradley Hand ITC" panose="03070402050302030203" pitchFamily="66" charset="0"/>
              </a:rPr>
              <a:t>La </a:t>
            </a:r>
            <a:r>
              <a:rPr lang="es-MX" sz="3200" u="sng" dirty="0" smtClean="0">
                <a:latin typeface="Bradley Hand ITC" panose="03070402050302030203" pitchFamily="66" charset="0"/>
              </a:rPr>
              <a:t>primera </a:t>
            </a:r>
            <a:r>
              <a:rPr lang="es-MX" sz="3200" u="sng" dirty="0" smtClean="0">
                <a:latin typeface="Bradley Hand ITC" panose="03070402050302030203" pitchFamily="66" charset="0"/>
              </a:rPr>
              <a:t>premisa</a:t>
            </a:r>
            <a:r>
              <a:rPr lang="es-MX" sz="3200" dirty="0" smtClean="0">
                <a:latin typeface="Bradley Hand ITC" panose="03070402050302030203" pitchFamily="66" charset="0"/>
              </a:rPr>
              <a:t> </a:t>
            </a:r>
            <a:r>
              <a:rPr lang="es-MX" sz="3200" b="1" dirty="0">
                <a:latin typeface="Bradley Hand ITC" panose="03070402050302030203" pitchFamily="66" charset="0"/>
              </a:rPr>
              <a:t>establece que el niño adquiere la noción de sí y con ello el conocimiento y la conciencia de sus acciones. </a:t>
            </a:r>
            <a:r>
              <a:rPr lang="es-MX" sz="3200" b="1" dirty="0" smtClean="0">
                <a:latin typeface="Bradley Hand ITC" panose="03070402050302030203" pitchFamily="66" charset="0"/>
              </a:rPr>
              <a:t>Se </a:t>
            </a:r>
            <a:r>
              <a:rPr lang="es-MX" sz="3200" b="1" dirty="0" smtClean="0">
                <a:latin typeface="Bradley Hand ITC" panose="03070402050302030203" pitchFamily="66" charset="0"/>
              </a:rPr>
              <a:t>logra </a:t>
            </a:r>
            <a:r>
              <a:rPr lang="es-MX" sz="3200" b="1" dirty="0">
                <a:latin typeface="Bradley Hand ITC" panose="03070402050302030203" pitchFamily="66" charset="0"/>
              </a:rPr>
              <a:t>mediante la estimulación del esquema e imagen corporal </a:t>
            </a:r>
            <a:r>
              <a:rPr lang="es-MX" sz="3200" b="1" dirty="0" smtClean="0">
                <a:latin typeface="Bradley Hand ITC" panose="03070402050302030203" pitchFamily="66" charset="0"/>
              </a:rPr>
              <a:t> favoreciendo la </a:t>
            </a:r>
            <a:r>
              <a:rPr lang="es-MX" sz="3200" b="1" dirty="0">
                <a:latin typeface="Bradley Hand ITC" panose="03070402050302030203" pitchFamily="66" charset="0"/>
              </a:rPr>
              <a:t>construcción e integración de su </a:t>
            </a:r>
            <a:r>
              <a:rPr lang="es-MX" sz="3200" b="1" dirty="0" smtClean="0">
                <a:latin typeface="Bradley Hand ITC" panose="03070402050302030203" pitchFamily="66" charset="0"/>
              </a:rPr>
              <a:t>corporeidad, es </a:t>
            </a:r>
            <a:r>
              <a:rPr lang="es-MX" sz="3200" b="1" dirty="0">
                <a:latin typeface="Bradley Hand ITC" panose="03070402050302030203" pitchFamily="66" charset="0"/>
              </a:rPr>
              <a:t>decir, la exploración y valoración de sus posibilidades expresivas y de movimiento, el conocimiento de su cuerpo tanto </a:t>
            </a:r>
            <a:r>
              <a:rPr lang="es-MX" sz="3200" b="1" dirty="0" smtClean="0">
                <a:latin typeface="Bradley Hand ITC" panose="03070402050302030203" pitchFamily="66" charset="0"/>
              </a:rPr>
              <a:t>de manera </a:t>
            </a:r>
            <a:r>
              <a:rPr lang="es-MX" sz="3200" b="1" dirty="0">
                <a:latin typeface="Bradley Hand ITC" panose="03070402050302030203" pitchFamily="66" charset="0"/>
              </a:rPr>
              <a:t>esquemática como su propia imagen corporal.</a:t>
            </a:r>
          </a:p>
        </p:txBody>
      </p:sp>
    </p:spTree>
    <p:extLst>
      <p:ext uri="{BB962C8B-B14F-4D97-AF65-F5344CB8AC3E}">
        <p14:creationId xmlns:p14="http://schemas.microsoft.com/office/powerpoint/2010/main" val="255537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BlueLight\Pictures\Fondos para Power\fondo 3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59531" y="188640"/>
            <a:ext cx="8424936" cy="483209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scene3d>
            <a:camera prst="orthographicFront"/>
            <a:lightRig rig="threePt" dir="t"/>
          </a:scene3d>
          <a:sp3d>
            <a:bevelT w="101600" prst="riblet"/>
          </a:sp3d>
        </p:spPr>
        <p:style>
          <a:lnRef idx="1">
            <a:schemeClr val="accent6"/>
          </a:lnRef>
          <a:fillRef idx="1002">
            <a:schemeClr val="lt2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2800" dirty="0" smtClean="0">
                <a:latin typeface="Comic Sans MS" panose="030F0702030302020204" pitchFamily="66" charset="0"/>
              </a:rPr>
              <a:t>La </a:t>
            </a:r>
            <a:r>
              <a:rPr lang="es-MX" sz="2800" u="sng" dirty="0" smtClean="0">
                <a:latin typeface="Comic Sans MS" panose="030F0702030302020204" pitchFamily="66" charset="0"/>
              </a:rPr>
              <a:t>segunda premisa</a:t>
            </a:r>
            <a:r>
              <a:rPr lang="es-MX" sz="2800" dirty="0" smtClean="0">
                <a:latin typeface="Comic Sans MS" panose="030F0702030302020204" pitchFamily="66" charset="0"/>
              </a:rPr>
              <a:t> plantea </a:t>
            </a:r>
            <a:r>
              <a:rPr lang="es-MX" sz="2800" dirty="0">
                <a:latin typeface="Comic Sans MS" panose="030F0702030302020204" pitchFamily="66" charset="0"/>
              </a:rPr>
              <a:t>el desarrollo de </a:t>
            </a:r>
            <a:r>
              <a:rPr lang="es-MX" sz="2800" dirty="0" smtClean="0">
                <a:latin typeface="Comic Sans MS" panose="030F0702030302020204" pitchFamily="66" charset="0"/>
              </a:rPr>
              <a:t>la competencia motriz de </a:t>
            </a:r>
            <a:r>
              <a:rPr lang="es-MX" sz="2800" dirty="0">
                <a:latin typeface="Comic Sans MS" panose="030F0702030302020204" pitchFamily="66" charset="0"/>
              </a:rPr>
              <a:t>los alumnos </a:t>
            </a:r>
            <a:r>
              <a:rPr lang="es-MX" sz="2800" dirty="0" smtClean="0">
                <a:latin typeface="Comic Sans MS" panose="030F0702030302020204" pitchFamily="66" charset="0"/>
              </a:rPr>
              <a:t>entendida como</a:t>
            </a:r>
            <a:r>
              <a:rPr lang="es-MX" sz="2800" dirty="0">
                <a:latin typeface="Comic Sans MS" panose="030F0702030302020204" pitchFamily="66" charset="0"/>
              </a:rPr>
              <a:t>:</a:t>
            </a:r>
          </a:p>
          <a:p>
            <a:r>
              <a:rPr lang="es-MX" sz="2800" dirty="0">
                <a:latin typeface="Comic Sans MS" panose="030F0702030302020204" pitchFamily="66" charset="0"/>
              </a:rPr>
              <a:t>El conjunto de conocimientos, procedimientos, actitudes y sentimientos que intervienen en las múltiples interacciones </a:t>
            </a:r>
            <a:r>
              <a:rPr lang="es-MX" sz="2800" dirty="0" smtClean="0">
                <a:latin typeface="Comic Sans MS" panose="030F0702030302020204" pitchFamily="66" charset="0"/>
              </a:rPr>
              <a:t>que realiza </a:t>
            </a:r>
            <a:r>
              <a:rPr lang="es-MX" sz="2800" dirty="0">
                <a:latin typeface="Comic Sans MS" panose="030F0702030302020204" pitchFamily="66" charset="0"/>
              </a:rPr>
              <a:t>en su medio y con los demás, </a:t>
            </a:r>
            <a:r>
              <a:rPr lang="es-MX" sz="2800" dirty="0" smtClean="0">
                <a:latin typeface="Comic Sans MS" panose="030F0702030302020204" pitchFamily="66" charset="0"/>
              </a:rPr>
              <a:t>permitiendo </a:t>
            </a:r>
            <a:r>
              <a:rPr lang="es-MX" sz="2800" dirty="0">
                <a:latin typeface="Comic Sans MS" panose="030F0702030302020204" pitchFamily="66" charset="0"/>
              </a:rPr>
              <a:t>que los escolares superen los diferentes problemas motrices </a:t>
            </a:r>
            <a:r>
              <a:rPr lang="es-MX" sz="2800" dirty="0" smtClean="0">
                <a:latin typeface="Comic Sans MS" panose="030F0702030302020204" pitchFamily="66" charset="0"/>
              </a:rPr>
              <a:t>planteados, tanto </a:t>
            </a:r>
            <a:r>
              <a:rPr lang="es-MX" sz="2800" dirty="0">
                <a:latin typeface="Comic Sans MS" panose="030F0702030302020204" pitchFamily="66" charset="0"/>
              </a:rPr>
              <a:t>en las sesiones de educación física como en su vida </a:t>
            </a:r>
            <a:r>
              <a:rPr lang="es-MX" sz="2800" dirty="0" smtClean="0">
                <a:latin typeface="Comic Sans MS" panose="030F0702030302020204" pitchFamily="66" charset="0"/>
              </a:rPr>
              <a:t>cotidiana. </a:t>
            </a:r>
          </a:p>
          <a:p>
            <a:r>
              <a:rPr lang="es-MX" sz="2800" dirty="0" smtClean="0">
                <a:latin typeface="Comic Sans MS" panose="030F0702030302020204" pitchFamily="66" charset="0"/>
              </a:rPr>
              <a:t>(</a:t>
            </a:r>
            <a:r>
              <a:rPr lang="es-MX" sz="2800" dirty="0">
                <a:latin typeface="Comic Sans MS" panose="030F0702030302020204" pitchFamily="66" charset="0"/>
              </a:rPr>
              <a:t>Ruíz Pérez, 1995).</a:t>
            </a:r>
          </a:p>
        </p:txBody>
      </p:sp>
    </p:spTree>
    <p:extLst>
      <p:ext uri="{BB962C8B-B14F-4D97-AF65-F5344CB8AC3E}">
        <p14:creationId xmlns:p14="http://schemas.microsoft.com/office/powerpoint/2010/main" val="250254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BlueLight\Pictures\Fondos para Power\fondo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16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371531" y="188640"/>
            <a:ext cx="8424936" cy="50167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endParaRPr lang="es-MX" sz="4000" dirty="0" smtClean="0">
              <a:latin typeface="Easy Speech" panose="02000000000000000000" pitchFamily="2" charset="0"/>
            </a:endParaRPr>
          </a:p>
          <a:p>
            <a:pPr algn="ctr"/>
            <a:r>
              <a:rPr lang="es-MX" sz="4000" dirty="0" smtClean="0">
                <a:latin typeface="Easy Speech" panose="02000000000000000000" pitchFamily="2" charset="0"/>
              </a:rPr>
              <a:t>Se </a:t>
            </a:r>
            <a:r>
              <a:rPr lang="es-MX" sz="4000" dirty="0">
                <a:latin typeface="Easy Speech" panose="02000000000000000000" pitchFamily="2" charset="0"/>
              </a:rPr>
              <a:t>debe estimular a través de distintas modalidades</a:t>
            </a:r>
            <a:r>
              <a:rPr lang="es-MX" sz="4000" dirty="0" smtClean="0">
                <a:latin typeface="Easy Speech" panose="02000000000000000000" pitchFamily="2" charset="0"/>
              </a:rPr>
              <a:t>:</a:t>
            </a:r>
          </a:p>
          <a:p>
            <a:pPr algn="ctr"/>
            <a:endParaRPr lang="es-MX" sz="4000" dirty="0">
              <a:latin typeface="Easy Speech" panose="02000000000000000000" pitchFamily="2" charset="0"/>
            </a:endParaRPr>
          </a:p>
          <a:p>
            <a:pPr algn="ctr"/>
            <a:r>
              <a:rPr lang="es-MX" sz="4000" dirty="0" smtClean="0">
                <a:latin typeface="Easy Speech" panose="02000000000000000000" pitchFamily="2" charset="0"/>
              </a:rPr>
              <a:t>el </a:t>
            </a:r>
            <a:r>
              <a:rPr lang="es-MX" sz="4000" dirty="0">
                <a:latin typeface="Easy Speech" panose="02000000000000000000" pitchFamily="2" charset="0"/>
              </a:rPr>
              <a:t>juego, la expresión corporal, el baile, los cantos y rondas, </a:t>
            </a:r>
            <a:r>
              <a:rPr lang="es-MX" sz="4000" dirty="0" smtClean="0">
                <a:latin typeface="Easy Speech" panose="02000000000000000000" pitchFamily="2" charset="0"/>
              </a:rPr>
              <a:t>aplicar circuitos </a:t>
            </a:r>
            <a:r>
              <a:rPr lang="es-MX" sz="4000" dirty="0">
                <a:latin typeface="Easy Speech" panose="02000000000000000000" pitchFamily="2" charset="0"/>
              </a:rPr>
              <a:t>de acción motriz en donde los retos sean la constante de participación, en el juego cooperativo.</a:t>
            </a:r>
          </a:p>
        </p:txBody>
      </p:sp>
    </p:spTree>
    <p:extLst>
      <p:ext uri="{BB962C8B-B14F-4D97-AF65-F5344CB8AC3E}">
        <p14:creationId xmlns:p14="http://schemas.microsoft.com/office/powerpoint/2010/main" val="72851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BlueLight\Pictures\Fondos para Power\fondo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1607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2 Elipse"/>
          <p:cNvSpPr/>
          <p:nvPr/>
        </p:nvSpPr>
        <p:spPr>
          <a:xfrm>
            <a:off x="8255433" y="6143389"/>
            <a:ext cx="864096" cy="747197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Rectángulo"/>
          <p:cNvSpPr/>
          <p:nvPr/>
        </p:nvSpPr>
        <p:spPr>
          <a:xfrm>
            <a:off x="0" y="4724"/>
            <a:ext cx="9119529" cy="618630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s-MX" sz="4400" dirty="0">
                <a:latin typeface="Eat your face" panose="00000400000000000000" pitchFamily="2" charset="0"/>
              </a:rPr>
              <a:t>Se trata de hacerle </a:t>
            </a:r>
            <a:r>
              <a:rPr lang="es-MX" sz="4400" dirty="0" smtClean="0">
                <a:latin typeface="Eat your face" panose="00000400000000000000" pitchFamily="2" charset="0"/>
              </a:rPr>
              <a:t>ver al </a:t>
            </a:r>
            <a:r>
              <a:rPr lang="es-MX" sz="4400" dirty="0">
                <a:latin typeface="Eat your face" panose="00000400000000000000" pitchFamily="2" charset="0"/>
              </a:rPr>
              <a:t>alumno la importancia del otro en la construcción de sus habilidades, en el desarrollo de sus patrones básicos </a:t>
            </a:r>
            <a:r>
              <a:rPr lang="es-MX" sz="4400" dirty="0" smtClean="0">
                <a:latin typeface="Eat your face" panose="00000400000000000000" pitchFamily="2" charset="0"/>
              </a:rPr>
              <a:t>de movimiento </a:t>
            </a:r>
            <a:r>
              <a:rPr lang="es-MX" sz="4400" dirty="0">
                <a:latin typeface="Eat your face" panose="00000400000000000000" pitchFamily="2" charset="0"/>
              </a:rPr>
              <a:t>y posteriormente en la manifestación de sus habilidades y destrezas motrices; y no solamente desde </a:t>
            </a:r>
            <a:r>
              <a:rPr lang="es-MX" sz="4400" dirty="0" smtClean="0">
                <a:latin typeface="Eat your face" panose="00000400000000000000" pitchFamily="2" charset="0"/>
              </a:rPr>
              <a:t>el individualismo </a:t>
            </a:r>
            <a:r>
              <a:rPr lang="es-MX" sz="4400" dirty="0">
                <a:latin typeface="Eat your face" panose="00000400000000000000" pitchFamily="2" charset="0"/>
              </a:rPr>
              <a:t>y el egocentrismo.</a:t>
            </a:r>
          </a:p>
        </p:txBody>
      </p:sp>
    </p:spTree>
    <p:extLst>
      <p:ext uri="{BB962C8B-B14F-4D97-AF65-F5344CB8AC3E}">
        <p14:creationId xmlns:p14="http://schemas.microsoft.com/office/powerpoint/2010/main" val="1772240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2938</TotalTime>
  <Words>807</Words>
  <Application>Microsoft Office PowerPoint</Application>
  <PresentationFormat>Presentación en pantalla (4:3)</PresentationFormat>
  <Paragraphs>31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BlueLight</dc:creator>
  <cp:lastModifiedBy>BlueLight</cp:lastModifiedBy>
  <cp:revision>16</cp:revision>
  <dcterms:created xsi:type="dcterms:W3CDTF">2015-01-26T14:07:46Z</dcterms:created>
  <dcterms:modified xsi:type="dcterms:W3CDTF">2015-01-29T16:29:03Z</dcterms:modified>
</cp:coreProperties>
</file>