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7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8B6D7E6-8923-4E46-AF5A-BE84B45DB7FB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F98269E-BB84-463E-8082-A9A9866D58CF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www.google.com.mx/url?sa=i&amp;rct=j&amp;q=&amp;esrc=s&amp;frm=1&amp;source=images&amp;cd=&amp;cad=rja&amp;docid=PxIuNlpK8qi4xM&amp;tbnid=C6vdqqdeaBYYSM:&amp;ved=0CAUQjRw&amp;url=http%3A%2F%2Fdeportescolsam.blogspot.com%2F2013%2F07%2Flos-juegos-cooperativos-son-juegos-en.html&amp;ei=15D5UviyMoqZrQGQhIGYDA&amp;psig=AFQjCNHOqP7iB76iFyxZ5SEdsoLU0FuSOA&amp;ust=1392173584192209" TargetMode="External"/><Relationship Id="rId2" Type="http://schemas.openxmlformats.org/officeDocument/2006/relationships/hyperlink" Target="http://www.google.com.mx/url?sa=i&amp;rct=j&amp;q=&amp;esrc=s&amp;frm=1&amp;source=images&amp;cd=&amp;cad=rja&amp;docid=IQwp-_rBg2hwXM&amp;tbnid=pLj5rqc4I4jYpM:&amp;ved=0CAUQjRw&amp;url=http%3A%2F%2Fwww.quadratindeportes.com.mx%2Fconcurso-estatal-de-la-sesion-de-educacion-fisica%2F&amp;ei=io_5UqO-IoarrQHxlIGICg&amp;psig=AFQjCNHkvqV8rr6sxxn3Yat9Pks6d10kNQ&amp;ust=139217325887981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hyperlink" Target="http://www.google.com.mx/url?sa=i&amp;rct=j&amp;q=&amp;esrc=s&amp;frm=1&amp;source=images&amp;cd=&amp;cad=rja&amp;docid=Q1dwZ2UjRvYR5M&amp;tbnid=KEG_lELIpGtwdM:&amp;ved=0CAUQjRw&amp;url=http%3A%2F%2Fbrasil-85.blogspot.com%2F2013_09_01_archive.html&amp;ei=1o_5Us2oLIrYrgHq_IH4Dw&amp;psig=AFQjCNFAIvsCXEDYqWYKxiFjZzG0cVlurA&amp;ust=1392173377044526" TargetMode="External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google.com.mx/url?sa=i&amp;rct=j&amp;q=&amp;esrc=s&amp;frm=1&amp;source=images&amp;cd=&amp;cad=rja&amp;docid=Srn9m5GHrXqK3M&amp;tbnid=KHPgOvTdTTlwrM:&amp;ved=0CAUQjRw&amp;url=http%3A%2F%2Fmilugar.guiat.net%2Fmaestro-en-educacion-fisica-en-que-consiste-esta-carrera%2F&amp;ei=qKT5UsuDLtKlqQGxgIGADQ&amp;psig=AFQjCNHOqP7iB76iFyxZ5SEdsoLU0FuSOA&amp;ust=139217358419220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&amp;esrc=s&amp;frm=1&amp;source=images&amp;cd=&amp;cad=rja&amp;docid=UqpOr6MvMVCPeM&amp;tbnid=VpHQ3sSYryHs9M:&amp;ved=0CAUQjRw&amp;url=http%3A%2F%2Fwww.difusion.com.mx%2Feduvyt2%2Fcourse%2Finfo.php%3Fid%3D405&amp;ei=K6T5UsynKYThqAHymoCYCA&amp;psig=AFQjCNHOqP7iB76iFyxZ5SEdsoLU0FuSOA&amp;ust=1392173584192209" TargetMode="External"/><Relationship Id="rId2" Type="http://schemas.openxmlformats.org/officeDocument/2006/relationships/hyperlink" Target="http://www.google.com.mx/url?sa=i&amp;rct=j&amp;q=&amp;esrc=s&amp;frm=1&amp;source=images&amp;cd=&amp;cad=rja&amp;docid=Q1dwZ2UjRvYR5M&amp;tbnid=KEG_lELIpGtwdM:&amp;ved=0CAUQjRw&amp;url=http%3A%2F%2Fbrasil-85.blogspot.com%2F2013_09_01_archive.html&amp;ei=1o_5Us2oLIrYrgHq_IH4Dw&amp;psig=AFQjCNFAIvsCXEDYqWYKxiFjZzG0cVlurA&amp;ust=139217337704452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google.com.mx/url?sa=i&amp;rct=j&amp;q=&amp;esrc=s&amp;frm=1&amp;source=images&amp;cd=&amp;cad=rja&amp;docid=KMghqVWscQosxM&amp;tbnid=7gd_WwAId8vnnM:&amp;ved=0CAUQjRw&amp;url=http%3A%2F%2Fsigfri.blogspot.com%2F2009_09_01_archive.html&amp;ei=_6T5UoTiFpLyrAGX6oCQCg&amp;psig=AFQjCNHOqP7iB76iFyxZ5SEdsoLU0FuSOA&amp;ust=13921735841922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mx/url?sa=i&amp;rct=j&amp;q=&amp;esrc=s&amp;frm=1&amp;source=images&amp;cd=&amp;cad=rja&amp;docid=ed-9ew5UhVNOoM&amp;tbnid=Uo_D3HwGbx2DSM:&amp;ved=0CAUQjRw&amp;url=http%3A%2F%2Fwww.josemief.com%2Finstituto%2Fjustificacionef.html&amp;ei=XKX5UrqtF8KfrgGtjIHIBw&amp;psig=AFQjCNHOqP7iB76iFyxZ5SEdsoLU0FuSOA&amp;ust=13921735841922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lub.ediba.com/esp/tag/educacion-fisic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EDUCACIÓN FISICA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3429000"/>
            <a:ext cx="6400800" cy="142876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rgbClr val="7030A0"/>
                </a:solidFill>
              </a:rPr>
              <a:t>PROF. Silvia Erika Sagahón Solís</a:t>
            </a:r>
          </a:p>
          <a:p>
            <a:r>
              <a:rPr lang="es-MX" dirty="0" smtClean="0">
                <a:solidFill>
                  <a:srgbClr val="7030A0"/>
                </a:solidFill>
              </a:rPr>
              <a:t>Ciclo escolar 2013-2014</a:t>
            </a:r>
          </a:p>
          <a:p>
            <a:r>
              <a:rPr lang="es-MX" dirty="0" smtClean="0">
                <a:solidFill>
                  <a:srgbClr val="7030A0"/>
                </a:solidFill>
              </a:rPr>
              <a:t>4º semestre 2 año licenciatura</a:t>
            </a:r>
            <a:endParaRPr lang="es-MX" dirty="0">
              <a:solidFill>
                <a:srgbClr val="7030A0"/>
              </a:solidFill>
            </a:endParaRPr>
          </a:p>
        </p:txBody>
      </p:sp>
      <p:pic>
        <p:nvPicPr>
          <p:cNvPr id="11266" name="Picture 2" descr="https://encrypted-tbn1.gstatic.com/images?q=tbn:ANd9GcSSRrrkiM70vNghO5XCQYckiHRg_dInXYog6OmMkwc0yEBynnv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65118"/>
            <a:ext cx="2733619" cy="1449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8" name="AutoShape 4" descr="data:image/jpeg;base64,/9j/4AAQSkZJRgABAQAAAQABAAD/2wCEAAkGBxQREhUTExQWFRQWFxoYGBcYGBoaGBgXGRgcHBgZFxcYHighGx8lHRgXIj0hJy0rLi4uGiAzODMsNygtLisBCgoKDg0OGxAQGzQlICQtLCwsLCw0LDQsLDQsLCw0LCwsNCwsLCwsLCwsLCwsLCwsLCwsLCwsLCwsLCwsLCwsLP/AABEIAL4BCQMBEQACEQEDEQH/xAAcAAEAAgMBAQEAAAAAAAAAAAAABAUCAwYHAQj/xABIEAACAQIEAwUDCAYHBwUAAAABAhEAAwQSITEFIkEGE1FhcTKBkSMzQlJicqGxBxSCkrLBQ1Njc6KzwhUWJGSD0fCT0tPh8f/EABsBAQACAwEBAAAAAAAAAAAAAAAEBQIDBgEH/8QAOxEAAgEDAgMECAUDAwUBAAAAAAECAwQRITEFEkETUWGBMnGRobHB0fAGFCIzUiNC4WJj8RUkU3Kigv/aAAwDAQACEQMRAD8A9xoBQCgFAKAUAoCJj+JWrABu3FQHQSdWPgq7sfITXqTex42lqyhxPbNdrNm4/gz/ACSn3EG4PegqRC0qS6YIk76jHrn1Ffc7WYkjRLCHwOe5+PJ18q3Kwf8AIjvicekfefE7VYobrYbyCuuvrnb8qfkH/ILia/j7yVh+2jD53DGJ3tXA8eZDhD8JNa5WVSO2puhxClLfQ6DhXGbOJBNpwxHtKZV1n69tgGX3iorTi8MmRkpLK1RYV4ZCgFAKAUAoBQCgFAKAUAoBQCgFAKAUAoBQCgFAKAUAoBQCgPjGKA5HjHastKYWI63iJH/SU+1948u0BxUqhaynq9EQbi+jT0jq/cc2E5i5JZ23diWc+ALHWBJgbDoBVpTpRgsRRT1a06jzJmVbDUKAUArwGu5ZBZW1V19l1JV18crDUAxqNjsZFYVKUZrEkbKVadN5izouB9q2Qi1iyCDouI0UT0W8BopP1xCk6Qumarr2sqeq1RdW15Gr+l6M7OopNFAKAUAoCFxHi1nDx3twKTsupdo3yoss3uFeqLbwjGUlFZbKPEdsl/orDt4FyttT/Ew96ipMbOq+mCJO/ox2efUQ/wDe++f6G0v7bNr65VrarCXWRofE49I+8+r2wvg62bTDyuMp/gaa8dhLozJcTh1iyfhO2dg6Xg9j7TgG35k3EJCjzfLUepb1IbolUrqlU2ftOjVgQCDIOoI2I8q0kgyoBQCgFAKAUAoBQCgFAKAUAoD47AAk6AbmgPPuO8YbFkqDGH2Cf1v23+yeieGp1MLZW1qsc8/JFReXry4Q82QKnlWK9AoBQCgFAKA+MJEHUHpXm4Lrsxx/uCuHvE90SFs3DEISYWzcPgTAVus5TBy5qq5tuR80dvgXlnd9ouWfpfE7ioZPFAKA5Pj/AGlMtaw51Bh7uhCkbrbB0Zh1J0B01IIWVQtXU1eiIV1eRpfpjrL4HMKgBLalm1ZiSWY+LMdT76tYU4wWIopKlSVR5k8mVZGAr0CgFAbOGYy5hWmyeSZayfm2ncp/VvvqNDJzA7iHXtIz1joyfb30oNRnqvgegcJ4pbxKZ7Z2MMp0ZGG6uOh1B8CCCJBBNU4tPDLuMlJZWxNrw9FAKAUAoBQCgFAKAUAoBQHL9t8dyLhwdbmtwf2Q+ifvNAjqA4qTa0ueeuyId7W7Onpu9DlquSgFAKAUAoBQCgFAKAxu2wwKsAysCCCJBB3BB3FeNJrDPU2nlE7hfam+tnukAfIcqX7hLEoAI5dC7DVc5OoCnmJNVqs+af6X+kt3f8kEpL9Xu+/AwbiWIOrYi6T6qv4IoFSFZ0l4kSXEKzejx5fUwu8VxYRlTEE5hHygEgdclxAGUn6xzRMgVhKyhvE2Q4jNaS9pBwt0exlyMo9jwGwKkaFfP4wdKlwa9HbHQhTi/SzlPr9fEkVmaxQCgFAKAUBng8Y+Gud/bXMYAuIIBu2wScoJ+kssVnSSQYDEiLc26qLK3JlpdOlLlfov3Hef7fwwVGN+0odQy5nCkqdjDEGqhJvRIvXJJZbPi9ocKTAxNif71P8AvXrjJboRnGWzyWStOorEyPtAKAUAoBQCgFAKAUB5rxHFd9eu3ejNC/cXlWPIwXj7Zq4tKfLT9epQX1XnqtLZaGipRDFAKAUAoBQCgFAKAUB8AivA9T7XoFAKAUAoBQCgFAKA137WYRmZfEqYMdRO4nxEHwIrGSysGUXh5wfMNhktghFCgkkx1J3J8zXkYKOiE5ym8yZtrIxPmGzWjNl2sn7BhST1ZPYY+oNaalvTnuvYSKV3Vp7P2nS8I7WmQmKCpJgXUnuzOwdSSbZ85K6biQKra1tKnrui3t7yFXR6M6wVGJh9oBQCgFAKAUBA49ijaw91xowUhfvtyp/iIrKMeaSRjOSjFyfQ88VQAANhpV+lhYOWbzqz7XoFeAp8VxRiSLZCgEQxBZnUmGa2o+iNeYzMbQQTQ3vGezk4UVnGcvomuh0FjwTtIqdZ4zslvr1NP+0LiEnvFuAFpVgFbKBIylQNekEGfEVEocdrKX9WOVpt4+b2JlfgNFx/pSw9dy6w94OoZdj47gjQgjoQZEeVdPTqRqRU4PKexy1WnKlNwmsNGyszAUAoBQCgFAKAUAoBQCgFAKAUAoBQCgFAKAEV4MnQdjuLZCMLcPKfmCTroCTaM+ABK/ZBGmUTU3VDkfMti9srrtVyy3XvOxqIThQCgFAKAUBz3be5FlF+vdUH9lWcfioNSbSOaqIl9LFBnmnaftLbwKAsM1xpyIDBMdSfojz/ADqxr140l4lRbWsqz00XectwTtZxHG3SmHsWmyguy6jlHQuzQCdh5+U1Xz4hOGrwWsOF05aLJ1g4n32HvHK9m4kpcRxD22IHx0YMCNCCKlTuee2nUhuk/gQYWjp3UKc9m17DSlyGdQz6FRlBsghSoCSGgiTmAjwNcDKKcU8LGv8AJ9ddu475Sak1l+rTy3JBtu3Ke+AIgz3PX4mtcZQjquXP/wCjNxlLR5/+TPgzHmkMMwRzmIkswIYiCYByjTTrpXZ8Bk+xnDpGWnh4HGcfglWhPq46/Us6vShFAKAUAoBQCgFAKAUAoBQCgFAUvFO1eFwz93duQ+kgKzZQepIEe7fyqPO5pweGyTTs6tSPMlp8Sx4fj7d9A9p1dT1B6+BG4Pka2wnGazFmmpTlTeJLBJrMwFAKAUBhdSRocpBBVhEqymVYTpIYA+orCcFOLizOnUcJKS6HofAOJfrNlXIAf2XUfRce0B5dR4gg9aopwcJOLOlpzU4qS6ljWJmKAUAoBQHLdvHGWwJE96dJ1I7q5sKlWbxV9pC4gs0fNH5y/SHiS+Pug7IFRfQKG/NmrG6bdVmdjFKhHx1PQ/0Q8GNjD/rEhv1neJYqEJCjTQa5ySduUaa1UXc1J8vcXFvFpc3eXGLw5Z3DoFS4O6dZkhwhac8nOGV21OUgKojWrLhdSLzRezWfk0VPF6Uly1o7xePmmUtzgzrYfFG4pj29CINpmVmJM7lUJaCYVgBDkiunCNObo42yizpzlVgqye+GYYVwipmCK0DZF70iNWGViDrEkCAJOkVVShKc2oZe/XTfbb4lmpKEVzYW3r+Ja8AsFbUlVQsSQqiAEGiQOkqAeurGu24bb9jQSe71eThuJ3HbXDa2WiwWVTivNd+8qCXZVHixAHxNeOSW7MowlLZZPtm8riVYMPFSCPiKKSezEouO6M6yMTkUu4jEXrio5GRm+mUVVzsqDl1JIU9DsdtBVCp3dxWmqcsKLwdm6fC7Gzozr0ueU1n71+RvbhuNG1wH/rXP5pW38tfrap9+wjriPBH6Vs/J/wCUb+H8Pum5kxNxpbKbWW4xUsoYspACzpBg/V0NRbr85RipTln1faNlKfDLiXLbU+Xweufe/ic9xXjd7CMtrvbjFmYIqEXHIDlVJ7wE8xGmpJr3tbuMVJT0az96G6FPhMsxnRbktG09G/DVfAht2wvjU/rQEE/NWtgASfZ2AI18xWP5m7/8i9iM/wAtwf8A8Mvb/kuuB8Qu4kW7rXWNl7ndmWRCCTljkAM6yBJGoNZVJ3nZOcp6eGjNPJwl1OzpUpKfjqviy6x+FvJcy4a4xUDnDsGyvoQJcE6qQYB09+vlnUvq0MwftNdaPCqM8XMXqtOXp69V9SO647x+HdfzFS8cS74mrn/D7/tn9+ZCxhxoKl+9ySAcmSYn+zYanbXrG29aqrvorNTbwMox4PN4oZz/AKlnPq1+pM4g1xHtphXuMWV5DFQcw5oK3oytlDELoSA0AxUOleXK0i/b8iUrLhsniumu7l9+fcc9iexzY9WxC3YvEvmzBiH/AKsA7IByjroSTAAFYO9cpc0+ptrcOjbydKm9IlR+jK8640opBVkYProQvskRuZj3E1a2bfaadSj4goujl9Nj1qrcoRQCgFAKAtOyuN7rEZSeS/y+QuKJQ+UqGUnrFsVXX1Paa8y14dW3pv1o72q4thQCgNOMxSWka5cYKi6kn4D3kwI6k0DeDi+J9pbt6Rbmzb8f6Vh67WwfAc22qmRVhRsus/YVVxxDGlP2lMtsAkxqd2OrHzZjqT61PjCMViKwVk6k56yeTy39JHC8mMW80i1ey5mAmCsK8DxyAEDrrVXewanzd5dcOqKVLl7j0n9H9zC27DWcPiO9RbjFczAkB9VE5VBJys0ASJg7SaG4jNvmaL6hKKWEzbxfEkXdby3QOYWrawUAz6s2Y5mYlEA0mDA9qpnDY4qdpjCjlt+RB4nLNPs08uTSS8xxCw47jCqZdpuP4ZswILDcoDnYCRPdos61jSrKVSdzNZxsvHoZ1aDjThbU3jvfgt/eY3+H2lfukRRbtKgygAA3N81wDRmCi2QSNMxNTuFUu0Uqs9ddCu4xXdPlo03jTXBIq9KA5nt7x44TDwnzl0lFP1RHM3qAQB5nyqLd1eSGFuybY0O1qZeyPJ+H4K5irqWU5ncwuY9Ykkk7aAmfKqaUlFZZ0EY5eETcC2JwDW8SEdFLESRCXMpIZG6dGGvhI2rOlV5ZZi9Ua61FThiS0Z7dZuB1VhswBHoRIq/i8pM5eS5W13FF2W9rEff/ANdz/wA99VnDfTq/+x0PHZPsrVf7aOgq0OdOY7V8wtlkiLrKJ1kFJn35fwql4u5dkntiXyOs/CkIO8cXqnB5T78o0dl+Bq9+3fzD5K1cTJ9LnuOVdB0Azus/Z6VWXFRxpQXelr37k7ki7us1jSTWO7ZHT4Z7V9nQFGKgI5jne2MylXGRRlzZxAJEhttRUN80MN9TauWWUjiMJw04TB28OxVne9cuORqpC8nKT0PyZ+NW11V5bOKW8nnxI/BLbteKSk9qcfLL/wCX7DqezWGW3YWFgvzsYic3s/Bco91W9jDkoRXXGX5nN8Yr9tdzktstLHcvqWtTCsNeIsh0ZGmGBUxoYIg1jKKlFxfUyhJwkpLoc5iMN3QK3E5TJFxFOVX+ucuqCYOvsmYJGo5O54fc0Z80ctLquq7vWveW0K6qfqT17upK4Na7hSbTLcnq0mfI5Gyj1yz6wKrJXL0U44+/V8yyfE6vO5VI6s38H4VaVhfVFDlBb5VyhFUmVAk6zoTJ9kdBXZWNGmqaqRec65ZSX11OrLlawl3FtU8gCgFAKAUBrvuVGZRLIQ6jxZCGX8VFaq0eaDRtoT5KkZeJ6lZuBlDKZVgCD4giQaojpjOgFAed8b4ocVdLAzZQxaE6NG90+Mmcp15YIjMas7S3SXPJalNf3Lk+zi9OpCqeVooDzntT207vFm33Nq9asyrJcEhnlSx6xlIgaePjVDxNO4XZqTjjqty+4fRVKHO92X3AMD3Ia5aW3bXEKrXLLL3tsGJUDMQdMzdevlJ1Rs8wipyba67MuacWlldToOzeCZiFbIEs5IVVIzNBykySBBAb1A10184hdyjTVFLdEW24dGFbtW8v6lmLyKbuKIzE/JJB1ZbbEBFnQFrmfXqMpJgaVkac5uNKO/1/wT5VIQi6ktkQLCEDmMsSWY+LHUx5dB4AAdK7GhRVGmoLocTcV5V6jqS6mytxpOF/SZwm7iDY7lTcKrdJQb5RkJaPDYepHjVZxBqPK2y34UnLmil4kz9H3ZdbVm1ipY3roUyAo7u2dcoDgzMCSIMHSNZoLitmTh0R0VClhKfU6DjOW/be0ynIWW26leWO+RZDD2WynMBvBB0r2zpKVaKfV/IxvarhQnJdETLNsKFUbKAB6AQK7BLGhxMnltso+yxB74+L/wDc/wAzVZw3eq/9TOg4/orZf7US+q0OeKztFgjdtcolkOdR4kAgj1Ks0ecVCv7d16Lit90WvBb78ldxqP0dn6n9NznuH8Ya2igAEqSUfNEBzLK4IIKzr00A2Kg1QxuITpKhWjqtn3HY3fB6vbyvbSaakstb522+Jd8Y4v3cKIPeiX7tCjHQa52OqtqMwkgaAzzVqpwp03zVk8LZZWpGVGvdfotsJ9W86f5OfYPirgXYsMoC+zbQeGmgE79TA8ANvNUv66WNF7kWLp2/ArKTTzOXXrJ/Rbnb2wAABtGnp0rqY7HzKW5lWR4KAicXaLF4npaf+E1qrPFOXqZutlmtBLvXxKDs9d0ZcraMTmynKZjQNsTM6CYiuBuYvClnpt1Oo4/H/vZvPd8EX3DT84PB9Peqk/iTXVcCqc1ol3Nr5/M5q6X6k/AmVckYUAoBQCgFeA7jshcJwdkH6ANv3W2KKT6hQffVDUjyza8Tp6MuanGXgi5rA2HPdtMdksi0phrxy6bi2Nbh9CISemcVut6faVEiPdVezpOS36HH1eHOCgK/inGrGG+euBJEgGZI+yANfdWqpWhD0mbadCpU9BHi/FLpxeKuNbUzeuHIvXmMLPntVNN88211Oipx7Omk3sj1zh9wmxaZRqbaEAmN1GkgGpC2LKLzFNEW9fxGa4Q72bPcnMpya3FPKcyEtlykyARNaKlGM5c0lsjFt69EWfDOGG2xdjMgZEE5LWhz5FJhc06wBNWVC2VNuXVnL3t86/6UsIs6lkAUBD4hbbS4pAyghgzZQVJUk54OUgopBg7EdZEG+te3gtcNFhw68/LzeVlPuJa8RZrAvW7ZdtJtSA4P005oGZddDEx51yTglPlk/M7JTzHKXkRzaVSEXNJYXLuZ2eCFGRczE6yFPos9RNrwujKpWVR7RKfi9eNOj2a3kSRXTHKHP9kRpd++Pyqr4XtU/wDdnRfiFYlbr/ah8zoKtDnhXgOE4hHfXSIHyjbeIMH4kT6k1x/EHm5n6z61+HYOPDaWeqb9/wBDQBFQy6Or7MWkFgMo5mLZj1JV2ET4DwrreGQireLS33Pk34iqTfEKkZNtJ6eCx0LerApBQCgKfja3Li3FBiyBkuxGYZlkzIPLlYSRBHn9Gm4jeShPso92pe8Ls4yj20uj08MdSstoLYlGyQddSVJ+0pOpPx86o5U1U0ks/Etq9KFXMp79X1LzhSvDNcXIzRpM6BR8NS2nl766LhdpK2pOMuryctdTg5JReUvqT6syKKAi8S4hbw9s3brBUHXxPQAbk+VYTnGCzIzp05VJcsdyh4d29wl58kvbJMA3FAU/tAmPfFR43lOTxsS58PqxWVr6jqKlEEV6DsuxR/4ePC4/4tm/1VSXP7sjorP9iJf1oJJwva+7mxUdLdpQD9p2YuPgtv41Y2EdHIqeJz1jHzKirEqhQGjGYO3eXJdRXU9GAI/GsJQjJYksmUJyg8xeCvThWHwga5asorxCkDmLNoFBMxJjy8dBWqVOnSTkkSac61xNU285MOGWGt2baNBZEVSRsSoA/lUFbanXRWIpGWNIyidJe2v71xR/OvVuvWviarnSjP1MuKtTixQEfHXCFAUwzEKD4bknXSQoY69QKg8RuvyttKqt1t62TuG2qurmNJ7Pf1IrWwaXFaVm4jCGuc5DKQ6GT9EwpgQIkaVwtS/uHUU5zbT6dPV60d5SsaEYOEIJNe3wN+LuK9xLgW5bnluwz25LFVSSsZyDpmBIA67Crbh9WhOtGlPElLbw++4q+Ixrwoyq0/0tb+P33k2wUEopWRuoIkE9SN5Pia6+ChH9MenQ42bnL9c869WbhWRrOd7FGbdw/aH+Wp/1VV8KX6Jv/U/kdH+JX/WpL/bj8zoqtTnBXgPPWu52d+jMzDzDEnUdN64q6kpVZSXez7HwmEoWlODW0Y/A+MJHhWhPDJ8480Wk8HV9kj/wqA7guD6943/7766/hzi7ePL4/E+R8cjON9UVTfT4IuKnFSKAUBAvX+5N25rmHOF6XUCgFNdmUhiPvTrJjm+K0Z9tzP0Xs+46rgtSM6Spw9JPbvyReE2UGW4LIRLpzWmjYsM2VWO8qC3LoAIMaVM4fUpp9m8OWN+pA4nCbzOOVHquhc1cFIKApu1HEr2Htq9i13xzgMoBJykHYLrvGsH+daK9ScEnFZJNtShUbU3g5LjXCsfj0si6FR85Pd7KqPlVWIAJlctxmkmFZY1kVVXdacUnV9hc2VGk8qlrjRs08U/Rq1u2WW+Cw0CsuXO0aBDm6kwJ/LUQadx2klFLcsalHs4uUnsei4GyUtojHMyoqk+JCgE+8108E1FJnH1GpSbRvrMwOs7CuTaug9LxA9O7tn8yapbr92X30Ohsv2I/fVnS1HJR5xxl5xeJ8rij4WLVW1kv6XmUXEX/AFfIi1MIIoBQGg4D9YvW7YfIwS5cBjMJXKsMukj5SdCDpoRJrn/xFxGVhQjVjHP6kvLBccGjmpL1fM2XuB4lZ5Ef7j6n3XAoHpJ9ao6P4rsppc6cX7fgdFr3EDEYO8GtB7WQF5OZ0Ji3roLZb6WQakVc8O4pb3tfs6LbwsvTCx5lfxKry27030LKujOVFAVePuk37Sj2VYzt7TW7kfAA/viuY/Edwuz7Bb45vekdR+HLdqbrPv5V7Mny9eCXV3OdYIUFjKyVOVQTBBcT4wOtcpTpTq0morZ/Hf4I6qdSNOplvdf8GV7CXbxGRSgjRnEANmUg5PaJGXYxM7iptpSdCSnJ6pp9+xFupqtFwS0aa9pMx1pFW3bTLnDIRtnyhgbjabSM0nqW8SBVzw7tKl2petsqeJdnTtHHwSRvmK6t7HGrc5zsP8y/3x/lW6q+E60pP/U/kdF+JVi5prupxOjq1OdE15kLc8qLwCxJE8zZdiTqTFRallb1IqdSOuC4t+KXlCTp0ajSzounvMyCRu37x/716uG2u/J8T2XHeIPMXVeD0TgKxhrA/sk/hFbqSSgkirrturJvvJ1bDUKAUBX8fSbDEAMVhsrKWDZWBiBrrt79iJBi3kc0ZEzh7/7mC73j1Z6+RhgeJviHU3AICfJKg+StgZQ6odmPMssJGhAJiBXcKpwjKWFrvl7lhxXmUFh6Z9vcWdXZRigKfGcQcOVUxqVUBQSYAlnJ2WTG3hrJAqvrXM4zcUdNw7g1GvQjUm3mWcJY6d5HvX7qlbhZTcTUwIVFaVLBDJaBJJkE5NBrFQq7dwuWb0LeHCqdnSlKlrNLO/uLDFXQmZrrKqllZiCzTliIEfJoCM53G5JiaypWELeanUnotun/ACUFXiNS5punSg8vfr7CerAiRqDsRsfSrrOShaxofa9B2nYxIwwP1nuH4OVH4KKo7h5qyfidHax5aMV4F7WkkHnfHrWXF3/tOrD/ANG2PzU1bWT/AKfmUfEV/V8vqQqmEAUAoDE3Gtsl1BLWzOXTnUiGSTtI1HmFnSqrjPDVxC0lRej3T7miZY3P5eqpPZ6M6y26X7Uqc1u4u46hhB9Dv5g18YlGpb1sSWJRez8DsU1JZRx4uhmRA2Y2LbI7aS157h70tGksbav6XAetfTfwvbSTrXDWknHl9WNF5Zx5HPcXqaQh5m6uvKM14i8EUsdgJ03PgAOpJ0jxNYVJxpxcpbLUzp05VJKEd3oitfCubZAYLdLBy0ZgGkSPSBlHkBodq+bV73trmVWosp5WPA+kW9n2NvGlTeGuvj1J+Fx1q2sC3cVjuuRmJaOtz2W9Sal9pTxpJY++hq5JJ+i8kJ8e+JuPZAy5SJt5tYKg5rzL7K80ZATmg6kSBlq0nB6PeX08fHp4GPVqW/d9TZg7X6sotNbIjQNbtsyvHXkByn7J22BO9dRZcQoOmot4aXU5S+4dcdq5RWU30JNvEK6tlMxoRqCpiYZTqpgjQ1ZwqwqR5ovKKudGdOXLNYZWdlbKpaYKoUZwYAgfNW+gqNZL+n5/QmcSbdXXu+bLqppXEfFK50WIKsDPiRy/jNa5qXTxNlNxW++UeYHVY65dj6Vtck4YXd8jYotTy+/5mVy5Kkj6sgnQbbk0c04ZXceKDU8Pv+Z6fg/m00K8q8p3Gg0PmK1w9FGqp6T9ZurMxFAKAgccsh7JU7Zk9NLi7jqPKo90s0mSrJ4rRwZ8KT5MMdWYCT4xsNNAB4DSvLWnGFNYW57e1ZTrSTez0JlSSIKAoLOJQF2YhWLkMxIAOXRQDsOUDlOvWNZNJUlzTbZ9F4Q6NK2jFaPGufEwu4oG4MjJopzMSMsGIGYSFO5GbTcdZHkI8zxnBsvb9UGpRi5dHjG3/JIwXCiFgE21KZCQQ1xlMRLEECI030OkVIVh2jTqdNjmbrjFGMVC1hjvb9+iLezaCKFUQqgADwAEAVZRSSwjnZScm2xefKpYCSATHjA2pKXKmz2EXKSiup6VwrCdzZtWpnIirPiVUAn371QN5eTqEsLCJVeHpw3bGwVxSt0uWhH3rbHN8RcT901YWM94+ZVcSp+jPyKerIqRQCgMbtwKCzEBQCSSYAA3JNeNpLLPUm3hGHCcMxaHzCzfL3BYOmwtjO67gMSxNs6SwJGYtHG8Qhb1rh14xWVpn2/ed+47CwoTp0owqG7G2lTEELABtISoAABBdVMDxAj9gVccFnJxkntkrOOwipQa3PlXZQkLHGXtp05nPgckAD951b9mqD8R1nC05V/c8fMv/wAOUVO6c3/ajZXBHdmnFXigkKW+P+kE/AGttKEZvDePv1o11JOK0WTTwq0LtuXXK4uXNiQynOYh1gg5co0O3wr6Dw6hRnZQhjKwcBxG4q072ck8Mz4hfvWbZhmuqeWTAe2WIAfMmWVUZt9dtYk1Hu+FwguennxW5Ls+LTqPs6mNtGReHWXFu47MzDu8ql82ZgqQGYtqdjrCkksY1ESrGjKnTlJ6Z6fMicRrxqVYxjrjr8iRwAQjjwcf5dupFl+35/Qj8R/d8vqWlTCAKAo8ZwKwby3Ht3Dbae8FnLmz7qcjsEg806HWNNSRCuqdTH9NvHVffyJ9rUpt/wBXps/v/k5riXAbi54EoAWYmYtghmC3CogwABIgEnYVrnc9lDspxy8dPHobVDtKjqw2z3Hf2kyqFmYAEncwIk1PisJIrJPMmzKsjwUAoCFxhotGPrWx8biio91+0/IlWX768/gZ8L+Ztf3afwis6H7cfUa7n96XrZKraaRQFTik7rvGZstoqCGEnIQzOe8UbpLdOhIOkGqu5t3Fua2On4VxGEoKhVeHjCfR42yS7TOGtucoD8hVZMDKzA5jGaCD0GjneoZ0cW+ZSfXQzsLld0GwhlA2AYaj95XPvq0spNwafQ4/jtGNO5zH+5ZJFTClJHDcMbt+1bH1w7eSWyGM+RIVP26i3k+WnjvJthT5qqfdqek1Tl8KAo+1+AN3DlkEvaPeKIkkAEOoHUlC0Dxy1to1OSakabil2tNxOJBnUairw5pn2vQKA0K4N1TcAFi3qzHQC4IKlpEZEkS0wrPamqfilabh2cPMvOEUIqXa1PItOG4lDabFswy3Fz5ugsiTbA/ZJaPrO1c9KL5lTX2zo1Jcrmyusljmd9Hc5iPq6QqfsqAPMyetddZ26oUlH2nGX1y7is5dNkbKlkMruNJCq4JVlYLmG8OQsQZBBbJuDt0OtV3ErWnXpYms49xZ8KualGt+h4yVX+17ovdyRbJy5g3MJ/Z18+vSualwKnjnU3jOMeR08eMT5uRx1xn3meLvvoGcnMSAtpchblJgsWJGx1BWt1HhVCm8tZfiYVeIVprC0XgZ4cNZOa2q6gZ7Y0DR1U6Q2u5GoABjcW9Cq6T02Ki5t1WWu/R/UusLiVuLmU9YIOhBG4YdDVtCoprMSjq05U5cskfMe0Wrh8EY/wCE0n6L9R5S9NetEXgg5G+//pWtFn+2SuIfveS+ZY1KIQoBQELG2iMzJJLwGUGFfJmKZ/Q+Y31mo1WjFyU8akuhXnGLp5wibUkiCgFAKAr+OH5L1e3/AJin+VRrv9p+XxJdj++vP4M28J+Ytf3afwitlH9uPqNVx+7L1slithpKpOOq2q2r7DoVtyD5gzUdXMXsn7CW7OS3kl5mq9iXxOUYcGVOYo8AXCIPd9dYM+Gw9ogVWcS4lTowi5Zw28vux1ftXlr0LHhtq6dZymk8Yx1PmI4n3ire7q6BZcEqBzFicrECRICM8z9bYEaIwzTdTpv/AJ9WC6rcTh29OCfe38MErB4tnvOWtPaBRMoujK7ZWeSEPTUaiRUjh1xSqcyhJP1NP4FRx59pUjNLpgsatCgOl7D4Oe8vnY/Jp6KflCPV+WP7PzqovKnNPHcXthS5KfM939o6yohOFAKA8541gP1a+1saI83LX3SedB9xiPIK6CrWzq80eV7opL+hyT51s/j/AJIlTSvOf7QcSu22AXS2CufKR3jTLZQT7GdUuAHeUbVY1quIXdSi1GO3VnRcE4XSu1Jyf6knyro8d521nj2CxrW8BhCADmLMEZMiKAXW2TBF1w7DTUDOx6BoPMm9yY6Uoxy1hZx59xXcdwqi/wB2jZlQ57saK1zdAyAlc49tmULJKGCZiZZ28ZT7RrYruIXLhT7JPf4GqrcohQGrFWBcRkOmYET4eBHmDr7qxnHmi4szpzcJKS6HGcTulbti8RBBKv4KVOVx8Gufu1VQX6Zxe+/s39xezkuaE1s9Pbt7yz4kwQI5nkuLt9r5MmB4C4T7q0EkkhxMdYn3Hb8j8KAywz5byEf0koR0MKzqT6ZWH7VSbSTVTHeQb+ClS5u4sOKD5C7/AHb/AMJqyqeg/Uyoo/uR9aNHBPYf+8b8AB/KtFn+2SeIfveSLGpRCFAKAUAoBQCgK/j2Ja1Yd0IVhlgkSBLqCSPIE1przcKbkjfa041KqjLb/Byd7HYi6ADiAQCDCIgEgyDJDVVzr1JrDehd07WlTeYrU22+I3kUAliqrHzpBhRpotsD8qdvUWmT38rRbzyj9ccxyk/ev3G/AiPdWDqTe795mqNNbRXuNCYk2xAKIPHO+3nzCa8UpLZnrhGW6T9howl05h3d1mYtmUW5bprCywIhTqQToddK1zpKsuSSz4GWVD9Wx3OCsE2Qt2SzrNwEn2n1cSSTuT1PrVvbWsaVuqPTGNf8YOfr13Ku6ke/TyM1wKyGJLFTKydFMRoAB0rXQ4bbUJ89OOH5mVW+rVI8snoSrdlrjpaT27hyg/VG7OfJRJ130G5FSK9Xs4Z69DC2ourU5enU9KwWFW1bW2ghUUKBvoB1J3PnVIdGlg3UAoBQHnna/tHZxad3hiLjI4IvhhkVhowWJzypI2AhgQZAiNUv420vEjXEocvLJZOSOEunKWvuWGSYEAlGBBCggCeefHMJnKBUV8cruWcfev2/UQkqa0UTVxPCsyEtdZtIJbIANQyu2RBoGAk7hGuQJNeR4lUuZclZrD28CZw64VrWU4rH359CieywAzIyxpqpB5mdlcNs086ysj5Ma8wrZVjOMVLqtGdpaVaFSrUoaSjP9Sz39U/EuOz5vGzDObZmeVUkg/SBcNIJDDboR0rbX4rXt8QppYeuTh763jGu1JZa09haFbn9dc6dLX/x9airjl2nuvYROzp/x+P1IV3hrtqcRdJzZtxlEPmUBYjTUddD5Ll8lxqvJ5Zsi4R0UUS1W6QM15pAg5FRQT48wYj41sqceuZejhGvs6WfR+/cct2iQmVDFw92ADGYsLeRssCPaOWfE7QNbWxq1Kke0qb4f0RMcf6UY+K+pf40mFy6t3iEAmJyOHMmDGinpWcXyyTJE480XHvPmEwgt5iN2MkCQoMAQqzCgAAegrxvLyexXKkjJUz3BqYtiSQSDnYQBKmdFLSPtLVdfXcqOFB4ZouJJR5SLxk27YJuXLxzn2FfUiVBhSRoOUk+viZjUr+7rN6+t9CPT8Elgr+H4iyzi2FvKz94oYXCOVjM5pDAwq8o2131NZzq3NOLmp7Y7/Z/k2SlzZ1TxjodLlfpduDz5D+akVpjxq8X92fJEXs6f8V7zU9m6WJ79wpC6AKDKk6ztqDBAA2FbZcduGtMJmSjTSxyjC27qcvellCqAXGZ+UaktIEn06eNZQ47XjHbL8dl9+J5OnTl/b7Dbludb1z4Wx+SVrlxy7ezS8jHs6f8fj9T6BcG15z5FbZHvhQfxr2HHbqO+H5fQOnTf9vxIrWL+bMMQ3tSVKLkiFkARIHLtm+kdZ1rbHj1bmzJaGfJS5ccpKzXDvdIP2VUD4MGP41jL8QXL2S+/M19jTXQEXD/AEzx923P8G3urGXHrprGnsPVTpr+34lHhcDba2he2jHKDJUTr7qtYvmSfeW62M24Zag8g+JH5GvcHpA4fgg2GutlRoUwbilmEWlIysW5dT4GKh1b7sqipcqecetZI9WWKi1fyLa1h0T2EVfuqB+VTcEghuGOLt5TlOmuhI5b06ERWmvXlQg6sd0aq6TptMuLlu8c3y7AHYBFEaaaxO/gR5RUCXHrhr79xXKnSWP0/EyNzEL7L221HKyldIUHmBJnRjsdwK30/wAQTz+uOhi6NF9Gi44Bxw4bPcaxnvPyj5XlVAxyqvLoDoxOpJ8lUBW4vSqyy8ku3dKjHlXtLnDdvSHHfYfLbgy6P3hBzAKMmVTEEknpHXphSv6U3jb1kiFeMjtMPfW4qujBkYBlZSCrKRIKkaEEazU03mygOb7bcUa1ZFu2xW5dJGYGGVF9tlPQ6qs7jNPSo13X7GnzLfoaqs+SOTzxgVEIq+8x79AZ61z6ak8zbK/OfSZkGyrLlRG52X8TpWOOaWInmMvQph2otHVUukdCAmvxeal/kZ9Wvf8AQSSi8NkVuI4ds0WjbLe1KLlcEgnOLbhpzKpkEEFRruDJpRrU3q1JdzySKFzKlJTjLVess+C3UcQjEi2uUKVAyhne4ZYIpaWdzrMSfEzqvqkpKKccL15FzXdZ8z65efEs6riMar1tjMPlkRoASPMT19ZHlWcZRW6yZJpbojYm+bSZTclyDDEAQB7TkARCjXwJgdak29D8xV0WF1NlOHPLbQquD2O9fv2BCry2lPRRpmPnvv1LeVdTLEI8i8/vw+PqJMP1S535er/PwJeKxIF5AfZXUt0VmBVCfKMw8i6eNajcjdfLlgiMoLazlkqg9o+1E7AaHUjQgGtFzXVGnzewwqTUI5J9m0EED/7J6knqa5mpUlUlzSepXSk5PLInE+FpfyZ5GQyIiTptJExsdPAVso3EqWeXqeqWFgwwfBLNpg6hiw2LMxjfYExsYnfTx1rKpdVJx5XseubxhFjUYwFAKAUAoBQCgAoDlsVxF8P8myLyqonNod9dB1A8joa6ejcRlBOJP7VYTSyTsLijcti4ttyGnYodpB2adwRtSV5RjLlk8My7WKeGz7wPA/JMLiMuaNCSJUoqnQHyI11qqvrhSqKVN7fLyI9epmScWThw1B7Mpv7J3JjUzMnStML6vHrn1mCrzRoHBxn7zvHzdDyiNwNh4E/E+7ZU4hOpHlcUZO4bWGixtqQACZIGp0EnxgaVAk03osEd7mVeAxe4AQCQCdh6b1koyeqR6k2ZVieF92F4g1q/+rlgLNxWKKT/AEoJYi2I0lczETBgmAQc13w+u5pxk9Vt6idb1G1hs9EqyJJz3bDs2calso4t3rTFkZhKkEQyMN4Omo1ECtVWlGpHlkYyipLDPPEJjUEMNGU7qw0ZSOhBke6uaqQcJOLKuUeV4InFeHC+oBJUqZBiRMRqOv4GtlCu6TzjOQn0Kduztzo6H1kfhBqYr2HczHliRrvBL6/QDfdYf68tbI3VJ9cHvIujME4NfkHuoP1syae8MT8K9d1SS9L4/Q9UWv7vidLwuxcRIuvnafMwIGmY6trOpHWq2vOEpZgsHsmnsTK1GJyvE7r33cWxyMbalh7XdCZcTuuZv8J3DCun4fRdvTXOsPf6E2EG6fKu/UtbeMTLlsZbhAhUQiBA0DH6A8z+J0rbVrQpRzJm6UlFalXxDAwGBILspbOdFurJBYgkyuhBUzkgqYIqfTVKpSTjuvvzI8pTjPXZl3wa0q2lUWzbYABlZcrBoG4IG4IIPUEEVx16qirNT8u7yNNZSUtSdUQ1CgFAKAUAoBQCgFAar2JRIzMFnadOoG/vFZxpyl6KyeqLex8tYu2+iurejA7b7V7KlOKy00euEl0NpE+7X31hloxPteAUAoBQCgI6Y22Zh108432gnceYra6FRbozcJLob2UHQiR51rTaMD7XgNuDcressNCL1qPfcVSPepI99SbOTjXjg20HiaPXa6PBZCvQUHaDsvbxJLqe6vfXAkNpAFxdM2gGshhA1jSo9a2hWX6l5mudOM9zjMTwDF2yc1hmA+lbIdT6DS4f3Kqp8Nqp/p1IkraS2IL2bg3sYjX/AJe//JK0uyrr+0w7CfcZXcPcRcz2rqqCAWa06gTtJYDTYTtNHZVlHmcQ6M0s4NdRTUa714KJM+5SfyFZwg5PCPUsmEm4rCGXwzAe45dZHkfQis1mlNSWHgyX6JJ7lZxrCK+ZgAquSMsA9zcYSbfpuUOkppurR2dpcwr0kvZ995vmsPtI7MsOG4e5as2Vu2zbzWwyHSLiiAXHUEyCQYPOPGuW4hbyp1HJvKbNdaDTz3my5hwSGIByksFcB0zGObI2gfQc6w4iAwFaqF5UpaLVdzPKdaUNOhobiADFna67NqSVvPCqNAM+ZiNPE6t5is67qXD5nhY03X1MqjlUeSVauBhI9NQQZ9DrUOUXF6mlrBnWJ4KAUBHv462jZWcK0TB00/8AAfgfCtsaNSS5orJkoSayjdbuBhKkEbSCDr7q1uLW6PGmtzKvDwUAoDG5bDCGAI8CJ/OvVJrYJtbDIJBgSJg+u/xgfCveZ4xk9yzKsTwUAoBQEdnuxoiT4d4f/ZW3lp979n+TPEe83itbMD4UBgwJG2m1e8z7xlmVYgUBbdlOGnEYhTHydlg7mNC66ogP1s2VjvAGsZhVnw+3bl2j2WxKt6bzzM9Mq6JooBQCgFAef/pFxhuXUwvMqKEvsQPbIZgqh40ClQTBkyBtMwb+u6cMJbmivNxjjvOdqgK8UBhdtBhBAPhoDHmJ61lGbi8o9Ta2NC4BQoXXTxCkETIVky5HUEA5WUiQDuAakQu6kJZjp8DYq0k8oyuYXNl5suUEKUt2UIBiRKWxIOVd/Csql7OosSSx9+J7KvKSw0bSwUczQB1Yge8naousnoatyN/tWxMd/amYjvF38N96y7Gpj0X7D3kl3EtWBEgyPEbVhsYs+14BQCgPjIDuAfUV6pNbM9y0Y27SrOUASZMCJPia9lOUt2G29zOsTwUAoBQGNy4FEsQBtJMCTtvXqi3okEm9gboBCkjMQSBOpAiSB1iR8RXvK8Z6I9w8ZMqxPBQCgFAKAUBHxGJy8qjNcMhUEyWClo5QSBAkmDA1Olb6VCdTZaGyFNyOv4f2F70K2IuE2ysm0ma2TmU6PckOIkGFymRrI0q4t7GFJ5epMp0IxedztcLhktIEtqERdlUAAegFTksG83UAoBQCgFAVfHOA2cWB3gIcA5biQLiTvlJBBH2SCD1FYTpxmsSWTGUVJYZyuL7D31nurtu4OguBrZ/adcwPuUVXz4ZB+i8EeVrHoyA/ZjGD+hDea3Ej/EQfwqP/ANMqfyRr/Ky7zNOyuMIHyaA+DXBp65Qfwmn/AEyp/JD8rLvJWH7FYhvbuWbf3c9z8wlbY8LXWRmrVdWWeE7C2xreu3Lniq/JofPllx+/UqFhRj0z6zbG3gi7wXAcNZ1t2Lat1bKC59XMsfealRio7LBtSS2LEisj0ouL9k8PiASE7m4SD3toBHkfW0hx0hgdD0Ota6lKFRYksmMoqW6OI4twa/hSe8TPb6XrYJSPtrqbZ9ZXbm6Cnr8PnHWGq95CnbteiV9m6riVYMPFSCPiKr3FrcjtNbmdeAUAoBhgbpy2la6wMEWwWg/aI0T1YgVvp21Wp6KNkaU5bI6DAdjcRcg3GSyPq/OP6GCFU+hcVY0+GL+9+wkRtf5MubPYWwPauXn9WVev9mqnyqVGxoL+03KhBdDcOw+D15Luv/MX/wAPlNK2flaP8Ue9lDuOW/SH2Pt28KXs3btsAgG1lOIN5iR3aJnllbOBzTGpkdR4rWlF80VhmLoxxojyi5fuIdWdHWbZGoy5W5rYaBEEe7MJEECsHTWzRFTknh7fQ7XAOy2LTXUe2HRSrXGzBw3skXtQxO+WcwnUCqq5takZOWMrvX3oeVKcvS+BMqEaRQCgPjuBuYkwPMnYDxJ8KyjGUniKyepN6Iv+C9lLt+Gu5rNrfUfKt6Kfmx97m30Ghq0t+Hdavs+pKp23WR3eAwNuwgt21CquwHj1JJ1JPUnU9atkklhEtLBJr09FAKAUAoBQCgFAKAUAoBQCgFAKAUAoCvxvBMPeM3LFp26M1tSw9GIkV44prDBymG/R2qOk37lyyPaRiVfRAFh7ZGucFjpBkDoZjO0pOWcGp0o5zgtF7DYXxvHy71v5GvfylD+KHYw7iXh+yODSPkFeP60td/zS1bY0oR2ijNQitkXVu2FACgADYAQB6AVsMjKgFAKAUBSYTsphLYtBbI+RZ3QkknNdUrcLEnmkGIaRov1RDB5hFpZwltLYtKiLbAyhAoCBfqhRoB5UPSkxXYvCNqqG0f7Jiij0t/N/4a01KFOfpRMJU4y3RB/3BQRGJvnxzCyZ/dtrUZ8OovvNf5aBss9hbQMvevMPq8ij4qmb8ayjYUI9M+s9VvBdC64ZwLD4czatANEZzLPB6Z3JaPKalQpxgsRWDaopbFlWZ6KAUAoBQH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28596" y="428604"/>
            <a:ext cx="3257541" cy="1320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Picture 10" descr="Educación Físic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13657" y="5261092"/>
            <a:ext cx="1630343" cy="1596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2" descr="https://encrypted-tbn3.gstatic.com/images?q=tbn:ANd9GcRLqzAkP2HTHCiyXJTMJDYPDw0BynoAyYzji8Vn14AlWSgRDS4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072074"/>
            <a:ext cx="2031053" cy="1785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14" descr="https://encrypted-tbn1.gstatic.com/images?q=tbn:ANd9GcREe7TTd7nXT_w4B2si1epvQA80u_ZAQGtvSD-ePi4admf9IGqL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26" y="285729"/>
            <a:ext cx="2342446" cy="1513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6" descr="https://encrypted-tbn3.gstatic.com/images?q=tbn:ANd9GcQqKW1ebtEQuD4IBTaAjdsiPuitA1W8J_aAVEOqk3o8ZPS45M5c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64" y="4857760"/>
            <a:ext cx="2466975" cy="1847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18" descr="https://encrypted-tbn1.gstatic.com/images?q=tbn:ANd9GcRVvt-Rll7aA0PRzKVgb9EAp-ddT_PKPqkik08EsHQHaL04dH1p_w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42844" y="2857496"/>
            <a:ext cx="1600200" cy="1304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0" descr="https://encrypted-tbn0.gstatic.com/images?q=tbn:ANd9GcQ7hKB1JUdnL-KoEZ_78zgEucQDOn-Ab5S48L0Ft8Lz7PdNx7QhBA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715272" y="2714620"/>
            <a:ext cx="1214413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Diseña estrategias didácticas </a:t>
            </a:r>
            <a:r>
              <a:rPr lang="es-MX" dirty="0" smtClean="0"/>
              <a:t>creativas para desarrollar la competencia motriz en los niños en edad preescolar a través</a:t>
            </a:r>
          </a:p>
          <a:p>
            <a:pPr algn="just"/>
            <a:r>
              <a:rPr lang="es-MX" dirty="0" smtClean="0"/>
              <a:t>de la estimulación de los patrones básicos de movimiento y su posterior incorporación en la construcción de las</a:t>
            </a:r>
          </a:p>
          <a:p>
            <a:pPr algn="just"/>
            <a:r>
              <a:rPr lang="es-MX" dirty="0" smtClean="0"/>
              <a:t>habilidades y destrezas motrices.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ESTRUCTURA DEL CURSO: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MX" dirty="0" smtClean="0"/>
              <a:t>T</a:t>
            </a:r>
            <a:r>
              <a:rPr lang="es-MX" dirty="0" smtClean="0"/>
              <a:t>res </a:t>
            </a:r>
            <a:r>
              <a:rPr lang="es-MX" dirty="0" smtClean="0"/>
              <a:t>unidades de </a:t>
            </a:r>
            <a:r>
              <a:rPr lang="es-MX" dirty="0" smtClean="0"/>
              <a:t>aprendizaje:</a:t>
            </a:r>
          </a:p>
          <a:p>
            <a:pPr algn="ctr"/>
            <a:endParaRPr lang="es-MX" dirty="0" smtClean="0"/>
          </a:p>
          <a:p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I. CONCEPTOS BÁSICOS PARA COMPRENDER MEJOR LA EDUCACIÓN FÍSICA.</a:t>
            </a:r>
          </a:p>
          <a:p>
            <a:r>
              <a:rPr lang="es-MX" sz="1900" dirty="0" smtClean="0"/>
              <a:t> ¿Qué es la Educación Física?</a:t>
            </a:r>
          </a:p>
          <a:p>
            <a:r>
              <a:rPr lang="es-MX" sz="1900" dirty="0" smtClean="0"/>
              <a:t> La conformación de la educación física en los procesos educativos en nuestro país.</a:t>
            </a:r>
          </a:p>
          <a:p>
            <a:r>
              <a:rPr lang="es-MX" sz="1900" dirty="0" smtClean="0"/>
              <a:t> ¿Qué es el deporte y cómo se debe utilizar en la educación del niño?</a:t>
            </a:r>
          </a:p>
          <a:p>
            <a:r>
              <a:rPr lang="es-MX" sz="1900" dirty="0" smtClean="0"/>
              <a:t> Diferencias entre educación física y deporte.</a:t>
            </a:r>
          </a:p>
          <a:p>
            <a:r>
              <a:rPr lang="es-MX" sz="1900" dirty="0" smtClean="0"/>
              <a:t> La </a:t>
            </a:r>
            <a:r>
              <a:rPr lang="es-MX" sz="1900" dirty="0" err="1" smtClean="0"/>
              <a:t>Psicomotricidad</a:t>
            </a:r>
            <a:endParaRPr lang="es-MX" sz="1900" dirty="0" smtClean="0"/>
          </a:p>
          <a:p>
            <a:r>
              <a:rPr lang="es-MX" sz="1900" dirty="0" smtClean="0"/>
              <a:t>o ¿Qué es y cuáles son sus elementos?</a:t>
            </a:r>
          </a:p>
          <a:p>
            <a:r>
              <a:rPr lang="es-MX" sz="1900" dirty="0" smtClean="0"/>
              <a:t> Corporeidad y motricidad</a:t>
            </a:r>
          </a:p>
          <a:p>
            <a:r>
              <a:rPr lang="es-MX" sz="1900" dirty="0" smtClean="0"/>
              <a:t>o ¿Cuál es la relación entre corporeidad y motricidad?</a:t>
            </a:r>
            <a:endParaRPr lang="es-MX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</a:rPr>
              <a:t>II. Contenidos que desarrolla la educación física en la educación básica</a:t>
            </a:r>
            <a:endParaRPr lang="es-MX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 El Esquema Corporal</a:t>
            </a:r>
          </a:p>
          <a:p>
            <a:r>
              <a:rPr lang="es-MX" sz="2000" dirty="0" smtClean="0"/>
              <a:t>o ¿Qué es el esquema corporal?</a:t>
            </a:r>
          </a:p>
          <a:p>
            <a:r>
              <a:rPr lang="es-MX" sz="2000" dirty="0" smtClean="0"/>
              <a:t>o Su construcción en la edad de preescolar</a:t>
            </a:r>
          </a:p>
          <a:p>
            <a:r>
              <a:rPr lang="es-MX" sz="2000" dirty="0" smtClean="0"/>
              <a:t>o Elementos para su consolidación</a:t>
            </a:r>
          </a:p>
          <a:p>
            <a:r>
              <a:rPr lang="es-MX" sz="2000" dirty="0" smtClean="0"/>
              <a:t>o ¿Qué es la imagen corporal y cómo se construye la Percepción del cuerpo y de su entorno?</a:t>
            </a:r>
          </a:p>
          <a:p>
            <a:r>
              <a:rPr lang="es-MX" sz="2000" dirty="0" smtClean="0"/>
              <a:t> Capacidades perceptivo motrices</a:t>
            </a:r>
          </a:p>
          <a:p>
            <a:r>
              <a:rPr lang="es-MX" sz="2000" dirty="0" smtClean="0"/>
              <a:t>o Las capacidades perceptivo motrices: distinción conceptual y práctica</a:t>
            </a:r>
          </a:p>
          <a:p>
            <a:r>
              <a:rPr lang="es-MX" sz="2000" dirty="0" smtClean="0"/>
              <a:t> Capacidades físico motrices</a:t>
            </a:r>
          </a:p>
          <a:p>
            <a:r>
              <a:rPr lang="es-MX" sz="2000" dirty="0" smtClean="0"/>
              <a:t>o Diferencias de cada una en la teoría y su puesta en práctica</a:t>
            </a:r>
          </a:p>
          <a:p>
            <a:r>
              <a:rPr lang="es-MX" sz="2000" dirty="0" smtClean="0"/>
              <a:t> Capacidades </a:t>
            </a:r>
            <a:r>
              <a:rPr lang="es-MX" sz="2000" dirty="0" err="1" smtClean="0"/>
              <a:t>sociomotrices</a:t>
            </a:r>
            <a:endParaRPr lang="es-MX" sz="2000" dirty="0" smtClean="0"/>
          </a:p>
          <a:p>
            <a:r>
              <a:rPr lang="es-MX" sz="2000" dirty="0" smtClean="0"/>
              <a:t>o Consolidación desde la sesión de educación física?</a:t>
            </a:r>
          </a:p>
          <a:p>
            <a:r>
              <a:rPr lang="es-MX" sz="2000" dirty="0" smtClean="0"/>
              <a:t> Las habilidades motrices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accent2">
                    <a:lumMod val="50000"/>
                  </a:schemeClr>
                </a:solidFill>
              </a:rPr>
              <a:t>III. El juego motor y su importancia en el preescolar</a:t>
            </a: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 smtClean="0"/>
              <a:t> Estrategias didácticas lúdicas</a:t>
            </a:r>
          </a:p>
          <a:p>
            <a:r>
              <a:rPr lang="es-MX" dirty="0" smtClean="0"/>
              <a:t>o El juego como estrategia didáctica de la educación física</a:t>
            </a:r>
          </a:p>
          <a:p>
            <a:r>
              <a:rPr lang="es-MX" dirty="0" smtClean="0"/>
              <a:t>o Los juegos motores y su impacto en la sesión de educación física</a:t>
            </a:r>
          </a:p>
          <a:p>
            <a:r>
              <a:rPr lang="es-MX" dirty="0" smtClean="0"/>
              <a:t> Juegos y retos en el jardín de niños</a:t>
            </a:r>
          </a:p>
          <a:p>
            <a:r>
              <a:rPr lang="es-MX" dirty="0" smtClean="0"/>
              <a:t>o Los juegos simbólicos y sensoriales, punto de inicio de la educación física</a:t>
            </a:r>
          </a:p>
          <a:p>
            <a:r>
              <a:rPr lang="es-MX" dirty="0" smtClean="0"/>
              <a:t>o Cantos y rondas para promover hábitos y estructuras cognitivo-motrices en el niño</a:t>
            </a:r>
          </a:p>
          <a:p>
            <a:r>
              <a:rPr lang="es-MX" dirty="0" smtClean="0"/>
              <a:t>o Los juegos de persecución para la mejora de sus capacidades y habilidades motrices</a:t>
            </a:r>
          </a:p>
          <a:p>
            <a:r>
              <a:rPr lang="es-MX" dirty="0" smtClean="0"/>
              <a:t>o Los circuitos de acción motriz para crear situaciones problema desde la educación física</a:t>
            </a:r>
          </a:p>
          <a:p>
            <a:r>
              <a:rPr lang="es-MX" dirty="0" smtClean="0"/>
              <a:t>o Los cuentos motores, un espacio para la creación en el jardín.</a:t>
            </a:r>
          </a:p>
          <a:p>
            <a:r>
              <a:rPr lang="es-MX" dirty="0" smtClean="0"/>
              <a:t>o Los juegos tradicionales y su relación con el contexto educativo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Reglamento y acuerdos internos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s-MX" dirty="0" smtClean="0"/>
              <a:t>Cubrir mínimo el 85% de la asignatura. 2 retardos será igual a 1 falta.</a:t>
            </a:r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El </a:t>
            </a:r>
            <a:r>
              <a:rPr lang="es-MX" dirty="0" smtClean="0"/>
              <a:t>uso de </a:t>
            </a:r>
            <a:r>
              <a:rPr lang="es-MX" dirty="0" err="1" smtClean="0"/>
              <a:t>lap</a:t>
            </a:r>
            <a:r>
              <a:rPr lang="es-MX" dirty="0" smtClean="0"/>
              <a:t> top  durante la sesión de la </a:t>
            </a:r>
            <a:r>
              <a:rPr lang="es-MX" dirty="0" smtClean="0"/>
              <a:t>asignatura quedará a disposición  de la temática, según la clase.</a:t>
            </a:r>
            <a:endParaRPr lang="es-MX" dirty="0" smtClean="0"/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 Se restringe el uso de celulares en clase. Ya que si se usa quedara sujeto a disposición de subdirección académica durante 1 mes.</a:t>
            </a:r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Uso adecuado del lenguaje.</a:t>
            </a:r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Cumplir con las investigaciones encargadas previamente.</a:t>
            </a:r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 Respeto individual y grupal. </a:t>
            </a:r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**</a:t>
            </a:r>
            <a:r>
              <a:rPr lang="es-ES" dirty="0" smtClean="0"/>
              <a:t>*Todo el porcentaje anterior tomado en consideración quedará sujeto a una actitud positiva, disposición y respeto. </a:t>
            </a:r>
          </a:p>
          <a:p>
            <a:pPr>
              <a:buFont typeface="Arial" charset="0"/>
              <a:buChar char="•"/>
              <a:defRPr/>
            </a:pPr>
            <a:r>
              <a:rPr lang="es-ES" dirty="0" smtClean="0"/>
              <a:t>Teniendo en cuenta que si no se cumple, la calificación pasará automáticamente como  REPROBATORIA .                                         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Evaluación: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sugerencias para la evaluación según el curso:</a:t>
            </a:r>
          </a:p>
          <a:p>
            <a:r>
              <a:rPr lang="es-MX" sz="2000" dirty="0" smtClean="0"/>
              <a:t>La evaluación debe ser analizada como un proceso permanente en donde los estudiantes y el docente interactúan buscando</a:t>
            </a:r>
          </a:p>
          <a:p>
            <a:r>
              <a:rPr lang="es-MX" sz="2000" dirty="0" smtClean="0"/>
              <a:t>evidencias suficientes para constatar el adecuado manejo de los elementos, estrategias, teorías y formas de actuar en </a:t>
            </a:r>
            <a:r>
              <a:rPr lang="es-MX" sz="2000" dirty="0" smtClean="0"/>
              <a:t>la práctica </a:t>
            </a:r>
            <a:r>
              <a:rPr lang="es-MX" sz="2000" dirty="0" smtClean="0"/>
              <a:t>de la educación física, por ello será necesario manifestar niveles de logro en sus tres sentidos</a:t>
            </a:r>
            <a:r>
              <a:rPr lang="es-MX" sz="2000" dirty="0" smtClean="0"/>
              <a:t>:</a:t>
            </a:r>
          </a:p>
          <a:p>
            <a:endParaRPr lang="es-MX" sz="2000" dirty="0" smtClean="0"/>
          </a:p>
          <a:p>
            <a:pPr algn="ctr">
              <a:buNone/>
            </a:pPr>
            <a:r>
              <a:rPr lang="es-MX" sz="2400" i="1" dirty="0" smtClean="0"/>
              <a:t>*Evidencias </a:t>
            </a:r>
            <a:r>
              <a:rPr lang="es-MX" sz="2400" i="1" dirty="0" smtClean="0"/>
              <a:t>de </a:t>
            </a:r>
            <a:r>
              <a:rPr lang="es-MX" sz="2400" i="1" dirty="0" smtClean="0"/>
              <a:t>conocimiento</a:t>
            </a:r>
          </a:p>
          <a:p>
            <a:pPr algn="ctr">
              <a:buNone/>
            </a:pPr>
            <a:r>
              <a:rPr lang="es-MX" sz="2400" i="1" dirty="0" smtClean="0"/>
              <a:t>*Evidencias </a:t>
            </a:r>
            <a:r>
              <a:rPr lang="es-MX" sz="2400" i="1" dirty="0" smtClean="0"/>
              <a:t>de </a:t>
            </a:r>
            <a:r>
              <a:rPr lang="es-MX" sz="2400" i="1" dirty="0" smtClean="0"/>
              <a:t>producto</a:t>
            </a:r>
          </a:p>
          <a:p>
            <a:pPr algn="ctr">
              <a:buNone/>
            </a:pPr>
            <a:r>
              <a:rPr lang="es-MX" sz="2400" i="1" dirty="0" smtClean="0"/>
              <a:t>*Evidencias </a:t>
            </a:r>
            <a:r>
              <a:rPr lang="es-MX" sz="2400" i="1" dirty="0" smtClean="0"/>
              <a:t>de desempeño </a:t>
            </a:r>
            <a:endParaRPr lang="es-MX" sz="2400" dirty="0"/>
          </a:p>
        </p:txBody>
      </p:sp>
      <p:pic>
        <p:nvPicPr>
          <p:cNvPr id="4" name="Picture 4" descr="http://milugar.guiat.net/wp-content/uploads/2012/10/maestro_Edu_F%C3%ADs.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256"/>
            <a:ext cx="185738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ENCUADRE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14340" name="AutoShape 4" descr="data:image/jpeg;base64,/9j/4AAQSkZJRgABAQAAAQABAAD/2wCEAAkGBxQREhUTExQWFRQWFxoYGBcYGBoaGBgXGRgcHBgZFxcYHighGx8lHRgXIj0hJy0rLi4uGiAzODMsNygtLisBCgoKDg0OGxAQGzQlICQtLCwsLCw0LDQsLDQsLCw0LCwsNCwsLCwsLCwsLCwsLCwsLCwsLCwsLCwsLCwsLCwsLP/AABEIAL4BCQMBEQACEQEDEQH/xAAcAAEAAgMBAQEAAAAAAAAAAAAABAUCAwYHAQj/xABIEAACAQIEAwUDCAYHBwUAAAABAhEAAwQSITEFIkEGE1FhcTKBkSMzQlJicqGxBxSCkrLBQ1Njc6KzwhUWJGSD0fCT0tPh8f/EABsBAQACAwEBAAAAAAAAAAAAAAAEBQIDBgEH/8QAOxEAAgEDAgMECAUDAwUBAAAAAAECAwQRITEFEkETUWGBMnGRobHB0fAGFCIzUiNC4WJj8RUkU3Kigv/aAAwDAQACEQMRAD8A9xoBQCgFAKAUAoCJj+JWrABu3FQHQSdWPgq7sfITXqTex42lqyhxPbNdrNm4/gz/ACSn3EG4PegqRC0qS6YIk76jHrn1Ffc7WYkjRLCHwOe5+PJ18q3Kwf8AIjvicekfefE7VYobrYbyCuuvrnb8qfkH/ILia/j7yVh+2jD53DGJ3tXA8eZDhD8JNa5WVSO2puhxClLfQ6DhXGbOJBNpwxHtKZV1n69tgGX3iorTi8MmRkpLK1RYV4ZCgFAKAUAoBQCgFAKAUAoBQCgFAKAUAoBQCgFAKAUAoBQCgPjGKA5HjHastKYWI63iJH/SU+1948u0BxUqhaynq9EQbi+jT0jq/cc2E5i5JZ23diWc+ALHWBJgbDoBVpTpRgsRRT1a06jzJmVbDUKAUArwGu5ZBZW1V19l1JV18crDUAxqNjsZFYVKUZrEkbKVadN5izouB9q2Qi1iyCDouI0UT0W8BopP1xCk6Qumarr2sqeq1RdW15Gr+l6M7OopNFAKAUAoCFxHi1nDx3twKTsupdo3yoss3uFeqLbwjGUlFZbKPEdsl/orDt4FyttT/Ew96ipMbOq+mCJO/ox2efUQ/wDe++f6G0v7bNr65VrarCXWRofE49I+8+r2wvg62bTDyuMp/gaa8dhLozJcTh1iyfhO2dg6Xg9j7TgG35k3EJCjzfLUepb1IbolUrqlU2ftOjVgQCDIOoI2I8q0kgyoBQCgFAKAUAoBQCgFAKAUAoD47AAk6AbmgPPuO8YbFkqDGH2Cf1v23+yeieGp1MLZW1qsc8/JFReXry4Q82QKnlWK9AoBQCgFAKA+MJEHUHpXm4Lrsxx/uCuHvE90SFs3DEISYWzcPgTAVus5TBy5qq5tuR80dvgXlnd9ouWfpfE7ioZPFAKA5Pj/AGlMtaw51Bh7uhCkbrbB0Zh1J0B01IIWVQtXU1eiIV1eRpfpjrL4HMKgBLalm1ZiSWY+LMdT76tYU4wWIopKlSVR5k8mVZGAr0CgFAbOGYy5hWmyeSZayfm2ncp/VvvqNDJzA7iHXtIz1joyfb30oNRnqvgegcJ4pbxKZ7Z2MMp0ZGG6uOh1B8CCCJBBNU4tPDLuMlJZWxNrw9FAKAUAoBQCgFAKAUAoBQHL9t8dyLhwdbmtwf2Q+ifvNAjqA4qTa0ueeuyId7W7Onpu9DlquSgFAKAUAoBQCgFAKAxu2wwKsAysCCCJBB3BB3FeNJrDPU2nlE7hfam+tnukAfIcqX7hLEoAI5dC7DVc5OoCnmJNVqs+af6X+kt3f8kEpL9Xu+/AwbiWIOrYi6T6qv4IoFSFZ0l4kSXEKzejx5fUwu8VxYRlTEE5hHygEgdclxAGUn6xzRMgVhKyhvE2Q4jNaS9pBwt0exlyMo9jwGwKkaFfP4wdKlwa9HbHQhTi/SzlPr9fEkVmaxQCgFAKAUBng8Y+Gud/bXMYAuIIBu2wScoJ+kssVnSSQYDEiLc26qLK3JlpdOlLlfov3Hef7fwwVGN+0odQy5nCkqdjDEGqhJvRIvXJJZbPi9ocKTAxNif71P8AvXrjJboRnGWzyWStOorEyPtAKAUAoBQCgFAKAUB5rxHFd9eu3ejNC/cXlWPIwXj7Zq4tKfLT9epQX1XnqtLZaGipRDFAKAUAoBQCgFAKAUB8AivA9T7XoFAKAUAoBQCgFAKA137WYRmZfEqYMdRO4nxEHwIrGSysGUXh5wfMNhktghFCgkkx1J3J8zXkYKOiE5ym8yZtrIxPmGzWjNl2sn7BhST1ZPYY+oNaalvTnuvYSKV3Vp7P2nS8I7WmQmKCpJgXUnuzOwdSSbZ85K6biQKra1tKnrui3t7yFXR6M6wVGJh9oBQCgFAKAUBA49ijaw91xowUhfvtyp/iIrKMeaSRjOSjFyfQ88VQAANhpV+lhYOWbzqz7XoFeAp8VxRiSLZCgEQxBZnUmGa2o+iNeYzMbQQTQ3vGezk4UVnGcvomuh0FjwTtIqdZ4zslvr1NP+0LiEnvFuAFpVgFbKBIylQNekEGfEVEocdrKX9WOVpt4+b2JlfgNFx/pSw9dy6w94OoZdj47gjQgjoQZEeVdPTqRqRU4PKexy1WnKlNwmsNGyszAUAoBQCgFAKAUAoBQCgFAKAUAoBQCgFAKAEV4MnQdjuLZCMLcPKfmCTroCTaM+ABK/ZBGmUTU3VDkfMti9srrtVyy3XvOxqIThQCgFAKAUBz3be5FlF+vdUH9lWcfioNSbSOaqIl9LFBnmnaftLbwKAsM1xpyIDBMdSfojz/ADqxr140l4lRbWsqz00XectwTtZxHG3SmHsWmyguy6jlHQuzQCdh5+U1Xz4hOGrwWsOF05aLJ1g4n32HvHK9m4kpcRxD22IHx0YMCNCCKlTuee2nUhuk/gQYWjp3UKc9m17DSlyGdQz6FRlBsghSoCSGgiTmAjwNcDKKcU8LGv8AJ9ddu475Sak1l+rTy3JBtu3Ke+AIgz3PX4mtcZQjquXP/wCjNxlLR5/+TPgzHmkMMwRzmIkswIYiCYByjTTrpXZ8Bk+xnDpGWnh4HGcfglWhPq46/Us6vShFAKAUAoBQCgFAKAUAoBQCgFAUvFO1eFwz93duQ+kgKzZQepIEe7fyqPO5pweGyTTs6tSPMlp8Sx4fj7d9A9p1dT1B6+BG4Pka2wnGazFmmpTlTeJLBJrMwFAKAUBhdSRocpBBVhEqymVYTpIYA+orCcFOLizOnUcJKS6HofAOJfrNlXIAf2XUfRce0B5dR4gg9aopwcJOLOlpzU4qS6ljWJmKAUAoBQHLdvHGWwJE96dJ1I7q5sKlWbxV9pC4gs0fNH5y/SHiS+Pug7IFRfQKG/NmrG6bdVmdjFKhHx1PQ/0Q8GNjD/rEhv1neJYqEJCjTQa5ySduUaa1UXc1J8vcXFvFpc3eXGLw5Z3DoFS4O6dZkhwhac8nOGV21OUgKojWrLhdSLzRezWfk0VPF6Uly1o7xePmmUtzgzrYfFG4pj29CINpmVmJM7lUJaCYVgBDkiunCNObo42yizpzlVgqye+GYYVwipmCK0DZF70iNWGViDrEkCAJOkVVShKc2oZe/XTfbb4lmpKEVzYW3r+Ja8AsFbUlVQsSQqiAEGiQOkqAeurGu24bb9jQSe71eThuJ3HbXDa2WiwWVTivNd+8qCXZVHixAHxNeOSW7MowlLZZPtm8riVYMPFSCPiKKSezEouO6M6yMTkUu4jEXrio5GRm+mUVVzsqDl1JIU9DsdtBVCp3dxWmqcsKLwdm6fC7Gzozr0ueU1n71+RvbhuNG1wH/rXP5pW38tfrap9+wjriPBH6Vs/J/wCUb+H8Pum5kxNxpbKbWW4xUsoYspACzpBg/V0NRbr85RipTln1faNlKfDLiXLbU+Xweufe/ic9xXjd7CMtrvbjFmYIqEXHIDlVJ7wE8xGmpJr3tbuMVJT0az96G6FPhMsxnRbktG09G/DVfAht2wvjU/rQEE/NWtgASfZ2AI18xWP5m7/8i9iM/wAtwf8A8Mvb/kuuB8Qu4kW7rXWNl7ndmWRCCTljkAM6yBJGoNZVJ3nZOcp6eGjNPJwl1OzpUpKfjqviy6x+FvJcy4a4xUDnDsGyvoQJcE6qQYB09+vlnUvq0MwftNdaPCqM8XMXqtOXp69V9SO647x+HdfzFS8cS74mrn/D7/tn9+ZCxhxoKl+9ySAcmSYn+zYanbXrG29aqrvorNTbwMox4PN4oZz/AKlnPq1+pM4g1xHtphXuMWV5DFQcw5oK3oytlDELoSA0AxUOleXK0i/b8iUrLhsniumu7l9+fcc9iexzY9WxC3YvEvmzBiH/AKsA7IByjroSTAAFYO9cpc0+ptrcOjbydKm9IlR+jK8640opBVkYProQvskRuZj3E1a2bfaadSj4goujl9Nj1qrcoRQCgFAKAtOyuN7rEZSeS/y+QuKJQ+UqGUnrFsVXX1Paa8y14dW3pv1o72q4thQCgNOMxSWka5cYKi6kn4D3kwI6k0DeDi+J9pbt6Rbmzb8f6Vh67WwfAc22qmRVhRsus/YVVxxDGlP2lMtsAkxqd2OrHzZjqT61PjCMViKwVk6k56yeTy39JHC8mMW80i1ey5mAmCsK8DxyAEDrrVXewanzd5dcOqKVLl7j0n9H9zC27DWcPiO9RbjFczAkB9VE5VBJys0ASJg7SaG4jNvmaL6hKKWEzbxfEkXdby3QOYWrawUAz6s2Y5mYlEA0mDA9qpnDY4qdpjCjlt+RB4nLNPs08uTSS8xxCw47jCqZdpuP4ZswILDcoDnYCRPdos61jSrKVSdzNZxsvHoZ1aDjThbU3jvfgt/eY3+H2lfukRRbtKgygAA3N81wDRmCi2QSNMxNTuFUu0Uqs9ddCu4xXdPlo03jTXBIq9KA5nt7x44TDwnzl0lFP1RHM3qAQB5nyqLd1eSGFuybY0O1qZeyPJ+H4K5irqWU5ncwuY9Ykkk7aAmfKqaUlFZZ0EY5eETcC2JwDW8SEdFLESRCXMpIZG6dGGvhI2rOlV5ZZi9Ua61FThiS0Z7dZuB1VhswBHoRIq/i8pM5eS5W13FF2W9rEff/ANdz/wA99VnDfTq/+x0PHZPsrVf7aOgq0OdOY7V8wtlkiLrKJ1kFJn35fwql4u5dkntiXyOs/CkIO8cXqnB5T78o0dl+Bq9+3fzD5K1cTJ9LnuOVdB0Azus/Z6VWXFRxpQXelr37k7ki7us1jSTWO7ZHT4Z7V9nQFGKgI5jne2MylXGRRlzZxAJEhttRUN80MN9TauWWUjiMJw04TB28OxVne9cuORqpC8nKT0PyZ+NW11V5bOKW8nnxI/BLbteKSk9qcfLL/wCX7DqezWGW3YWFgvzsYic3s/Bco91W9jDkoRXXGX5nN8Yr9tdzktstLHcvqWtTCsNeIsh0ZGmGBUxoYIg1jKKlFxfUyhJwkpLoc5iMN3QK3E5TJFxFOVX+ucuqCYOvsmYJGo5O54fc0Z80ctLquq7vWveW0K6qfqT17upK4Na7hSbTLcnq0mfI5Gyj1yz6wKrJXL0U44+/V8yyfE6vO5VI6s38H4VaVhfVFDlBb5VyhFUmVAk6zoTJ9kdBXZWNGmqaqRec65ZSX11OrLlawl3FtU8gCgFAKAUBrvuVGZRLIQ6jxZCGX8VFaq0eaDRtoT5KkZeJ6lZuBlDKZVgCD4giQaojpjOgFAed8b4ocVdLAzZQxaE6NG90+Mmcp15YIjMas7S3SXPJalNf3Lk+zi9OpCqeVooDzntT207vFm33Nq9asyrJcEhnlSx6xlIgaePjVDxNO4XZqTjjqty+4fRVKHO92X3AMD3Ia5aW3bXEKrXLLL3tsGJUDMQdMzdevlJ1Rs8wipyba67MuacWlldToOzeCZiFbIEs5IVVIzNBykySBBAb1A10184hdyjTVFLdEW24dGFbtW8v6lmLyKbuKIzE/JJB1ZbbEBFnQFrmfXqMpJgaVkac5uNKO/1/wT5VIQi6ktkQLCEDmMsSWY+LHUx5dB4AAdK7GhRVGmoLocTcV5V6jqS6mytxpOF/SZwm7iDY7lTcKrdJQb5RkJaPDYepHjVZxBqPK2y34UnLmil4kz9H3ZdbVm1ipY3roUyAo7u2dcoDgzMCSIMHSNZoLitmTh0R0VClhKfU6DjOW/be0ynIWW26leWO+RZDD2WynMBvBB0r2zpKVaKfV/IxvarhQnJdETLNsKFUbKAB6AQK7BLGhxMnltso+yxB74+L/wDc/wAzVZw3eq/9TOg4/orZf7US+q0OeKztFgjdtcolkOdR4kAgj1Ks0ecVCv7d16Lit90WvBb78ldxqP0dn6n9NznuH8Ya2igAEqSUfNEBzLK4IIKzr00A2Kg1QxuITpKhWjqtn3HY3fB6vbyvbSaakstb522+Jd8Y4v3cKIPeiX7tCjHQa52OqtqMwkgaAzzVqpwp03zVk8LZZWpGVGvdfotsJ9W86f5OfYPirgXYsMoC+zbQeGmgE79TA8ANvNUv66WNF7kWLp2/ArKTTzOXXrJ/Rbnb2wAABtGnp0rqY7HzKW5lWR4KAicXaLF4npaf+E1qrPFOXqZutlmtBLvXxKDs9d0ZcraMTmynKZjQNsTM6CYiuBuYvClnpt1Oo4/H/vZvPd8EX3DT84PB9Peqk/iTXVcCqc1ol3Nr5/M5q6X6k/AmVckYUAoBQCgFeA7jshcJwdkH6ANv3W2KKT6hQffVDUjyza8Tp6MuanGXgi5rA2HPdtMdksi0phrxy6bi2Nbh9CISemcVut6faVEiPdVezpOS36HH1eHOCgK/inGrGG+euBJEgGZI+yANfdWqpWhD0mbadCpU9BHi/FLpxeKuNbUzeuHIvXmMLPntVNN88211Oipx7Omk3sj1zh9wmxaZRqbaEAmN1GkgGpC2LKLzFNEW9fxGa4Q72bPcnMpya3FPKcyEtlykyARNaKlGM5c0lsjFt69EWfDOGG2xdjMgZEE5LWhz5FJhc06wBNWVC2VNuXVnL3t86/6UsIs6lkAUBD4hbbS4pAyghgzZQVJUk54OUgopBg7EdZEG+te3gtcNFhw68/LzeVlPuJa8RZrAvW7ZdtJtSA4P005oGZddDEx51yTglPlk/M7JTzHKXkRzaVSEXNJYXLuZ2eCFGRczE6yFPos9RNrwujKpWVR7RKfi9eNOj2a3kSRXTHKHP9kRpd++Pyqr4XtU/wDdnRfiFYlbr/ah8zoKtDnhXgOE4hHfXSIHyjbeIMH4kT6k1x/EHm5n6z61+HYOPDaWeqb9/wBDQBFQy6Or7MWkFgMo5mLZj1JV2ET4DwrreGQireLS33Pk34iqTfEKkZNtJ6eCx0LerApBQCgKfja3Li3FBiyBkuxGYZlkzIPLlYSRBHn9Gm4jeShPso92pe8Ls4yj20uj08MdSstoLYlGyQddSVJ+0pOpPx86o5U1U0ks/Etq9KFXMp79X1LzhSvDNcXIzRpM6BR8NS2nl766LhdpK2pOMuryctdTg5JReUvqT6syKKAi8S4hbw9s3brBUHXxPQAbk+VYTnGCzIzp05VJcsdyh4d29wl58kvbJMA3FAU/tAmPfFR43lOTxsS58PqxWVr6jqKlEEV6DsuxR/4ePC4/4tm/1VSXP7sjorP9iJf1oJJwva+7mxUdLdpQD9p2YuPgtv41Y2EdHIqeJz1jHzKirEqhQGjGYO3eXJdRXU9GAI/GsJQjJYksmUJyg8xeCvThWHwga5asorxCkDmLNoFBMxJjy8dBWqVOnSTkkSac61xNU285MOGWGt2baNBZEVSRsSoA/lUFbanXRWIpGWNIyidJe2v71xR/OvVuvWviarnSjP1MuKtTixQEfHXCFAUwzEKD4bknXSQoY69QKg8RuvyttKqt1t62TuG2qurmNJ7Pf1IrWwaXFaVm4jCGuc5DKQ6GT9EwpgQIkaVwtS/uHUU5zbT6dPV60d5SsaEYOEIJNe3wN+LuK9xLgW5bnluwz25LFVSSsZyDpmBIA67Crbh9WhOtGlPElLbw++4q+Ixrwoyq0/0tb+P33k2wUEopWRuoIkE9SN5Pia6+ChH9MenQ42bnL9c869WbhWRrOd7FGbdw/aH+Wp/1VV8KX6Jv/U/kdH+JX/WpL/bj8zoqtTnBXgPPWu52d+jMzDzDEnUdN64q6kpVZSXez7HwmEoWlODW0Y/A+MJHhWhPDJ8480Wk8HV9kj/wqA7guD6943/7766/hzi7ePL4/E+R8cjON9UVTfT4IuKnFSKAUBAvX+5N25rmHOF6XUCgFNdmUhiPvTrJjm+K0Z9tzP0Xs+46rgtSM6Spw9JPbvyReE2UGW4LIRLpzWmjYsM2VWO8qC3LoAIMaVM4fUpp9m8OWN+pA4nCbzOOVHquhc1cFIKApu1HEr2Htq9i13xzgMoBJykHYLrvGsH+daK9ScEnFZJNtShUbU3g5LjXCsfj0si6FR85Pd7KqPlVWIAJlctxmkmFZY1kVVXdacUnV9hc2VGk8qlrjRs08U/Rq1u2WW+Cw0CsuXO0aBDm6kwJ/LUQadx2klFLcsalHs4uUnsei4GyUtojHMyoqk+JCgE+8108E1FJnH1GpSbRvrMwOs7CuTaug9LxA9O7tn8yapbr92X30Ohsv2I/fVnS1HJR5xxl5xeJ8rij4WLVW1kv6XmUXEX/AFfIi1MIIoBQGg4D9YvW7YfIwS5cBjMJXKsMukj5SdCDpoRJrn/xFxGVhQjVjHP6kvLBccGjmpL1fM2XuB4lZ5Ef7j6n3XAoHpJ9ao6P4rsppc6cX7fgdFr3EDEYO8GtB7WQF5OZ0Ji3roLZb6WQakVc8O4pb3tfs6LbwsvTCx5lfxKry27030LKujOVFAVePuk37Sj2VYzt7TW7kfAA/viuY/Edwuz7Bb45vekdR+HLdqbrPv5V7Mny9eCXV3OdYIUFjKyVOVQTBBcT4wOtcpTpTq0morZ/Hf4I6qdSNOplvdf8GV7CXbxGRSgjRnEANmUg5PaJGXYxM7iptpSdCSnJ6pp9+xFupqtFwS0aa9pMx1pFW3bTLnDIRtnyhgbjabSM0nqW8SBVzw7tKl2petsqeJdnTtHHwSRvmK6t7HGrc5zsP8y/3x/lW6q+E60pP/U/kdF+JVi5prupxOjq1OdE15kLc8qLwCxJE8zZdiTqTFRallb1IqdSOuC4t+KXlCTp0ajSzounvMyCRu37x/716uG2u/J8T2XHeIPMXVeD0TgKxhrA/sk/hFbqSSgkirrturJvvJ1bDUKAUBX8fSbDEAMVhsrKWDZWBiBrrt79iJBi3kc0ZEzh7/7mC73j1Z6+RhgeJviHU3AICfJKg+StgZQ6odmPMssJGhAJiBXcKpwjKWFrvl7lhxXmUFh6Z9vcWdXZRigKfGcQcOVUxqVUBQSYAlnJ2WTG3hrJAqvrXM4zcUdNw7g1GvQjUm3mWcJY6d5HvX7qlbhZTcTUwIVFaVLBDJaBJJkE5NBrFQq7dwuWb0LeHCqdnSlKlrNLO/uLDFXQmZrrKqllZiCzTliIEfJoCM53G5JiaypWELeanUnotun/ACUFXiNS5punSg8vfr7CerAiRqDsRsfSrrOShaxofa9B2nYxIwwP1nuH4OVH4KKo7h5qyfidHax5aMV4F7WkkHnfHrWXF3/tOrD/ANG2PzU1bWT/AKfmUfEV/V8vqQqmEAUAoDE3Gtsl1BLWzOXTnUiGSTtI1HmFnSqrjPDVxC0lRej3T7miZY3P5eqpPZ6M6y26X7Uqc1u4u46hhB9Dv5g18YlGpb1sSWJRez8DsU1JZRx4uhmRA2Y2LbI7aS157h70tGksbav6XAetfTfwvbSTrXDWknHl9WNF5Zx5HPcXqaQh5m6uvKM14i8EUsdgJ03PgAOpJ0jxNYVJxpxcpbLUzp05VJKEd3oitfCubZAYLdLBy0ZgGkSPSBlHkBodq+bV73trmVWosp5WPA+kW9n2NvGlTeGuvj1J+Fx1q2sC3cVjuuRmJaOtz2W9Sal9pTxpJY++hq5JJ+i8kJ8e+JuPZAy5SJt5tYKg5rzL7K80ZATmg6kSBlq0nB6PeX08fHp4GPVqW/d9TZg7X6sotNbIjQNbtsyvHXkByn7J22BO9dRZcQoOmot4aXU5S+4dcdq5RWU30JNvEK6tlMxoRqCpiYZTqpgjQ1ZwqwqR5ovKKudGdOXLNYZWdlbKpaYKoUZwYAgfNW+gqNZL+n5/QmcSbdXXu+bLqppXEfFK50WIKsDPiRy/jNa5qXTxNlNxW++UeYHVY65dj6Vtck4YXd8jYotTy+/5mVy5Kkj6sgnQbbk0c04ZXceKDU8Pv+Z6fg/m00K8q8p3Gg0PmK1w9FGqp6T9ZurMxFAKAgccsh7JU7Zk9NLi7jqPKo90s0mSrJ4rRwZ8KT5MMdWYCT4xsNNAB4DSvLWnGFNYW57e1ZTrSTez0JlSSIKAoLOJQF2YhWLkMxIAOXRQDsOUDlOvWNZNJUlzTbZ9F4Q6NK2jFaPGufEwu4oG4MjJopzMSMsGIGYSFO5GbTcdZHkI8zxnBsvb9UGpRi5dHjG3/JIwXCiFgE21KZCQQ1xlMRLEECI030OkVIVh2jTqdNjmbrjFGMVC1hjvb9+iLezaCKFUQqgADwAEAVZRSSwjnZScm2xefKpYCSATHjA2pKXKmz2EXKSiup6VwrCdzZtWpnIirPiVUAn371QN5eTqEsLCJVeHpw3bGwVxSt0uWhH3rbHN8RcT901YWM94+ZVcSp+jPyKerIqRQCgMbtwKCzEBQCSSYAA3JNeNpLLPUm3hGHCcMxaHzCzfL3BYOmwtjO67gMSxNs6SwJGYtHG8Qhb1rh14xWVpn2/ed+47CwoTp0owqG7G2lTEELABtISoAABBdVMDxAj9gVccFnJxkntkrOOwipQa3PlXZQkLHGXtp05nPgckAD951b9mqD8R1nC05V/c8fMv/wAOUVO6c3/ajZXBHdmnFXigkKW+P+kE/AGttKEZvDePv1o11JOK0WTTwq0LtuXXK4uXNiQynOYh1gg5co0O3wr6Dw6hRnZQhjKwcBxG4q072ck8Mz4hfvWbZhmuqeWTAe2WIAfMmWVUZt9dtYk1Hu+FwguennxW5Ls+LTqPs6mNtGReHWXFu47MzDu8ql82ZgqQGYtqdjrCkksY1ESrGjKnTlJ6Z6fMicRrxqVYxjrjr8iRwAQjjwcf5dupFl+35/Qj8R/d8vqWlTCAKAo8ZwKwby3Ht3Dbae8FnLmz7qcjsEg806HWNNSRCuqdTH9NvHVffyJ9rUpt/wBXps/v/k5riXAbi54EoAWYmYtghmC3CogwABIgEnYVrnc9lDspxy8dPHobVDtKjqw2z3Hf2kyqFmYAEncwIk1PisJIrJPMmzKsjwUAoCFxhotGPrWx8biio91+0/IlWX768/gZ8L+Ztf3afwis6H7cfUa7n96XrZKraaRQFTik7rvGZstoqCGEnIQzOe8UbpLdOhIOkGqu5t3Fua2On4VxGEoKhVeHjCfR42yS7TOGtucoD8hVZMDKzA5jGaCD0GjneoZ0cW+ZSfXQzsLld0GwhlA2AYaj95XPvq0spNwafQ4/jtGNO5zH+5ZJFTClJHDcMbt+1bH1w7eSWyGM+RIVP26i3k+WnjvJthT5qqfdqek1Tl8KAo+1+AN3DlkEvaPeKIkkAEOoHUlC0Dxy1to1OSakabil2tNxOJBnUairw5pn2vQKA0K4N1TcAFi3qzHQC4IKlpEZEkS0wrPamqfilabh2cPMvOEUIqXa1PItOG4lDabFswy3Fz5ugsiTbA/ZJaPrO1c9KL5lTX2zo1Jcrmyusljmd9Hc5iPq6QqfsqAPMyetddZ26oUlH2nGX1y7is5dNkbKlkMruNJCq4JVlYLmG8OQsQZBBbJuDt0OtV3ErWnXpYms49xZ8KualGt+h4yVX+17ovdyRbJy5g3MJ/Z18+vSualwKnjnU3jOMeR08eMT5uRx1xn3meLvvoGcnMSAtpchblJgsWJGx1BWt1HhVCm8tZfiYVeIVprC0XgZ4cNZOa2q6gZ7Y0DR1U6Q2u5GoABjcW9Cq6T02Ki5t1WWu/R/UusLiVuLmU9YIOhBG4YdDVtCoprMSjq05U5cskfMe0Wrh8EY/wCE0n6L9R5S9NetEXgg5G+//pWtFn+2SuIfveS+ZY1KIQoBQELG2iMzJJLwGUGFfJmKZ/Q+Y31mo1WjFyU8akuhXnGLp5wibUkiCgFAKAr+OH5L1e3/AJin+VRrv9p+XxJdj++vP4M28J+Ytf3afwitlH9uPqNVx+7L1slithpKpOOq2q2r7DoVtyD5gzUdXMXsn7CW7OS3kl5mq9iXxOUYcGVOYo8AXCIPd9dYM+Gw9ogVWcS4lTowi5Zw28vux1ftXlr0LHhtq6dZymk8Yx1PmI4n3ire7q6BZcEqBzFicrECRICM8z9bYEaIwzTdTpv/AJ9WC6rcTh29OCfe38MErB4tnvOWtPaBRMoujK7ZWeSEPTUaiRUjh1xSqcyhJP1NP4FRx59pUjNLpgsatCgOl7D4Oe8vnY/Jp6KflCPV+WP7PzqovKnNPHcXthS5KfM939o6yohOFAKA8541gP1a+1saI83LX3SedB9xiPIK6CrWzq80eV7opL+hyT51s/j/AJIlTSvOf7QcSu22AXS2CufKR3jTLZQT7GdUuAHeUbVY1quIXdSi1GO3VnRcE4XSu1Jyf6knyro8d521nj2CxrW8BhCADmLMEZMiKAXW2TBF1w7DTUDOx6BoPMm9yY6Uoxy1hZx59xXcdwqi/wB2jZlQ57saK1zdAyAlc49tmULJKGCZiZZ28ZT7RrYruIXLhT7JPf4GqrcohQGrFWBcRkOmYET4eBHmDr7qxnHmi4szpzcJKS6HGcTulbti8RBBKv4KVOVx8Gufu1VQX6Zxe+/s39xezkuaE1s9Pbt7yz4kwQI5nkuLt9r5MmB4C4T7q0EkkhxMdYn3Hb8j8KAywz5byEf0koR0MKzqT6ZWH7VSbSTVTHeQb+ClS5u4sOKD5C7/AHb/AMJqyqeg/Uyoo/uR9aNHBPYf+8b8AB/KtFn+2SeIfveSLGpRCFAKAUAoBQCgK/j2Ja1Yd0IVhlgkSBLqCSPIE1przcKbkjfa041KqjLb/Byd7HYi6ADiAQCDCIgEgyDJDVVzr1JrDehd07WlTeYrU22+I3kUAliqrHzpBhRpotsD8qdvUWmT38rRbzyj9ccxyk/ev3G/AiPdWDqTe795mqNNbRXuNCYk2xAKIPHO+3nzCa8UpLZnrhGW6T9howl05h3d1mYtmUW5bprCywIhTqQToddK1zpKsuSSz4GWVD9Wx3OCsE2Qt2SzrNwEn2n1cSSTuT1PrVvbWsaVuqPTGNf8YOfr13Ku6ke/TyM1wKyGJLFTKydFMRoAB0rXQ4bbUJ89OOH5mVW+rVI8snoSrdlrjpaT27hyg/VG7OfJRJ130G5FSK9Xs4Z69DC2ourU5enU9KwWFW1bW2ghUUKBvoB1J3PnVIdGlg3UAoBQHnna/tHZxad3hiLjI4IvhhkVhowWJzypI2AhgQZAiNUv420vEjXEocvLJZOSOEunKWvuWGSYEAlGBBCggCeefHMJnKBUV8cruWcfev2/UQkqa0UTVxPCsyEtdZtIJbIANQyu2RBoGAk7hGuQJNeR4lUuZclZrD28CZw64VrWU4rH359CieywAzIyxpqpB5mdlcNs086ysj5Ma8wrZVjOMVLqtGdpaVaFSrUoaSjP9Sz39U/EuOz5vGzDObZmeVUkg/SBcNIJDDboR0rbX4rXt8QppYeuTh763jGu1JZa09haFbn9dc6dLX/x9airjl2nuvYROzp/x+P1IV3hrtqcRdJzZtxlEPmUBYjTUddD5Ll8lxqvJ5Zsi4R0UUS1W6QM15pAg5FRQT48wYj41sqceuZejhGvs6WfR+/cct2iQmVDFw92ADGYsLeRssCPaOWfE7QNbWxq1Kke0qb4f0RMcf6UY+K+pf40mFy6t3iEAmJyOHMmDGinpWcXyyTJE480XHvPmEwgt5iN2MkCQoMAQqzCgAAegrxvLyexXKkjJUz3BqYtiSQSDnYQBKmdFLSPtLVdfXcqOFB4ZouJJR5SLxk27YJuXLxzn2FfUiVBhSRoOUk+viZjUr+7rN6+t9CPT8Elgr+H4iyzi2FvKz94oYXCOVjM5pDAwq8o2131NZzq3NOLmp7Y7/Z/k2SlzZ1TxjodLlfpduDz5D+akVpjxq8X92fJEXs6f8V7zU9m6WJ79wpC6AKDKk6ztqDBAA2FbZcduGtMJmSjTSxyjC27qcvellCqAXGZ+UaktIEn06eNZQ47XjHbL8dl9+J5OnTl/b7Dbludb1z4Wx+SVrlxy7ezS8jHs6f8fj9T6BcG15z5FbZHvhQfxr2HHbqO+H5fQOnTf9vxIrWL+bMMQ3tSVKLkiFkARIHLtm+kdZ1rbHj1bmzJaGfJS5ccpKzXDvdIP2VUD4MGP41jL8QXL2S+/M19jTXQEXD/AEzx923P8G3urGXHrprGnsPVTpr+34lHhcDba2he2jHKDJUTr7qtYvmSfeW62M24Zag8g+JH5GvcHpA4fgg2GutlRoUwbilmEWlIysW5dT4GKh1b7sqipcqecetZI9WWKi1fyLa1h0T2EVfuqB+VTcEghuGOLt5TlOmuhI5b06ERWmvXlQg6sd0aq6TptMuLlu8c3y7AHYBFEaaaxO/gR5RUCXHrhr79xXKnSWP0/EyNzEL7L221HKyldIUHmBJnRjsdwK30/wAQTz+uOhi6NF9Gi44Bxw4bPcaxnvPyj5XlVAxyqvLoDoxOpJ8lUBW4vSqyy8ku3dKjHlXtLnDdvSHHfYfLbgy6P3hBzAKMmVTEEknpHXphSv6U3jb1kiFeMjtMPfW4qujBkYBlZSCrKRIKkaEEazU03mygOb7bcUa1ZFu2xW5dJGYGGVF9tlPQ6qs7jNPSo13X7GnzLfoaqs+SOTzxgVEIq+8x79AZ61z6ak8zbK/OfSZkGyrLlRG52X8TpWOOaWInmMvQph2otHVUukdCAmvxeal/kZ9Wvf8AQSSi8NkVuI4ds0WjbLe1KLlcEgnOLbhpzKpkEEFRruDJpRrU3q1JdzySKFzKlJTjLVess+C3UcQjEi2uUKVAyhne4ZYIpaWdzrMSfEzqvqkpKKccL15FzXdZ8z65efEs6riMar1tjMPlkRoASPMT19ZHlWcZRW6yZJpbojYm+bSZTclyDDEAQB7TkARCjXwJgdak29D8xV0WF1NlOHPLbQquD2O9fv2BCry2lPRRpmPnvv1LeVdTLEI8i8/vw+PqJMP1S535er/PwJeKxIF5AfZXUt0VmBVCfKMw8i6eNajcjdfLlgiMoLazlkqg9o+1E7AaHUjQgGtFzXVGnzewwqTUI5J9m0EED/7J6knqa5mpUlUlzSepXSk5PLInE+FpfyZ5GQyIiTptJExsdPAVso3EqWeXqeqWFgwwfBLNpg6hiw2LMxjfYExsYnfTx1rKpdVJx5XseubxhFjUYwFAKAUAoBQCgAoDlsVxF8P8myLyqonNod9dB1A8joa6ejcRlBOJP7VYTSyTsLijcti4ttyGnYodpB2adwRtSV5RjLlk8My7WKeGz7wPA/JMLiMuaNCSJUoqnQHyI11qqvrhSqKVN7fLyI9epmScWThw1B7Mpv7J3JjUzMnStML6vHrn1mCrzRoHBxn7zvHzdDyiNwNh4E/E+7ZU4hOpHlcUZO4bWGixtqQACZIGp0EnxgaVAk03osEd7mVeAxe4AQCQCdh6b1koyeqR6k2ZVieF92F4g1q/+rlgLNxWKKT/AEoJYi2I0lczETBgmAQc13w+u5pxk9Vt6idb1G1hs9EqyJJz3bDs2calso4t3rTFkZhKkEQyMN4Omo1ECtVWlGpHlkYyipLDPPEJjUEMNGU7qw0ZSOhBke6uaqQcJOLKuUeV4InFeHC+oBJUqZBiRMRqOv4GtlCu6TzjOQn0Kduztzo6H1kfhBqYr2HczHliRrvBL6/QDfdYf68tbI3VJ9cHvIujME4NfkHuoP1syae8MT8K9d1SS9L4/Q9UWv7vidLwuxcRIuvnafMwIGmY6trOpHWq2vOEpZgsHsmnsTK1GJyvE7r33cWxyMbalh7XdCZcTuuZv8J3DCun4fRdvTXOsPf6E2EG6fKu/UtbeMTLlsZbhAhUQiBA0DH6A8z+J0rbVrQpRzJm6UlFalXxDAwGBILspbOdFurJBYgkyuhBUzkgqYIqfTVKpSTjuvvzI8pTjPXZl3wa0q2lUWzbYABlZcrBoG4IG4IIPUEEVx16qirNT8u7yNNZSUtSdUQ1CgFAKAUAoBQCgFAar2JRIzMFnadOoG/vFZxpyl6KyeqLex8tYu2+iurejA7b7V7KlOKy00euEl0NpE+7X31hloxPteAUAoBQCgI6Y22Zh108432gnceYra6FRbozcJLob2UHQiR51rTaMD7XgNuDcressNCL1qPfcVSPepI99SbOTjXjg20HiaPXa6PBZCvQUHaDsvbxJLqe6vfXAkNpAFxdM2gGshhA1jSo9a2hWX6l5mudOM9zjMTwDF2yc1hmA+lbIdT6DS4f3Kqp8Nqp/p1IkraS2IL2bg3sYjX/AJe//JK0uyrr+0w7CfcZXcPcRcz2rqqCAWa06gTtJYDTYTtNHZVlHmcQ6M0s4NdRTUa714KJM+5SfyFZwg5PCPUsmEm4rCGXwzAe45dZHkfQis1mlNSWHgyX6JJ7lZxrCK+ZgAquSMsA9zcYSbfpuUOkppurR2dpcwr0kvZ995vmsPtI7MsOG4e5as2Vu2zbzWwyHSLiiAXHUEyCQYPOPGuW4hbyp1HJvKbNdaDTz3my5hwSGIByksFcB0zGObI2gfQc6w4iAwFaqF5UpaLVdzPKdaUNOhobiADFna67NqSVvPCqNAM+ZiNPE6t5is67qXD5nhY03X1MqjlUeSVauBhI9NQQZ9DrUOUXF6mlrBnWJ4KAUBHv462jZWcK0TB00/8AAfgfCtsaNSS5orJkoSayjdbuBhKkEbSCDr7q1uLW6PGmtzKvDwUAoDG5bDCGAI8CJ/OvVJrYJtbDIJBgSJg+u/xgfCveZ4xk9yzKsTwUAoBQEdnuxoiT4d4f/ZW3lp979n+TPEe83itbMD4UBgwJG2m1e8z7xlmVYgUBbdlOGnEYhTHydlg7mNC66ogP1s2VjvAGsZhVnw+3bl2j2WxKt6bzzM9Mq6JooBQCgFAef/pFxhuXUwvMqKEvsQPbIZgqh40ClQTBkyBtMwb+u6cMJbmivNxjjvOdqgK8UBhdtBhBAPhoDHmJ61lGbi8o9Ta2NC4BQoXXTxCkETIVky5HUEA5WUiQDuAakQu6kJZjp8DYq0k8oyuYXNl5suUEKUt2UIBiRKWxIOVd/Csql7OosSSx9+J7KvKSw0bSwUczQB1Yge8naousnoatyN/tWxMd/amYjvF38N96y7Gpj0X7D3kl3EtWBEgyPEbVhsYs+14BQCgPjIDuAfUV6pNbM9y0Y27SrOUASZMCJPia9lOUt2G29zOsTwUAoBQGNy4FEsQBtJMCTtvXqi3okEm9gboBCkjMQSBOpAiSB1iR8RXvK8Z6I9w8ZMqxPBQCgFAKAUBHxGJy8qjNcMhUEyWClo5QSBAkmDA1Olb6VCdTZaGyFNyOv4f2F70K2IuE2ysm0ma2TmU6PckOIkGFymRrI0q4t7GFJ5epMp0IxedztcLhktIEtqERdlUAAegFTksG83UAoBQCgFAVfHOA2cWB3gIcA5biQLiTvlJBBH2SCD1FYTpxmsSWTGUVJYZyuL7D31nurtu4OguBrZ/adcwPuUVXz4ZB+i8EeVrHoyA/ZjGD+hDea3Ej/EQfwqP/ANMqfyRr/Ky7zNOyuMIHyaA+DXBp65Qfwmn/AEyp/JD8rLvJWH7FYhvbuWbf3c9z8wlbY8LXWRmrVdWWeE7C2xreu3Lniq/JofPllx+/UqFhRj0z6zbG3gi7wXAcNZ1t2Lat1bKC59XMsfealRio7LBtSS2LEisj0ouL9k8PiASE7m4SD3toBHkfW0hx0hgdD0Ota6lKFRYksmMoqW6OI4twa/hSe8TPb6XrYJSPtrqbZ9ZXbm6Cnr8PnHWGq95CnbteiV9m6riVYMPFSCPiKr3FrcjtNbmdeAUAoBhgbpy2la6wMEWwWg/aI0T1YgVvp21Wp6KNkaU5bI6DAdjcRcg3GSyPq/OP6GCFU+hcVY0+GL+9+wkRtf5MubPYWwPauXn9WVev9mqnyqVGxoL+03KhBdDcOw+D15Luv/MX/wAPlNK2flaP8Ue9lDuOW/SH2Pt28KXs3btsAgG1lOIN5iR3aJnllbOBzTGpkdR4rWlF80VhmLoxxojyi5fuIdWdHWbZGoy5W5rYaBEEe7MJEECsHTWzRFTknh7fQ7XAOy2LTXUe2HRSrXGzBw3skXtQxO+WcwnUCqq5takZOWMrvX3oeVKcvS+BMqEaRQCgPjuBuYkwPMnYDxJ8KyjGUniKyepN6Iv+C9lLt+Gu5rNrfUfKt6Kfmx97m30Ghq0t+Hdavs+pKp23WR3eAwNuwgt21CquwHj1JJ1JPUnU9atkklhEtLBJr09FAKAUAoBQCgFAKAUAoBQCgFAKAUAoCvxvBMPeM3LFp26M1tSw9GIkV44prDBymG/R2qOk37lyyPaRiVfRAFh7ZGucFjpBkDoZjO0pOWcGp0o5zgtF7DYXxvHy71v5GvfylD+KHYw7iXh+yODSPkFeP60td/zS1bY0oR2ijNQitkXVu2FACgADYAQB6AVsMjKgFAKAUBSYTsphLYtBbI+RZ3QkknNdUrcLEnmkGIaRov1RDB5hFpZwltLYtKiLbAyhAoCBfqhRoB5UPSkxXYvCNqqG0f7Jiij0t/N/4a01KFOfpRMJU4y3RB/3BQRGJvnxzCyZ/dtrUZ8OovvNf5aBss9hbQMvevMPq8ij4qmb8ayjYUI9M+s9VvBdC64ZwLD4czatANEZzLPB6Z3JaPKalQpxgsRWDaopbFlWZ6KAUAoBQ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43042" y="2143116"/>
            <a:ext cx="6186499" cy="4076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342" name="AutoShape 6" descr="data:image/jpeg;base64,/9j/4AAQSkZJRgABAQAAAQABAAD/2wCEAAkGBxQREhUTExQWFRQWFxoYGBcYGBoaGBgXGRgcHBgZFxcYHighGx8lHRgXIj0hJy0rLi4uGiAzODMsNygtLisBCgoKDg0OGxAQGzQlICQtLCwsLCw0LDQsLDQsLCw0LCwsNCwsLCwsLCwsLCwsLCwsLCwsLCwsLCwsLCwsLCwsLP/AABEIAL4BCQMBEQACEQEDEQH/xAAcAAEAAgMBAQEAAAAAAAAAAAAABAUCAwYHAQj/xABIEAACAQIEAwUDCAYHBwUAAAABAhEAAwQSITEFIkEGE1FhcTKBkSMzQlJicqGxBxSCkrLBQ1Njc6KzwhUWJGSD0fCT0tPh8f/EABsBAQACAwEBAAAAAAAAAAAAAAAEBQIDBgEH/8QAOxEAAgEDAgMECAUDAwUBAAAAAAECAwQRITEFEkETUWGBMnGRobHB0fAGFCIzUiNC4WJj8RUkU3Kigv/aAAwDAQACEQMRAD8A9xoBQCgFAKAUAoCJj+JWrABu3FQHQSdWPgq7sfITXqTex42lqyhxPbNdrNm4/gz/ACSn3EG4PegqRC0qS6YIk76jHrn1Ffc7WYkjRLCHwOe5+PJ18q3Kwf8AIjvicekfefE7VYobrYbyCuuvrnb8qfkH/ILia/j7yVh+2jD53DGJ3tXA8eZDhD8JNa5WVSO2puhxClLfQ6DhXGbOJBNpwxHtKZV1n69tgGX3iorTi8MmRkpLK1RYV4ZCgFAKAUAoBQCgFAKAUAoBQCgFAKAUAoBQCgFAKAUAoBQCgPjGKA5HjHastKYWI63iJH/SU+1948u0BxUqhaynq9EQbi+jT0jq/cc2E5i5JZ23diWc+ALHWBJgbDoBVpTpRgsRRT1a06jzJmVbDUKAUArwGu5ZBZW1V19l1JV18crDUAxqNjsZFYVKUZrEkbKVadN5izouB9q2Qi1iyCDouI0UT0W8BopP1xCk6Qumarr2sqeq1RdW15Gr+l6M7OopNFAKAUAoCFxHi1nDx3twKTsupdo3yoss3uFeqLbwjGUlFZbKPEdsl/orDt4FyttT/Ew96ipMbOq+mCJO/ox2efUQ/wDe++f6G0v7bNr65VrarCXWRofE49I+8+r2wvg62bTDyuMp/gaa8dhLozJcTh1iyfhO2dg6Xg9j7TgG35k3EJCjzfLUepb1IbolUrqlU2ftOjVgQCDIOoI2I8q0kgyoBQCgFAKAUAoBQCgFAKAUAoD47AAk6AbmgPPuO8YbFkqDGH2Cf1v23+yeieGp1MLZW1qsc8/JFReXry4Q82QKnlWK9AoBQCgFAKA+MJEHUHpXm4Lrsxx/uCuHvE90SFs3DEISYWzcPgTAVus5TBy5qq5tuR80dvgXlnd9ouWfpfE7ioZPFAKA5Pj/AGlMtaw51Bh7uhCkbrbB0Zh1J0B01IIWVQtXU1eiIV1eRpfpjrL4HMKgBLalm1ZiSWY+LMdT76tYU4wWIopKlSVR5k8mVZGAr0CgFAbOGYy5hWmyeSZayfm2ncp/VvvqNDJzA7iHXtIz1joyfb30oNRnqvgegcJ4pbxKZ7Z2MMp0ZGG6uOh1B8CCCJBBNU4tPDLuMlJZWxNrw9FAKAUAoBQCgFAKAUAoBQHL9t8dyLhwdbmtwf2Q+ifvNAjqA4qTa0ueeuyId7W7Onpu9DlquSgFAKAUAoBQCgFAKAxu2wwKsAysCCCJBB3BB3FeNJrDPU2nlE7hfam+tnukAfIcqX7hLEoAI5dC7DVc5OoCnmJNVqs+af6X+kt3f8kEpL9Xu+/AwbiWIOrYi6T6qv4IoFSFZ0l4kSXEKzejx5fUwu8VxYRlTEE5hHygEgdclxAGUn6xzRMgVhKyhvE2Q4jNaS9pBwt0exlyMo9jwGwKkaFfP4wdKlwa9HbHQhTi/SzlPr9fEkVmaxQCgFAKAUBng8Y+Gud/bXMYAuIIBu2wScoJ+kssVnSSQYDEiLc26qLK3JlpdOlLlfov3Hef7fwwVGN+0odQy5nCkqdjDEGqhJvRIvXJJZbPi9ocKTAxNif71P8AvXrjJboRnGWzyWStOorEyPtAKAUAoBQCgFAKAUB5rxHFd9eu3ejNC/cXlWPIwXj7Zq4tKfLT9epQX1XnqtLZaGipRDFAKAUAoBQCgFAKAUB8AivA9T7XoFAKAUAoBQCgFAKA137WYRmZfEqYMdRO4nxEHwIrGSysGUXh5wfMNhktghFCgkkx1J3J8zXkYKOiE5ym8yZtrIxPmGzWjNl2sn7BhST1ZPYY+oNaalvTnuvYSKV3Vp7P2nS8I7WmQmKCpJgXUnuzOwdSSbZ85K6biQKra1tKnrui3t7yFXR6M6wVGJh9oBQCgFAKAUBA49ijaw91xowUhfvtyp/iIrKMeaSRjOSjFyfQ88VQAANhpV+lhYOWbzqz7XoFeAp8VxRiSLZCgEQxBZnUmGa2o+iNeYzMbQQTQ3vGezk4UVnGcvomuh0FjwTtIqdZ4zslvr1NP+0LiEnvFuAFpVgFbKBIylQNekEGfEVEocdrKX9WOVpt4+b2JlfgNFx/pSw9dy6w94OoZdj47gjQgjoQZEeVdPTqRqRU4PKexy1WnKlNwmsNGyszAUAoBQCgFAKAUAoBQCgFAKAUAoBQCgFAKAEV4MnQdjuLZCMLcPKfmCTroCTaM+ABK/ZBGmUTU3VDkfMti9srrtVyy3XvOxqIThQCgFAKAUBz3be5FlF+vdUH9lWcfioNSbSOaqIl9LFBnmnaftLbwKAsM1xpyIDBMdSfojz/ADqxr140l4lRbWsqz00XectwTtZxHG3SmHsWmyguy6jlHQuzQCdh5+U1Xz4hOGrwWsOF05aLJ1g4n32HvHK9m4kpcRxD22IHx0YMCNCCKlTuee2nUhuk/gQYWjp3UKc9m17DSlyGdQz6FRlBsghSoCSGgiTmAjwNcDKKcU8LGv8AJ9ddu475Sak1l+rTy3JBtu3Ke+AIgz3PX4mtcZQjquXP/wCjNxlLR5/+TPgzHmkMMwRzmIkswIYiCYByjTTrpXZ8Bk+xnDpGWnh4HGcfglWhPq46/Us6vShFAKAUAoBQCgFAKAUAoBQCgFAUvFO1eFwz93duQ+kgKzZQepIEe7fyqPO5pweGyTTs6tSPMlp8Sx4fj7d9A9p1dT1B6+BG4Pka2wnGazFmmpTlTeJLBJrMwFAKAUBhdSRocpBBVhEqymVYTpIYA+orCcFOLizOnUcJKS6HofAOJfrNlXIAf2XUfRce0B5dR4gg9aopwcJOLOlpzU4qS6ljWJmKAUAoBQHLdvHGWwJE96dJ1I7q5sKlWbxV9pC4gs0fNH5y/SHiS+Pug7IFRfQKG/NmrG6bdVmdjFKhHx1PQ/0Q8GNjD/rEhv1neJYqEJCjTQa5ySduUaa1UXc1J8vcXFvFpc3eXGLw5Z3DoFS4O6dZkhwhac8nOGV21OUgKojWrLhdSLzRezWfk0VPF6Uly1o7xePmmUtzgzrYfFG4pj29CINpmVmJM7lUJaCYVgBDkiunCNObo42yizpzlVgqye+GYYVwipmCK0DZF70iNWGViDrEkCAJOkVVShKc2oZe/XTfbb4lmpKEVzYW3r+Ja8AsFbUlVQsSQqiAEGiQOkqAeurGu24bb9jQSe71eThuJ3HbXDa2WiwWVTivNd+8qCXZVHixAHxNeOSW7MowlLZZPtm8riVYMPFSCPiKKSezEouO6M6yMTkUu4jEXrio5GRm+mUVVzsqDl1JIU9DsdtBVCp3dxWmqcsKLwdm6fC7Gzozr0ueU1n71+RvbhuNG1wH/rXP5pW38tfrap9+wjriPBH6Vs/J/wCUb+H8Pum5kxNxpbKbWW4xUsoYspACzpBg/V0NRbr85RipTln1faNlKfDLiXLbU+Xweufe/ic9xXjd7CMtrvbjFmYIqEXHIDlVJ7wE8xGmpJr3tbuMVJT0az96G6FPhMsxnRbktG09G/DVfAht2wvjU/rQEE/NWtgASfZ2AI18xWP5m7/8i9iM/wAtwf8A8Mvb/kuuB8Qu4kW7rXWNl7ndmWRCCTljkAM6yBJGoNZVJ3nZOcp6eGjNPJwl1OzpUpKfjqviy6x+FvJcy4a4xUDnDsGyvoQJcE6qQYB09+vlnUvq0MwftNdaPCqM8XMXqtOXp69V9SO647x+HdfzFS8cS74mrn/D7/tn9+ZCxhxoKl+9ySAcmSYn+zYanbXrG29aqrvorNTbwMox4PN4oZz/AKlnPq1+pM4g1xHtphXuMWV5DFQcw5oK3oytlDELoSA0AxUOleXK0i/b8iUrLhsniumu7l9+fcc9iexzY9WxC3YvEvmzBiH/AKsA7IByjroSTAAFYO9cpc0+ptrcOjbydKm9IlR+jK8640opBVkYProQvskRuZj3E1a2bfaadSj4goujl9Nj1qrcoRQCgFAKAtOyuN7rEZSeS/y+QuKJQ+UqGUnrFsVXX1Paa8y14dW3pv1o72q4thQCgNOMxSWka5cYKi6kn4D3kwI6k0DeDi+J9pbt6Rbmzb8f6Vh67WwfAc22qmRVhRsus/YVVxxDGlP2lMtsAkxqd2OrHzZjqT61PjCMViKwVk6k56yeTy39JHC8mMW80i1ey5mAmCsK8DxyAEDrrVXewanzd5dcOqKVLl7j0n9H9zC27DWcPiO9RbjFczAkB9VE5VBJys0ASJg7SaG4jNvmaL6hKKWEzbxfEkXdby3QOYWrawUAz6s2Y5mYlEA0mDA9qpnDY4qdpjCjlt+RB4nLNPs08uTSS8xxCw47jCqZdpuP4ZswILDcoDnYCRPdos61jSrKVSdzNZxsvHoZ1aDjThbU3jvfgt/eY3+H2lfukRRbtKgygAA3N81wDRmCi2QSNMxNTuFUu0Uqs9ddCu4xXdPlo03jTXBIq9KA5nt7x44TDwnzl0lFP1RHM3qAQB5nyqLd1eSGFuybY0O1qZeyPJ+H4K5irqWU5ncwuY9Ykkk7aAmfKqaUlFZZ0EY5eETcC2JwDW8SEdFLESRCXMpIZG6dGGvhI2rOlV5ZZi9Ua61FThiS0Z7dZuB1VhswBHoRIq/i8pM5eS5W13FF2W9rEff/ANdz/wA99VnDfTq/+x0PHZPsrVf7aOgq0OdOY7V8wtlkiLrKJ1kFJn35fwql4u5dkntiXyOs/CkIO8cXqnB5T78o0dl+Bq9+3fzD5K1cTJ9LnuOVdB0Azus/Z6VWXFRxpQXelr37k7ki7us1jSTWO7ZHT4Z7V9nQFGKgI5jne2MylXGRRlzZxAJEhttRUN80MN9TauWWUjiMJw04TB28OxVne9cuORqpC8nKT0PyZ+NW11V5bOKW8nnxI/BLbteKSk9qcfLL/wCX7DqezWGW3YWFgvzsYic3s/Bco91W9jDkoRXXGX5nN8Yr9tdzktstLHcvqWtTCsNeIsh0ZGmGBUxoYIg1jKKlFxfUyhJwkpLoc5iMN3QK3E5TJFxFOVX+ucuqCYOvsmYJGo5O54fc0Z80ctLquq7vWveW0K6qfqT17upK4Na7hSbTLcnq0mfI5Gyj1yz6wKrJXL0U44+/V8yyfE6vO5VI6s38H4VaVhfVFDlBb5VyhFUmVAk6zoTJ9kdBXZWNGmqaqRec65ZSX11OrLlawl3FtU8gCgFAKAUBrvuVGZRLIQ6jxZCGX8VFaq0eaDRtoT5KkZeJ6lZuBlDKZVgCD4giQaojpjOgFAed8b4ocVdLAzZQxaE6NG90+Mmcp15YIjMas7S3SXPJalNf3Lk+zi9OpCqeVooDzntT207vFm33Nq9asyrJcEhnlSx6xlIgaePjVDxNO4XZqTjjqty+4fRVKHO92X3AMD3Ia5aW3bXEKrXLLL3tsGJUDMQdMzdevlJ1Rs8wipyba67MuacWlldToOzeCZiFbIEs5IVVIzNBykySBBAb1A10184hdyjTVFLdEW24dGFbtW8v6lmLyKbuKIzE/JJB1ZbbEBFnQFrmfXqMpJgaVkac5uNKO/1/wT5VIQi6ktkQLCEDmMsSWY+LHUx5dB4AAdK7GhRVGmoLocTcV5V6jqS6mytxpOF/SZwm7iDY7lTcKrdJQb5RkJaPDYepHjVZxBqPK2y34UnLmil4kz9H3ZdbVm1ipY3roUyAo7u2dcoDgzMCSIMHSNZoLitmTh0R0VClhKfU6DjOW/be0ynIWW26leWO+RZDD2WynMBvBB0r2zpKVaKfV/IxvarhQnJdETLNsKFUbKAB6AQK7BLGhxMnltso+yxB74+L/wDc/wAzVZw3eq/9TOg4/orZf7US+q0OeKztFgjdtcolkOdR4kAgj1Ks0ecVCv7d16Lit90WvBb78ldxqP0dn6n9NznuH8Ya2igAEqSUfNEBzLK4IIKzr00A2Kg1QxuITpKhWjqtn3HY3fB6vbyvbSaakstb522+Jd8Y4v3cKIPeiX7tCjHQa52OqtqMwkgaAzzVqpwp03zVk8LZZWpGVGvdfotsJ9W86f5OfYPirgXYsMoC+zbQeGmgE79TA8ANvNUv66WNF7kWLp2/ArKTTzOXXrJ/Rbnb2wAABtGnp0rqY7HzKW5lWR4KAicXaLF4npaf+E1qrPFOXqZutlmtBLvXxKDs9d0ZcraMTmynKZjQNsTM6CYiuBuYvClnpt1Oo4/H/vZvPd8EX3DT84PB9Peqk/iTXVcCqc1ol3Nr5/M5q6X6k/AmVckYUAoBQCgFeA7jshcJwdkH6ANv3W2KKT6hQffVDUjyza8Tp6MuanGXgi5rA2HPdtMdksi0phrxy6bi2Nbh9CISemcVut6faVEiPdVezpOS36HH1eHOCgK/inGrGG+euBJEgGZI+yANfdWqpWhD0mbadCpU9BHi/FLpxeKuNbUzeuHIvXmMLPntVNN88211Oipx7Omk3sj1zh9wmxaZRqbaEAmN1GkgGpC2LKLzFNEW9fxGa4Q72bPcnMpya3FPKcyEtlykyARNaKlGM5c0lsjFt69EWfDOGG2xdjMgZEE5LWhz5FJhc06wBNWVC2VNuXVnL3t86/6UsIs6lkAUBD4hbbS4pAyghgzZQVJUk54OUgopBg7EdZEG+te3gtcNFhw68/LzeVlPuJa8RZrAvW7ZdtJtSA4P005oGZddDEx51yTglPlk/M7JTzHKXkRzaVSEXNJYXLuZ2eCFGRczE6yFPos9RNrwujKpWVR7RKfi9eNOj2a3kSRXTHKHP9kRpd++Pyqr4XtU/wDdnRfiFYlbr/ah8zoKtDnhXgOE4hHfXSIHyjbeIMH4kT6k1x/EHm5n6z61+HYOPDaWeqb9/wBDQBFQy6Or7MWkFgMo5mLZj1JV2ET4DwrreGQireLS33Pk34iqTfEKkZNtJ6eCx0LerApBQCgKfja3Li3FBiyBkuxGYZlkzIPLlYSRBHn9Gm4jeShPso92pe8Ls4yj20uj08MdSstoLYlGyQddSVJ+0pOpPx86o5U1U0ks/Etq9KFXMp79X1LzhSvDNcXIzRpM6BR8NS2nl766LhdpK2pOMuryctdTg5JReUvqT6syKKAi8S4hbw9s3brBUHXxPQAbk+VYTnGCzIzp05VJcsdyh4d29wl58kvbJMA3FAU/tAmPfFR43lOTxsS58PqxWVr6jqKlEEV6DsuxR/4ePC4/4tm/1VSXP7sjorP9iJf1oJJwva+7mxUdLdpQD9p2YuPgtv41Y2EdHIqeJz1jHzKirEqhQGjGYO3eXJdRXU9GAI/GsJQjJYksmUJyg8xeCvThWHwga5asorxCkDmLNoFBMxJjy8dBWqVOnSTkkSac61xNU285MOGWGt2baNBZEVSRsSoA/lUFbanXRWIpGWNIyidJe2v71xR/OvVuvWviarnSjP1MuKtTixQEfHXCFAUwzEKD4bknXSQoY69QKg8RuvyttKqt1t62TuG2qurmNJ7Pf1IrWwaXFaVm4jCGuc5DKQ6GT9EwpgQIkaVwtS/uHUU5zbT6dPV60d5SsaEYOEIJNe3wN+LuK9xLgW5bnluwz25LFVSSsZyDpmBIA67Crbh9WhOtGlPElLbw++4q+Ixrwoyq0/0tb+P33k2wUEopWRuoIkE9SN5Pia6+ChH9MenQ42bnL9c869WbhWRrOd7FGbdw/aH+Wp/1VV8KX6Jv/U/kdH+JX/WpL/bj8zoqtTnBXgPPWu52d+jMzDzDEnUdN64q6kpVZSXez7HwmEoWlODW0Y/A+MJHhWhPDJ8480Wk8HV9kj/wqA7guD6943/7766/hzi7ePL4/E+R8cjON9UVTfT4IuKnFSKAUBAvX+5N25rmHOF6XUCgFNdmUhiPvTrJjm+K0Z9tzP0Xs+46rgtSM6Spw9JPbvyReE2UGW4LIRLpzWmjYsM2VWO8qC3LoAIMaVM4fUpp9m8OWN+pA4nCbzOOVHquhc1cFIKApu1HEr2Htq9i13xzgMoBJykHYLrvGsH+daK9ScEnFZJNtShUbU3g5LjXCsfj0si6FR85Pd7KqPlVWIAJlctxmkmFZY1kVVXdacUnV9hc2VGk8qlrjRs08U/Rq1u2WW+Cw0CsuXO0aBDm6kwJ/LUQadx2klFLcsalHs4uUnsei4GyUtojHMyoqk+JCgE+8108E1FJnH1GpSbRvrMwOs7CuTaug9LxA9O7tn8yapbr92X30Ohsv2I/fVnS1HJR5xxl5xeJ8rij4WLVW1kv6XmUXEX/AFfIi1MIIoBQGg4D9YvW7YfIwS5cBjMJXKsMukj5SdCDpoRJrn/xFxGVhQjVjHP6kvLBccGjmpL1fM2XuB4lZ5Ef7j6n3XAoHpJ9ao6P4rsppc6cX7fgdFr3EDEYO8GtB7WQF5OZ0Ji3roLZb6WQakVc8O4pb3tfs6LbwsvTCx5lfxKry27030LKujOVFAVePuk37Sj2VYzt7TW7kfAA/viuY/Edwuz7Bb45vekdR+HLdqbrPv5V7Mny9eCXV3OdYIUFjKyVOVQTBBcT4wOtcpTpTq0morZ/Hf4I6qdSNOplvdf8GV7CXbxGRSgjRnEANmUg5PaJGXYxM7iptpSdCSnJ6pp9+xFupqtFwS0aa9pMx1pFW3bTLnDIRtnyhgbjabSM0nqW8SBVzw7tKl2petsqeJdnTtHHwSRvmK6t7HGrc5zsP8y/3x/lW6q+E60pP/U/kdF+JVi5prupxOjq1OdE15kLc8qLwCxJE8zZdiTqTFRallb1IqdSOuC4t+KXlCTp0ajSzounvMyCRu37x/716uG2u/J8T2XHeIPMXVeD0TgKxhrA/sk/hFbqSSgkirrturJvvJ1bDUKAUBX8fSbDEAMVhsrKWDZWBiBrrt79iJBi3kc0ZEzh7/7mC73j1Z6+RhgeJviHU3AICfJKg+StgZQ6odmPMssJGhAJiBXcKpwjKWFrvl7lhxXmUFh6Z9vcWdXZRigKfGcQcOVUxqVUBQSYAlnJ2WTG3hrJAqvrXM4zcUdNw7g1GvQjUm3mWcJY6d5HvX7qlbhZTcTUwIVFaVLBDJaBJJkE5NBrFQq7dwuWb0LeHCqdnSlKlrNLO/uLDFXQmZrrKqllZiCzTliIEfJoCM53G5JiaypWELeanUnotun/ACUFXiNS5punSg8vfr7CerAiRqDsRsfSrrOShaxofa9B2nYxIwwP1nuH4OVH4KKo7h5qyfidHax5aMV4F7WkkHnfHrWXF3/tOrD/ANG2PzU1bWT/AKfmUfEV/V8vqQqmEAUAoDE3Gtsl1BLWzOXTnUiGSTtI1HmFnSqrjPDVxC0lRej3T7miZY3P5eqpPZ6M6y26X7Uqc1u4u46hhB9Dv5g18YlGpb1sSWJRez8DsU1JZRx4uhmRA2Y2LbI7aS157h70tGksbav6XAetfTfwvbSTrXDWknHl9WNF5Zx5HPcXqaQh5m6uvKM14i8EUsdgJ03PgAOpJ0jxNYVJxpxcpbLUzp05VJKEd3oitfCubZAYLdLBy0ZgGkSPSBlHkBodq+bV73trmVWosp5WPA+kW9n2NvGlTeGuvj1J+Fx1q2sC3cVjuuRmJaOtz2W9Sal9pTxpJY++hq5JJ+i8kJ8e+JuPZAy5SJt5tYKg5rzL7K80ZATmg6kSBlq0nB6PeX08fHp4GPVqW/d9TZg7X6sotNbIjQNbtsyvHXkByn7J22BO9dRZcQoOmot4aXU5S+4dcdq5RWU30JNvEK6tlMxoRqCpiYZTqpgjQ1ZwqwqR5ovKKudGdOXLNYZWdlbKpaYKoUZwYAgfNW+gqNZL+n5/QmcSbdXXu+bLqppXEfFK50WIKsDPiRy/jNa5qXTxNlNxW++UeYHVY65dj6Vtck4YXd8jYotTy+/5mVy5Kkj6sgnQbbk0c04ZXceKDU8Pv+Z6fg/m00K8q8p3Gg0PmK1w9FGqp6T9ZurMxFAKAgccsh7JU7Zk9NLi7jqPKo90s0mSrJ4rRwZ8KT5MMdWYCT4xsNNAB4DSvLWnGFNYW57e1ZTrSTez0JlSSIKAoLOJQF2YhWLkMxIAOXRQDsOUDlOvWNZNJUlzTbZ9F4Q6NK2jFaPGufEwu4oG4MjJopzMSMsGIGYSFO5GbTcdZHkI8zxnBsvb9UGpRi5dHjG3/JIwXCiFgE21KZCQQ1xlMRLEECI030OkVIVh2jTqdNjmbrjFGMVC1hjvb9+iLezaCKFUQqgADwAEAVZRSSwjnZScm2xefKpYCSATHjA2pKXKmz2EXKSiup6VwrCdzZtWpnIirPiVUAn371QN5eTqEsLCJVeHpw3bGwVxSt0uWhH3rbHN8RcT901YWM94+ZVcSp+jPyKerIqRQCgMbtwKCzEBQCSSYAA3JNeNpLLPUm3hGHCcMxaHzCzfL3BYOmwtjO67gMSxNs6SwJGYtHG8Qhb1rh14xWVpn2/ed+47CwoTp0owqG7G2lTEELABtISoAABBdVMDxAj9gVccFnJxkntkrOOwipQa3PlXZQkLHGXtp05nPgckAD951b9mqD8R1nC05V/c8fMv/wAOUVO6c3/ajZXBHdmnFXigkKW+P+kE/AGttKEZvDePv1o11JOK0WTTwq0LtuXXK4uXNiQynOYh1gg5co0O3wr6Dw6hRnZQhjKwcBxG4q072ck8Mz4hfvWbZhmuqeWTAe2WIAfMmWVUZt9dtYk1Hu+FwguennxW5Ls+LTqPs6mNtGReHWXFu47MzDu8ql82ZgqQGYtqdjrCkksY1ESrGjKnTlJ6Z6fMicRrxqVYxjrjr8iRwAQjjwcf5dupFl+35/Qj8R/d8vqWlTCAKAo8ZwKwby3Ht3Dbae8FnLmz7qcjsEg806HWNNSRCuqdTH9NvHVffyJ9rUpt/wBXps/v/k5riXAbi54EoAWYmYtghmC3CogwABIgEnYVrnc9lDspxy8dPHobVDtKjqw2z3Hf2kyqFmYAEncwIk1PisJIrJPMmzKsjwUAoCFxhotGPrWx8biio91+0/IlWX768/gZ8L+Ztf3afwis6H7cfUa7n96XrZKraaRQFTik7rvGZstoqCGEnIQzOe8UbpLdOhIOkGqu5t3Fua2On4VxGEoKhVeHjCfR42yS7TOGtucoD8hVZMDKzA5jGaCD0GjneoZ0cW+ZSfXQzsLld0GwhlA2AYaj95XPvq0spNwafQ4/jtGNO5zH+5ZJFTClJHDcMbt+1bH1w7eSWyGM+RIVP26i3k+WnjvJthT5qqfdqek1Tl8KAo+1+AN3DlkEvaPeKIkkAEOoHUlC0Dxy1to1OSakabil2tNxOJBnUairw5pn2vQKA0K4N1TcAFi3qzHQC4IKlpEZEkS0wrPamqfilabh2cPMvOEUIqXa1PItOG4lDabFswy3Fz5ugsiTbA/ZJaPrO1c9KL5lTX2zo1Jcrmyusljmd9Hc5iPq6QqfsqAPMyetddZ26oUlH2nGX1y7is5dNkbKlkMruNJCq4JVlYLmG8OQsQZBBbJuDt0OtV3ErWnXpYms49xZ8KualGt+h4yVX+17ovdyRbJy5g3MJ/Z18+vSualwKnjnU3jOMeR08eMT5uRx1xn3meLvvoGcnMSAtpchblJgsWJGx1BWt1HhVCm8tZfiYVeIVprC0XgZ4cNZOa2q6gZ7Y0DR1U6Q2u5GoABjcW9Cq6T02Ki5t1WWu/R/UusLiVuLmU9YIOhBG4YdDVtCoprMSjq05U5cskfMe0Wrh8EY/wCE0n6L9R5S9NetEXgg5G+//pWtFn+2SuIfveS+ZY1KIQoBQELG2iMzJJLwGUGFfJmKZ/Q+Y31mo1WjFyU8akuhXnGLp5wibUkiCgFAKAr+OH5L1e3/AJin+VRrv9p+XxJdj++vP4M28J+Ytf3afwitlH9uPqNVx+7L1slithpKpOOq2q2r7DoVtyD5gzUdXMXsn7CW7OS3kl5mq9iXxOUYcGVOYo8AXCIPd9dYM+Gw9ogVWcS4lTowi5Zw28vux1ftXlr0LHhtq6dZymk8Yx1PmI4n3ire7q6BZcEqBzFicrECRICM8z9bYEaIwzTdTpv/AJ9WC6rcTh29OCfe38MErB4tnvOWtPaBRMoujK7ZWeSEPTUaiRUjh1xSqcyhJP1NP4FRx59pUjNLpgsatCgOl7D4Oe8vnY/Jp6KflCPV+WP7PzqovKnNPHcXthS5KfM939o6yohOFAKA8541gP1a+1saI83LX3SedB9xiPIK6CrWzq80eV7opL+hyT51s/j/AJIlTSvOf7QcSu22AXS2CufKR3jTLZQT7GdUuAHeUbVY1quIXdSi1GO3VnRcE4XSu1Jyf6knyro8d521nj2CxrW8BhCADmLMEZMiKAXW2TBF1w7DTUDOx6BoPMm9yY6Uoxy1hZx59xXcdwqi/wB2jZlQ57saK1zdAyAlc49tmULJKGCZiZZ28ZT7RrYruIXLhT7JPf4GqrcohQGrFWBcRkOmYET4eBHmDr7qxnHmi4szpzcJKS6HGcTulbti8RBBKv4KVOVx8Gufu1VQX6Zxe+/s39xezkuaE1s9Pbt7yz4kwQI5nkuLt9r5MmB4C4T7q0EkkhxMdYn3Hb8j8KAywz5byEf0koR0MKzqT6ZWH7VSbSTVTHeQb+ClS5u4sOKD5C7/AHb/AMJqyqeg/Uyoo/uR9aNHBPYf+8b8AB/KtFn+2SeIfveSLGpRCFAKAUAoBQCgK/j2Ja1Yd0IVhlgkSBLqCSPIE1przcKbkjfa041KqjLb/Byd7HYi6ADiAQCDCIgEgyDJDVVzr1JrDehd07WlTeYrU22+I3kUAliqrHzpBhRpotsD8qdvUWmT38rRbzyj9ccxyk/ev3G/AiPdWDqTe795mqNNbRXuNCYk2xAKIPHO+3nzCa8UpLZnrhGW6T9howl05h3d1mYtmUW5bprCywIhTqQToddK1zpKsuSSz4GWVD9Wx3OCsE2Qt2SzrNwEn2n1cSSTuT1PrVvbWsaVuqPTGNf8YOfr13Ku6ke/TyM1wKyGJLFTKydFMRoAB0rXQ4bbUJ89OOH5mVW+rVI8snoSrdlrjpaT27hyg/VG7OfJRJ130G5FSK9Xs4Z69DC2ourU5enU9KwWFW1bW2ghUUKBvoB1J3PnVIdGlg3UAoBQHnna/tHZxad3hiLjI4IvhhkVhowWJzypI2AhgQZAiNUv420vEjXEocvLJZOSOEunKWvuWGSYEAlGBBCggCeefHMJnKBUV8cruWcfev2/UQkqa0UTVxPCsyEtdZtIJbIANQyu2RBoGAk7hGuQJNeR4lUuZclZrD28CZw64VrWU4rH359CieywAzIyxpqpB5mdlcNs086ysj5Ma8wrZVjOMVLqtGdpaVaFSrUoaSjP9Sz39U/EuOz5vGzDObZmeVUkg/SBcNIJDDboR0rbX4rXt8QppYeuTh763jGu1JZa09haFbn9dc6dLX/x9airjl2nuvYROzp/x+P1IV3hrtqcRdJzZtxlEPmUBYjTUddD5Ll8lxqvJ5Zsi4R0UUS1W6QM15pAg5FRQT48wYj41sqceuZejhGvs6WfR+/cct2iQmVDFw92ADGYsLeRssCPaOWfE7QNbWxq1Kke0qb4f0RMcf6UY+K+pf40mFy6t3iEAmJyOHMmDGinpWcXyyTJE480XHvPmEwgt5iN2MkCQoMAQqzCgAAegrxvLyexXKkjJUz3BqYtiSQSDnYQBKmdFLSPtLVdfXcqOFB4ZouJJR5SLxk27YJuXLxzn2FfUiVBhSRoOUk+viZjUr+7rN6+t9CPT8Elgr+H4iyzi2FvKz94oYXCOVjM5pDAwq8o2131NZzq3NOLmp7Y7/Z/k2SlzZ1TxjodLlfpduDz5D+akVpjxq8X92fJEXs6f8V7zU9m6WJ79wpC6AKDKk6ztqDBAA2FbZcduGtMJmSjTSxyjC27qcvellCqAXGZ+UaktIEn06eNZQ47XjHbL8dl9+J5OnTl/b7Dbludb1z4Wx+SVrlxy7ezS8jHs6f8fj9T6BcG15z5FbZHvhQfxr2HHbqO+H5fQOnTf9vxIrWL+bMMQ3tSVKLkiFkARIHLtm+kdZ1rbHj1bmzJaGfJS5ccpKzXDvdIP2VUD4MGP41jL8QXL2S+/M19jTXQEXD/AEzx923P8G3urGXHrprGnsPVTpr+34lHhcDba2he2jHKDJUTr7qtYvmSfeW62M24Zag8g+JH5GvcHpA4fgg2GutlRoUwbilmEWlIysW5dT4GKh1b7sqipcqecetZI9WWKi1fyLa1h0T2EVfuqB+VTcEghuGOLt5TlOmuhI5b06ERWmvXlQg6sd0aq6TptMuLlu8c3y7AHYBFEaaaxO/gR5RUCXHrhr79xXKnSWP0/EyNzEL7L221HKyldIUHmBJnRjsdwK30/wAQTz+uOhi6NF9Gi44Bxw4bPcaxnvPyj5XlVAxyqvLoDoxOpJ8lUBW4vSqyy8ku3dKjHlXtLnDdvSHHfYfLbgy6P3hBzAKMmVTEEknpHXphSv6U3jb1kiFeMjtMPfW4qujBkYBlZSCrKRIKkaEEazU03mygOb7bcUa1ZFu2xW5dJGYGGVF9tlPQ6qs7jNPSo13X7GnzLfoaqs+SOTzxgVEIq+8x79AZ61z6ak8zbK/OfSZkGyrLlRG52X8TpWOOaWInmMvQph2otHVUukdCAmvxeal/kZ9Wvf8AQSSi8NkVuI4ds0WjbLe1KLlcEgnOLbhpzKpkEEFRruDJpRrU3q1JdzySKFzKlJTjLVess+C3UcQjEi2uUKVAyhne4ZYIpaWdzrMSfEzqvqkpKKccL15FzXdZ8z65efEs6riMar1tjMPlkRoASPMT19ZHlWcZRW6yZJpbojYm+bSZTclyDDEAQB7TkARCjXwJgdak29D8xV0WF1NlOHPLbQquD2O9fv2BCry2lPRRpmPnvv1LeVdTLEI8i8/vw+PqJMP1S535er/PwJeKxIF5AfZXUt0VmBVCfKMw8i6eNajcjdfLlgiMoLazlkqg9o+1E7AaHUjQgGtFzXVGnzewwqTUI5J9m0EED/7J6knqa5mpUlUlzSepXSk5PLInE+FpfyZ5GQyIiTptJExsdPAVso3EqWeXqeqWFgwwfBLNpg6hiw2LMxjfYExsYnfTx1rKpdVJx5XseubxhFjUYwFAKAUAoBQCgAoDlsVxF8P8myLyqonNod9dB1A8joa6ejcRlBOJP7VYTSyTsLijcti4ttyGnYodpB2adwRtSV5RjLlk8My7WKeGz7wPA/JMLiMuaNCSJUoqnQHyI11qqvrhSqKVN7fLyI9epmScWThw1B7Mpv7J3JjUzMnStML6vHrn1mCrzRoHBxn7zvHzdDyiNwNh4E/E+7ZU4hOpHlcUZO4bWGixtqQACZIGp0EnxgaVAk03osEd7mVeAxe4AQCQCdh6b1koyeqR6k2ZVieF92F4g1q/+rlgLNxWKKT/AEoJYi2I0lczETBgmAQc13w+u5pxk9Vt6idb1G1hs9EqyJJz3bDs2calso4t3rTFkZhKkEQyMN4Omo1ECtVWlGpHlkYyipLDPPEJjUEMNGU7qw0ZSOhBke6uaqQcJOLKuUeV4InFeHC+oBJUqZBiRMRqOv4GtlCu6TzjOQn0Kduztzo6H1kfhBqYr2HczHliRrvBL6/QDfdYf68tbI3VJ9cHvIujME4NfkHuoP1syae8MT8K9d1SS9L4/Q9UWv7vidLwuxcRIuvnafMwIGmY6trOpHWq2vOEpZgsHsmnsTK1GJyvE7r33cWxyMbalh7XdCZcTuuZv8J3DCun4fRdvTXOsPf6E2EG6fKu/UtbeMTLlsZbhAhUQiBA0DH6A8z+J0rbVrQpRzJm6UlFalXxDAwGBILspbOdFurJBYgkyuhBUzkgqYIqfTVKpSTjuvvzI8pTjPXZl3wa0q2lUWzbYABlZcrBoG4IG4IIPUEEVx16qirNT8u7yNNZSUtSdUQ1CgFAKAUAoBQCgFAar2JRIzMFnadOoG/vFZxpyl6KyeqLex8tYu2+iurejA7b7V7KlOKy00euEl0NpE+7X31hloxPteAUAoBQCgI6Y22Zh108432gnceYra6FRbozcJLob2UHQiR51rTaMD7XgNuDcressNCL1qPfcVSPepI99SbOTjXjg20HiaPXa6PBZCvQUHaDsvbxJLqe6vfXAkNpAFxdM2gGshhA1jSo9a2hWX6l5mudOM9zjMTwDF2yc1hmA+lbIdT6DS4f3Kqp8Nqp/p1IkraS2IL2bg3sYjX/AJe//JK0uyrr+0w7CfcZXcPcRcz2rqqCAWa06gTtJYDTYTtNHZVlHmcQ6M0s4NdRTUa714KJM+5SfyFZwg5PCPUsmEm4rCGXwzAe45dZHkfQis1mlNSWHgyX6JJ7lZxrCK+ZgAquSMsA9zcYSbfpuUOkppurR2dpcwr0kvZ995vmsPtI7MsOG4e5as2Vu2zbzWwyHSLiiAXHUEyCQYPOPGuW4hbyp1HJvKbNdaDTz3my5hwSGIByksFcB0zGObI2gfQc6w4iAwFaqF5UpaLVdzPKdaUNOhobiADFna67NqSVvPCqNAM+ZiNPE6t5is67qXD5nhY03X1MqjlUeSVauBhI9NQQZ9DrUOUXF6mlrBnWJ4KAUBHv462jZWcK0TB00/8AAfgfCtsaNSS5orJkoSayjdbuBhKkEbSCDr7q1uLW6PGmtzKvDwUAoDG5bDCGAI8CJ/OvVJrYJtbDIJBgSJg+u/xgfCveZ4xk9yzKsTwUAoBQEdnuxoiT4d4f/ZW3lp979n+TPEe83itbMD4UBgwJG2m1e8z7xlmVYgUBbdlOGnEYhTHydlg7mNC66ogP1s2VjvAGsZhVnw+3bl2j2WxKt6bzzM9Mq6JooBQCgFAef/pFxhuXUwvMqKEvsQPbIZgqh40ClQTBkyBtMwb+u6cMJbmivNxjjvOdqgK8UBhdtBhBAPhoDHmJ61lGbi8o9Ta2NC4BQoXXTxCkETIVky5HUEA5WUiQDuAakQu6kJZjp8DYq0k8oyuYXNl5suUEKUt2UIBiRKWxIOVd/Csql7OosSSx9+J7KvKSw0bSwUczQB1Yge8naousnoatyN/tWxMd/amYjvF38N96y7Gpj0X7D3kl3EtWBEgyPEbVhsYs+14BQCgPjIDuAfUV6pNbM9y0Y27SrOUASZMCJPia9lOUt2G29zOsTwUAoBQGNy4FEsQBtJMCTtvXqi3okEm9gboBCkjMQSBOpAiSB1iR8RXvK8Z6I9w8ZMqxPBQCgFAKAUBHxGJy8qjNcMhUEyWClo5QSBAkmDA1Olb6VCdTZaGyFNyOv4f2F70K2IuE2ysm0ma2TmU6PckOIkGFymRrI0q4t7GFJ5epMp0IxedztcLhktIEtqERdlUAAegFTksG83UAoBQCgFAVfHOA2cWB3gIcA5biQLiTvlJBBH2SCD1FYTpxmsSWTGUVJYZyuL7D31nurtu4OguBrZ/adcwPuUVXz4ZB+i8EeVrHoyA/ZjGD+hDea3Ej/EQfwqP/ANMqfyRr/Ky7zNOyuMIHyaA+DXBp65Qfwmn/AEyp/JD8rLvJWH7FYhvbuWbf3c9z8wlbY8LXWRmrVdWWeE7C2xreu3Lniq/JofPllx+/UqFhRj0z6zbG3gi7wXAcNZ1t2Lat1bKC59XMsfealRio7LBtSS2LEisj0ouL9k8PiASE7m4SD3toBHkfW0hx0hgdD0Ota6lKFRYksmMoqW6OI4twa/hSe8TPb6XrYJSPtrqbZ9ZXbm6Cnr8PnHWGq95CnbteiV9m6riVYMPFSCPiKr3FrcjtNbmdeAUAoBhgbpy2la6wMEWwWg/aI0T1YgVvp21Wp6KNkaU5bI6DAdjcRcg3GSyPq/OP6GCFU+hcVY0+GL+9+wkRtf5MubPYWwPauXn9WVev9mqnyqVGxoL+03KhBdDcOw+D15Luv/MX/wAPlNK2flaP8Ue9lDuOW/SH2Pt28KXs3btsAgG1lOIN5iR3aJnllbOBzTGpkdR4rWlF80VhmLoxxojyi5fuIdWdHWbZGoy5W5rYaBEEe7MJEECsHTWzRFTknh7fQ7XAOy2LTXUe2HRSrXGzBw3skXtQxO+WcwnUCqq5takZOWMrvX3oeVKcvS+BMqEaRQCgPjuBuYkwPMnYDxJ8KyjGUniKyepN6Iv+C9lLt+Gu5rNrfUfKt6Kfmx97m30Ghq0t+Hdavs+pKp23WR3eAwNuwgt21CquwHj1JJ1JPUnU9atkklhEtLBJr09FAKAUAoBQCgFAKAUAoBQCgFAKAUAoCvxvBMPeM3LFp26M1tSw9GIkV44prDBymG/R2qOk37lyyPaRiVfRAFh7ZGucFjpBkDoZjO0pOWcGp0o5zgtF7DYXxvHy71v5GvfylD+KHYw7iXh+yODSPkFeP60td/zS1bY0oR2ijNQitkXVu2FACgADYAQB6AVsMjKgFAKAUBSYTsphLYtBbI+RZ3QkknNdUrcLEnmkGIaRov1RDB5hFpZwltLYtKiLbAyhAoCBfqhRoB5UPSkxXYvCNqqG0f7Jiij0t/N/4a01KFOfpRMJU4y3RB/3BQRGJvnxzCyZ/dtrUZ8OovvNf5aBss9hbQMvevMPq8ij4qmb8ayjYUI9M+s9VvBdC64ZwLD4czatANEZzLPB6Z3JaPKalQpxgsRWDaopbFlWZ6KAUAoBQ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714480" y="2000241"/>
            <a:ext cx="6643734" cy="357672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2800" dirty="0" smtClean="0"/>
              <a:t>* </a:t>
            </a:r>
            <a:r>
              <a:rPr lang="es-MX" sz="2800" dirty="0"/>
              <a:t>40% examen escrito</a:t>
            </a:r>
          </a:p>
          <a:p>
            <a:pPr algn="ctr"/>
            <a:r>
              <a:rPr lang="es-MX" sz="2800" dirty="0" smtClean="0"/>
              <a:t>*30</a:t>
            </a:r>
            <a:r>
              <a:rPr lang="es-MX" sz="2800" dirty="0"/>
              <a:t>% Presentación de productos terminados</a:t>
            </a:r>
          </a:p>
          <a:p>
            <a:pPr algn="ctr"/>
            <a:r>
              <a:rPr lang="es-MX" sz="2800" dirty="0"/>
              <a:t>*</a:t>
            </a:r>
            <a:r>
              <a:rPr lang="es-MX" sz="2800" dirty="0" smtClean="0"/>
              <a:t>20</a:t>
            </a:r>
            <a:r>
              <a:rPr lang="es-MX" sz="2800" dirty="0"/>
              <a:t>% Participación en sesiones prácticas</a:t>
            </a:r>
          </a:p>
          <a:p>
            <a:pPr algn="ctr"/>
            <a:r>
              <a:rPr lang="es-MX" sz="2800" dirty="0"/>
              <a:t>*</a:t>
            </a:r>
            <a:r>
              <a:rPr lang="es-MX" sz="2800" dirty="0" smtClean="0"/>
              <a:t>10</a:t>
            </a:r>
            <a:r>
              <a:rPr lang="es-MX" sz="2800" dirty="0"/>
              <a:t>% Autoevaluación.</a:t>
            </a:r>
          </a:p>
        </p:txBody>
      </p:sp>
      <p:sp>
        <p:nvSpPr>
          <p:cNvPr id="14344" name="AutoShape 8" descr="data:image/jpeg;base64,/9j/4AAQSkZJRgABAQAAAQABAAD/2wCEAAkGBxQREhUTExQWFRQWFxoYGBcYGBoaGBgXGRgcHBgZFxcYHighGx8lHRgXIj0hJy0rLi4uGiAzODMsNygtLisBCgoKDg0OGxAQGzQlICQtLCwsLCw0LDQsLDQsLCw0LCwsNCwsLCwsLCwsLCwsLCwsLCwsLCwsLCwsLCwsLCwsLP/AABEIAL4BCQMBEQACEQEDEQH/xAAcAAEAAgMBAQEAAAAAAAAAAAAABAUCAwYHAQj/xABIEAACAQIEAwUDCAYHBwUAAAABAhEAAwQSITEFIkEGE1FhcTKBkSMzQlJicqGxBxSCkrLBQ1Njc6KzwhUWJGSD0fCT0tPh8f/EABsBAQACAwEBAAAAAAAAAAAAAAAEBQIDBgEH/8QAOxEAAgEDAgMECAUDAwUBAAAAAAECAwQRITEFEkETUWGBMnGRobHB0fAGFCIzUiNC4WJj8RUkU3Kigv/aAAwDAQACEQMRAD8A9xoBQCgFAKAUAoCJj+JWrABu3FQHQSdWPgq7sfITXqTex42lqyhxPbNdrNm4/gz/ACSn3EG4PegqRC0qS6YIk76jHrn1Ffc7WYkjRLCHwOe5+PJ18q3Kwf8AIjvicekfefE7VYobrYbyCuuvrnb8qfkH/ILia/j7yVh+2jD53DGJ3tXA8eZDhD8JNa5WVSO2puhxClLfQ6DhXGbOJBNpwxHtKZV1n69tgGX3iorTi8MmRkpLK1RYV4ZCgFAKAUAoBQCgFAKAUAoBQCgFAKAUAoBQCgFAKAUAoBQCgPjGKA5HjHastKYWI63iJH/SU+1948u0BxUqhaynq9EQbi+jT0jq/cc2E5i5JZ23diWc+ALHWBJgbDoBVpTpRgsRRT1a06jzJmVbDUKAUArwGu5ZBZW1V19l1JV18crDUAxqNjsZFYVKUZrEkbKVadN5izouB9q2Qi1iyCDouI0UT0W8BopP1xCk6Qumarr2sqeq1RdW15Gr+l6M7OopNFAKAUAoCFxHi1nDx3twKTsupdo3yoss3uFeqLbwjGUlFZbKPEdsl/orDt4FyttT/Ew96ipMbOq+mCJO/ox2efUQ/wDe++f6G0v7bNr65VrarCXWRofE49I+8+r2wvg62bTDyuMp/gaa8dhLozJcTh1iyfhO2dg6Xg9j7TgG35k3EJCjzfLUepb1IbolUrqlU2ftOjVgQCDIOoI2I8q0kgyoBQCgFAKAUAoBQCgFAKAUAoD47AAk6AbmgPPuO8YbFkqDGH2Cf1v23+yeieGp1MLZW1qsc8/JFReXry4Q82QKnlWK9AoBQCgFAKA+MJEHUHpXm4Lrsxx/uCuHvE90SFs3DEISYWzcPgTAVus5TBy5qq5tuR80dvgXlnd9ouWfpfE7ioZPFAKA5Pj/AGlMtaw51Bh7uhCkbrbB0Zh1J0B01IIWVQtXU1eiIV1eRpfpjrL4HMKgBLalm1ZiSWY+LMdT76tYU4wWIopKlSVR5k8mVZGAr0CgFAbOGYy5hWmyeSZayfm2ncp/VvvqNDJzA7iHXtIz1joyfb30oNRnqvgegcJ4pbxKZ7Z2MMp0ZGG6uOh1B8CCCJBBNU4tPDLuMlJZWxNrw9FAKAUAoBQCgFAKAUAoBQHL9t8dyLhwdbmtwf2Q+ifvNAjqA4qTa0ueeuyId7W7Onpu9DlquSgFAKAUAoBQCgFAKAxu2wwKsAysCCCJBB3BB3FeNJrDPU2nlE7hfam+tnukAfIcqX7hLEoAI5dC7DVc5OoCnmJNVqs+af6X+kt3f8kEpL9Xu+/AwbiWIOrYi6T6qv4IoFSFZ0l4kSXEKzejx5fUwu8VxYRlTEE5hHygEgdclxAGUn6xzRMgVhKyhvE2Q4jNaS9pBwt0exlyMo9jwGwKkaFfP4wdKlwa9HbHQhTi/SzlPr9fEkVmaxQCgFAKAUBng8Y+Gud/bXMYAuIIBu2wScoJ+kssVnSSQYDEiLc26qLK3JlpdOlLlfov3Hef7fwwVGN+0odQy5nCkqdjDEGqhJvRIvXJJZbPi9ocKTAxNif71P8AvXrjJboRnGWzyWStOorEyPtAKAUAoBQCgFAKAUB5rxHFd9eu3ejNC/cXlWPIwXj7Zq4tKfLT9epQX1XnqtLZaGipRDFAKAUAoBQCgFAKAUB8AivA9T7XoFAKAUAoBQCgFAKA137WYRmZfEqYMdRO4nxEHwIrGSysGUXh5wfMNhktghFCgkkx1J3J8zXkYKOiE5ym8yZtrIxPmGzWjNl2sn7BhST1ZPYY+oNaalvTnuvYSKV3Vp7P2nS8I7WmQmKCpJgXUnuzOwdSSbZ85K6biQKra1tKnrui3t7yFXR6M6wVGJh9oBQCgFAKAUBA49ijaw91xowUhfvtyp/iIrKMeaSRjOSjFyfQ88VQAANhpV+lhYOWbzqz7XoFeAp8VxRiSLZCgEQxBZnUmGa2o+iNeYzMbQQTQ3vGezk4UVnGcvomuh0FjwTtIqdZ4zslvr1NP+0LiEnvFuAFpVgFbKBIylQNekEGfEVEocdrKX9WOVpt4+b2JlfgNFx/pSw9dy6w94OoZdj47gjQgjoQZEeVdPTqRqRU4PKexy1WnKlNwmsNGyszAUAoBQCgFAKAUAoBQCgFAKAUAoBQCgFAKAEV4MnQdjuLZCMLcPKfmCTroCTaM+ABK/ZBGmUTU3VDkfMti9srrtVyy3XvOxqIThQCgFAKAUBz3be5FlF+vdUH9lWcfioNSbSOaqIl9LFBnmnaftLbwKAsM1xpyIDBMdSfojz/ADqxr140l4lRbWsqz00XectwTtZxHG3SmHsWmyguy6jlHQuzQCdh5+U1Xz4hOGrwWsOF05aLJ1g4n32HvHK9m4kpcRxD22IHx0YMCNCCKlTuee2nUhuk/gQYWjp3UKc9m17DSlyGdQz6FRlBsghSoCSGgiTmAjwNcDKKcU8LGv8AJ9ddu475Sak1l+rTy3JBtu3Ke+AIgz3PX4mtcZQjquXP/wCjNxlLR5/+TPgzHmkMMwRzmIkswIYiCYByjTTrpXZ8Bk+xnDpGWnh4HGcfglWhPq46/Us6vShFAKAUAoBQCgFAKAUAoBQCgFAUvFO1eFwz93duQ+kgKzZQepIEe7fyqPO5pweGyTTs6tSPMlp8Sx4fj7d9A9p1dT1B6+BG4Pka2wnGazFmmpTlTeJLBJrMwFAKAUBhdSRocpBBVhEqymVYTpIYA+orCcFOLizOnUcJKS6HofAOJfrNlXIAf2XUfRce0B5dR4gg9aopwcJOLOlpzU4qS6ljWJmKAUAoBQHLdvHGWwJE96dJ1I7q5sKlWbxV9pC4gs0fNH5y/SHiS+Pug7IFRfQKG/NmrG6bdVmdjFKhHx1PQ/0Q8GNjD/rEhv1neJYqEJCjTQa5ySduUaa1UXc1J8vcXFvFpc3eXGLw5Z3DoFS4O6dZkhwhac8nOGV21OUgKojWrLhdSLzRezWfk0VPF6Uly1o7xePmmUtzgzrYfFG4pj29CINpmVmJM7lUJaCYVgBDkiunCNObo42yizpzlVgqye+GYYVwipmCK0DZF70iNWGViDrEkCAJOkVVShKc2oZe/XTfbb4lmpKEVzYW3r+Ja8AsFbUlVQsSQqiAEGiQOkqAeurGu24bb9jQSe71eThuJ3HbXDa2WiwWVTivNd+8qCXZVHixAHxNeOSW7MowlLZZPtm8riVYMPFSCPiKKSezEouO6M6yMTkUu4jEXrio5GRm+mUVVzsqDl1JIU9DsdtBVCp3dxWmqcsKLwdm6fC7Gzozr0ueU1n71+RvbhuNG1wH/rXP5pW38tfrap9+wjriPBH6Vs/J/wCUb+H8Pum5kxNxpbKbWW4xUsoYspACzpBg/V0NRbr85RipTln1faNlKfDLiXLbU+Xweufe/ic9xXjd7CMtrvbjFmYIqEXHIDlVJ7wE8xGmpJr3tbuMVJT0az96G6FPhMsxnRbktG09G/DVfAht2wvjU/rQEE/NWtgASfZ2AI18xWP5m7/8i9iM/wAtwf8A8Mvb/kuuB8Qu4kW7rXWNl7ndmWRCCTljkAM6yBJGoNZVJ3nZOcp6eGjNPJwl1OzpUpKfjqviy6x+FvJcy4a4xUDnDsGyvoQJcE6qQYB09+vlnUvq0MwftNdaPCqM8XMXqtOXp69V9SO647x+HdfzFS8cS74mrn/D7/tn9+ZCxhxoKl+9ySAcmSYn+zYanbXrG29aqrvorNTbwMox4PN4oZz/AKlnPq1+pM4g1xHtphXuMWV5DFQcw5oK3oytlDELoSA0AxUOleXK0i/b8iUrLhsniumu7l9+fcc9iexzY9WxC3YvEvmzBiH/AKsA7IByjroSTAAFYO9cpc0+ptrcOjbydKm9IlR+jK8640opBVkYProQvskRuZj3E1a2bfaadSj4goujl9Nj1qrcoRQCgFAKAtOyuN7rEZSeS/y+QuKJQ+UqGUnrFsVXX1Paa8y14dW3pv1o72q4thQCgNOMxSWka5cYKi6kn4D3kwI6k0DeDi+J9pbt6Rbmzb8f6Vh67WwfAc22qmRVhRsus/YVVxxDGlP2lMtsAkxqd2OrHzZjqT61PjCMViKwVk6k56yeTy39JHC8mMW80i1ey5mAmCsK8DxyAEDrrVXewanzd5dcOqKVLl7j0n9H9zC27DWcPiO9RbjFczAkB9VE5VBJys0ASJg7SaG4jNvmaL6hKKWEzbxfEkXdby3QOYWrawUAz6s2Y5mYlEA0mDA9qpnDY4qdpjCjlt+RB4nLNPs08uTSS8xxCw47jCqZdpuP4ZswILDcoDnYCRPdos61jSrKVSdzNZxsvHoZ1aDjThbU3jvfgt/eY3+H2lfukRRbtKgygAA3N81wDRmCi2QSNMxNTuFUu0Uqs9ddCu4xXdPlo03jTXBIq9KA5nt7x44TDwnzl0lFP1RHM3qAQB5nyqLd1eSGFuybY0O1qZeyPJ+H4K5irqWU5ncwuY9Ykkk7aAmfKqaUlFZZ0EY5eETcC2JwDW8SEdFLESRCXMpIZG6dGGvhI2rOlV5ZZi9Ua61FThiS0Z7dZuB1VhswBHoRIq/i8pM5eS5W13FF2W9rEff/ANdz/wA99VnDfTq/+x0PHZPsrVf7aOgq0OdOY7V8wtlkiLrKJ1kFJn35fwql4u5dkntiXyOs/CkIO8cXqnB5T78o0dl+Bq9+3fzD5K1cTJ9LnuOVdB0Azus/Z6VWXFRxpQXelr37k7ki7us1jSTWO7ZHT4Z7V9nQFGKgI5jne2MylXGRRlzZxAJEhttRUN80MN9TauWWUjiMJw04TB28OxVne9cuORqpC8nKT0PyZ+NW11V5bOKW8nnxI/BLbteKSk9qcfLL/wCX7DqezWGW3YWFgvzsYic3s/Bco91W9jDkoRXXGX5nN8Yr9tdzktstLHcvqWtTCsNeIsh0ZGmGBUxoYIg1jKKlFxfUyhJwkpLoc5iMN3QK3E5TJFxFOVX+ucuqCYOvsmYJGo5O54fc0Z80ctLquq7vWveW0K6qfqT17upK4Na7hSbTLcnq0mfI5Gyj1yz6wKrJXL0U44+/V8yyfE6vO5VI6s38H4VaVhfVFDlBb5VyhFUmVAk6zoTJ9kdBXZWNGmqaqRec65ZSX11OrLlawl3FtU8gCgFAKAUBrvuVGZRLIQ6jxZCGX8VFaq0eaDRtoT5KkZeJ6lZuBlDKZVgCD4giQaojpjOgFAed8b4ocVdLAzZQxaE6NG90+Mmcp15YIjMas7S3SXPJalNf3Lk+zi9OpCqeVooDzntT207vFm33Nq9asyrJcEhnlSx6xlIgaePjVDxNO4XZqTjjqty+4fRVKHO92X3AMD3Ia5aW3bXEKrXLLL3tsGJUDMQdMzdevlJ1Rs8wipyba67MuacWlldToOzeCZiFbIEs5IVVIzNBykySBBAb1A10184hdyjTVFLdEW24dGFbtW8v6lmLyKbuKIzE/JJB1ZbbEBFnQFrmfXqMpJgaVkac5uNKO/1/wT5VIQi6ktkQLCEDmMsSWY+LHUx5dB4AAdK7GhRVGmoLocTcV5V6jqS6mytxpOF/SZwm7iDY7lTcKrdJQb5RkJaPDYepHjVZxBqPK2y34UnLmil4kz9H3ZdbVm1ipY3roUyAo7u2dcoDgzMCSIMHSNZoLitmTh0R0VClhKfU6DjOW/be0ynIWW26leWO+RZDD2WynMBvBB0r2zpKVaKfV/IxvarhQnJdETLNsKFUbKAB6AQK7BLGhxMnltso+yxB74+L/wDc/wAzVZw3eq/9TOg4/orZf7US+q0OeKztFgjdtcolkOdR4kAgj1Ks0ecVCv7d16Lit90WvBb78ldxqP0dn6n9NznuH8Ya2igAEqSUfNEBzLK4IIKzr00A2Kg1QxuITpKhWjqtn3HY3fB6vbyvbSaakstb522+Jd8Y4v3cKIPeiX7tCjHQa52OqtqMwkgaAzzVqpwp03zVk8LZZWpGVGvdfotsJ9W86f5OfYPirgXYsMoC+zbQeGmgE79TA8ANvNUv66WNF7kWLp2/ArKTTzOXXrJ/Rbnb2wAABtGnp0rqY7HzKW5lWR4KAicXaLF4npaf+E1qrPFOXqZutlmtBLvXxKDs9d0ZcraMTmynKZjQNsTM6CYiuBuYvClnpt1Oo4/H/vZvPd8EX3DT84PB9Peqk/iTXVcCqc1ol3Nr5/M5q6X6k/AmVckYUAoBQCgFeA7jshcJwdkH6ANv3W2KKT6hQffVDUjyza8Tp6MuanGXgi5rA2HPdtMdksi0phrxy6bi2Nbh9CISemcVut6faVEiPdVezpOS36HH1eHOCgK/inGrGG+euBJEgGZI+yANfdWqpWhD0mbadCpU9BHi/FLpxeKuNbUzeuHIvXmMLPntVNN88211Oipx7Omk3sj1zh9wmxaZRqbaEAmN1GkgGpC2LKLzFNEW9fxGa4Q72bPcnMpya3FPKcyEtlykyARNaKlGM5c0lsjFt69EWfDOGG2xdjMgZEE5LWhz5FJhc06wBNWVC2VNuXVnL3t86/6UsIs6lkAUBD4hbbS4pAyghgzZQVJUk54OUgopBg7EdZEG+te3gtcNFhw68/LzeVlPuJa8RZrAvW7ZdtJtSA4P005oGZddDEx51yTglPlk/M7JTzHKXkRzaVSEXNJYXLuZ2eCFGRczE6yFPos9RNrwujKpWVR7RKfi9eNOj2a3kSRXTHKHP9kRpd++Pyqr4XtU/wDdnRfiFYlbr/ah8zoKtDnhXgOE4hHfXSIHyjbeIMH4kT6k1x/EHm5n6z61+HYOPDaWeqb9/wBDQBFQy6Or7MWkFgMo5mLZj1JV2ET4DwrreGQireLS33Pk34iqTfEKkZNtJ6eCx0LerApBQCgKfja3Li3FBiyBkuxGYZlkzIPLlYSRBHn9Gm4jeShPso92pe8Ls4yj20uj08MdSstoLYlGyQddSVJ+0pOpPx86o5U1U0ks/Etq9KFXMp79X1LzhSvDNcXIzRpM6BR8NS2nl766LhdpK2pOMuryctdTg5JReUvqT6syKKAi8S4hbw9s3brBUHXxPQAbk+VYTnGCzIzp05VJcsdyh4d29wl58kvbJMA3FAU/tAmPfFR43lOTxsS58PqxWVr6jqKlEEV6DsuxR/4ePC4/4tm/1VSXP7sjorP9iJf1oJJwva+7mxUdLdpQD9p2YuPgtv41Y2EdHIqeJz1jHzKirEqhQGjGYO3eXJdRXU9GAI/GsJQjJYksmUJyg8xeCvThWHwga5asorxCkDmLNoFBMxJjy8dBWqVOnSTkkSac61xNU285MOGWGt2baNBZEVSRsSoA/lUFbanXRWIpGWNIyidJe2v71xR/OvVuvWviarnSjP1MuKtTixQEfHXCFAUwzEKD4bknXSQoY69QKg8RuvyttKqt1t62TuG2qurmNJ7Pf1IrWwaXFaVm4jCGuc5DKQ6GT9EwpgQIkaVwtS/uHUU5zbT6dPV60d5SsaEYOEIJNe3wN+LuK9xLgW5bnluwz25LFVSSsZyDpmBIA67Crbh9WhOtGlPElLbw++4q+Ixrwoyq0/0tb+P33k2wUEopWRuoIkE9SN5Pia6+ChH9MenQ42bnL9c869WbhWRrOd7FGbdw/aH+Wp/1VV8KX6Jv/U/kdH+JX/WpL/bj8zoqtTnBXgPPWu52d+jMzDzDEnUdN64q6kpVZSXez7HwmEoWlODW0Y/A+MJHhWhPDJ8480Wk8HV9kj/wqA7guD6943/7766/hzi7ePL4/E+R8cjON9UVTfT4IuKnFSKAUBAvX+5N25rmHOF6XUCgFNdmUhiPvTrJjm+K0Z9tzP0Xs+46rgtSM6Spw9JPbvyReE2UGW4LIRLpzWmjYsM2VWO8qC3LoAIMaVM4fUpp9m8OWN+pA4nCbzOOVHquhc1cFIKApu1HEr2Htq9i13xzgMoBJykHYLrvGsH+daK9ScEnFZJNtShUbU3g5LjXCsfj0si6FR85Pd7KqPlVWIAJlctxmkmFZY1kVVXdacUnV9hc2VGk8qlrjRs08U/Rq1u2WW+Cw0CsuXO0aBDm6kwJ/LUQadx2klFLcsalHs4uUnsei4GyUtojHMyoqk+JCgE+8108E1FJnH1GpSbRvrMwOs7CuTaug9LxA9O7tn8yapbr92X30Ohsv2I/fVnS1HJR5xxl5xeJ8rij4WLVW1kv6XmUXEX/AFfIi1MIIoBQGg4D9YvW7YfIwS5cBjMJXKsMukj5SdCDpoRJrn/xFxGVhQjVjHP6kvLBccGjmpL1fM2XuB4lZ5Ef7j6n3XAoHpJ9ao6P4rsppc6cX7fgdFr3EDEYO8GtB7WQF5OZ0Ji3roLZb6WQakVc8O4pb3tfs6LbwsvTCx5lfxKry27030LKujOVFAVePuk37Sj2VYzt7TW7kfAA/viuY/Edwuz7Bb45vekdR+HLdqbrPv5V7Mny9eCXV3OdYIUFjKyVOVQTBBcT4wOtcpTpTq0morZ/Hf4I6qdSNOplvdf8GV7CXbxGRSgjRnEANmUg5PaJGXYxM7iptpSdCSnJ6pp9+xFupqtFwS0aa9pMx1pFW3bTLnDIRtnyhgbjabSM0nqW8SBVzw7tKl2petsqeJdnTtHHwSRvmK6t7HGrc5zsP8y/3x/lW6q+E60pP/U/kdF+JVi5prupxOjq1OdE15kLc8qLwCxJE8zZdiTqTFRallb1IqdSOuC4t+KXlCTp0ajSzounvMyCRu37x/716uG2u/J8T2XHeIPMXVeD0TgKxhrA/sk/hFbqSSgkirrturJvvJ1bDUKAUBX8fSbDEAMVhsrKWDZWBiBrrt79iJBi3kc0ZEzh7/7mC73j1Z6+RhgeJviHU3AICfJKg+StgZQ6odmPMssJGhAJiBXcKpwjKWFrvl7lhxXmUFh6Z9vcWdXZRigKfGcQcOVUxqVUBQSYAlnJ2WTG3hrJAqvrXM4zcUdNw7g1GvQjUm3mWcJY6d5HvX7qlbhZTcTUwIVFaVLBDJaBJJkE5NBrFQq7dwuWb0LeHCqdnSlKlrNLO/uLDFXQmZrrKqllZiCzTliIEfJoCM53G5JiaypWELeanUnotun/ACUFXiNS5punSg8vfr7CerAiRqDsRsfSrrOShaxofa9B2nYxIwwP1nuH4OVH4KKo7h5qyfidHax5aMV4F7WkkHnfHrWXF3/tOrD/ANG2PzU1bWT/AKfmUfEV/V8vqQqmEAUAoDE3Gtsl1BLWzOXTnUiGSTtI1HmFnSqrjPDVxC0lRej3T7miZY3P5eqpPZ6M6y26X7Uqc1u4u46hhB9Dv5g18YlGpb1sSWJRez8DsU1JZRx4uhmRA2Y2LbI7aS157h70tGksbav6XAetfTfwvbSTrXDWknHl9WNF5Zx5HPcXqaQh5m6uvKM14i8EUsdgJ03PgAOpJ0jxNYVJxpxcpbLUzp05VJKEd3oitfCubZAYLdLBy0ZgGkSPSBlHkBodq+bV73trmVWosp5WPA+kW9n2NvGlTeGuvj1J+Fx1q2sC3cVjuuRmJaOtz2W9Sal9pTxpJY++hq5JJ+i8kJ8e+JuPZAy5SJt5tYKg5rzL7K80ZATmg6kSBlq0nB6PeX08fHp4GPVqW/d9TZg7X6sotNbIjQNbtsyvHXkByn7J22BO9dRZcQoOmot4aXU5S+4dcdq5RWU30JNvEK6tlMxoRqCpiYZTqpgjQ1ZwqwqR5ovKKudGdOXLNYZWdlbKpaYKoUZwYAgfNW+gqNZL+n5/QmcSbdXXu+bLqppXEfFK50WIKsDPiRy/jNa5qXTxNlNxW++UeYHVY65dj6Vtck4YXd8jYotTy+/5mVy5Kkj6sgnQbbk0c04ZXceKDU8Pv+Z6fg/m00K8q8p3Gg0PmK1w9FGqp6T9ZurMxFAKAgccsh7JU7Zk9NLi7jqPKo90s0mSrJ4rRwZ8KT5MMdWYCT4xsNNAB4DSvLWnGFNYW57e1ZTrSTez0JlSSIKAoLOJQF2YhWLkMxIAOXRQDsOUDlOvWNZNJUlzTbZ9F4Q6NK2jFaPGufEwu4oG4MjJopzMSMsGIGYSFO5GbTcdZHkI8zxnBsvb9UGpRi5dHjG3/JIwXCiFgE21KZCQQ1xlMRLEECI030OkVIVh2jTqdNjmbrjFGMVC1hjvb9+iLezaCKFUQqgADwAEAVZRSSwjnZScm2xefKpYCSATHjA2pKXKmz2EXKSiup6VwrCdzZtWpnIirPiVUAn371QN5eTqEsLCJVeHpw3bGwVxSt0uWhH3rbHN8RcT901YWM94+ZVcSp+jPyKerIqRQCgMbtwKCzEBQCSSYAA3JNeNpLLPUm3hGHCcMxaHzCzfL3BYOmwtjO67gMSxNs6SwJGYtHG8Qhb1rh14xWVpn2/ed+47CwoTp0owqG7G2lTEELABtISoAABBdVMDxAj9gVccFnJxkntkrOOwipQa3PlXZQkLHGXtp05nPgckAD951b9mqD8R1nC05V/c8fMv/wAOUVO6c3/ajZXBHdmnFXigkKW+P+kE/AGttKEZvDePv1o11JOK0WTTwq0LtuXXK4uXNiQynOYh1gg5co0O3wr6Dw6hRnZQhjKwcBxG4q072ck8Mz4hfvWbZhmuqeWTAe2WIAfMmWVUZt9dtYk1Hu+FwguennxW5Ls+LTqPs6mNtGReHWXFu47MzDu8ql82ZgqQGYtqdjrCkksY1ESrGjKnTlJ6Z6fMicRrxqVYxjrjr8iRwAQjjwcf5dupFl+35/Qj8R/d8vqWlTCAKAo8ZwKwby3Ht3Dbae8FnLmz7qcjsEg806HWNNSRCuqdTH9NvHVffyJ9rUpt/wBXps/v/k5riXAbi54EoAWYmYtghmC3CogwABIgEnYVrnc9lDspxy8dPHobVDtKjqw2z3Hf2kyqFmYAEncwIk1PisJIrJPMmzKsjwUAoCFxhotGPrWx8biio91+0/IlWX768/gZ8L+Ztf3afwis6H7cfUa7n96XrZKraaRQFTik7rvGZstoqCGEnIQzOe8UbpLdOhIOkGqu5t3Fua2On4VxGEoKhVeHjCfR42yS7TOGtucoD8hVZMDKzA5jGaCD0GjneoZ0cW+ZSfXQzsLld0GwhlA2AYaj95XPvq0spNwafQ4/jtGNO5zH+5ZJFTClJHDcMbt+1bH1w7eSWyGM+RIVP26i3k+WnjvJthT5qqfdqek1Tl8KAo+1+AN3DlkEvaPeKIkkAEOoHUlC0Dxy1to1OSakabil2tNxOJBnUairw5pn2vQKA0K4N1TcAFi3qzHQC4IKlpEZEkS0wrPamqfilabh2cPMvOEUIqXa1PItOG4lDabFswy3Fz5ugsiTbA/ZJaPrO1c9KL5lTX2zo1Jcrmyusljmd9Hc5iPq6QqfsqAPMyetddZ26oUlH2nGX1y7is5dNkbKlkMruNJCq4JVlYLmG8OQsQZBBbJuDt0OtV3ErWnXpYms49xZ8KualGt+h4yVX+17ovdyRbJy5g3MJ/Z18+vSualwKnjnU3jOMeR08eMT5uRx1xn3meLvvoGcnMSAtpchblJgsWJGx1BWt1HhVCm8tZfiYVeIVprC0XgZ4cNZOa2q6gZ7Y0DR1U6Q2u5GoABjcW9Cq6T02Ki5t1WWu/R/UusLiVuLmU9YIOhBG4YdDVtCoprMSjq05U5cskfMe0Wrh8EY/wCE0n6L9R5S9NetEXgg5G+//pWtFn+2SuIfveS+ZY1KIQoBQELG2iMzJJLwGUGFfJmKZ/Q+Y31mo1WjFyU8akuhXnGLp5wibUkiCgFAKAr+OH5L1e3/AJin+VRrv9p+XxJdj++vP4M28J+Ytf3afwitlH9uPqNVx+7L1slithpKpOOq2q2r7DoVtyD5gzUdXMXsn7CW7OS3kl5mq9iXxOUYcGVOYo8AXCIPd9dYM+Gw9ogVWcS4lTowi5Zw28vux1ftXlr0LHhtq6dZymk8Yx1PmI4n3ire7q6BZcEqBzFicrECRICM8z9bYEaIwzTdTpv/AJ9WC6rcTh29OCfe38MErB4tnvOWtPaBRMoujK7ZWeSEPTUaiRUjh1xSqcyhJP1NP4FRx59pUjNLpgsatCgOl7D4Oe8vnY/Jp6KflCPV+WP7PzqovKnNPHcXthS5KfM939o6yohOFAKA8541gP1a+1saI83LX3SedB9xiPIK6CrWzq80eV7opL+hyT51s/j/AJIlTSvOf7QcSu22AXS2CufKR3jTLZQT7GdUuAHeUbVY1quIXdSi1GO3VnRcE4XSu1Jyf6knyro8d521nj2CxrW8BhCADmLMEZMiKAXW2TBF1w7DTUDOx6BoPMm9yY6Uoxy1hZx59xXcdwqi/wB2jZlQ57saK1zdAyAlc49tmULJKGCZiZZ28ZT7RrYruIXLhT7JPf4GqrcohQGrFWBcRkOmYET4eBHmDr7qxnHmi4szpzcJKS6HGcTulbti8RBBKv4KVOVx8Gufu1VQX6Zxe+/s39xezkuaE1s9Pbt7yz4kwQI5nkuLt9r5MmB4C4T7q0EkkhxMdYn3Hb8j8KAywz5byEf0koR0MKzqT6ZWH7VSbSTVTHeQb+ClS5u4sOKD5C7/AHb/AMJqyqeg/Uyoo/uR9aNHBPYf+8b8AB/KtFn+2SeIfveSLGpRCFAKAUAoBQCgK/j2Ja1Yd0IVhlgkSBLqCSPIE1przcKbkjfa041KqjLb/Byd7HYi6ADiAQCDCIgEgyDJDVVzr1JrDehd07WlTeYrU22+I3kUAliqrHzpBhRpotsD8qdvUWmT38rRbzyj9ccxyk/ev3G/AiPdWDqTe795mqNNbRXuNCYk2xAKIPHO+3nzCa8UpLZnrhGW6T9howl05h3d1mYtmUW5bprCywIhTqQToddK1zpKsuSSz4GWVD9Wx3OCsE2Qt2SzrNwEn2n1cSSTuT1PrVvbWsaVuqPTGNf8YOfr13Ku6ke/TyM1wKyGJLFTKydFMRoAB0rXQ4bbUJ89OOH5mVW+rVI8snoSrdlrjpaT27hyg/VG7OfJRJ130G5FSK9Xs4Z69DC2ourU5enU9KwWFW1bW2ghUUKBvoB1J3PnVIdGlg3UAoBQHnna/tHZxad3hiLjI4IvhhkVhowWJzypI2AhgQZAiNUv420vEjXEocvLJZOSOEunKWvuWGSYEAlGBBCggCeefHMJnKBUV8cruWcfev2/UQkqa0UTVxPCsyEtdZtIJbIANQyu2RBoGAk7hGuQJNeR4lUuZclZrD28CZw64VrWU4rH359CieywAzIyxpqpB5mdlcNs086ysj5Ma8wrZVjOMVLqtGdpaVaFSrUoaSjP9Sz39U/EuOz5vGzDObZmeVUkg/SBcNIJDDboR0rbX4rXt8QppYeuTh763jGu1JZa09haFbn9dc6dLX/x9airjl2nuvYROzp/x+P1IV3hrtqcRdJzZtxlEPmUBYjTUddD5Ll8lxqvJ5Zsi4R0UUS1W6QM15pAg5FRQT48wYj41sqceuZejhGvs6WfR+/cct2iQmVDFw92ADGYsLeRssCPaOWfE7QNbWxq1Kke0qb4f0RMcf6UY+K+pf40mFy6t3iEAmJyOHMmDGinpWcXyyTJE480XHvPmEwgt5iN2MkCQoMAQqzCgAAegrxvLyexXKkjJUz3BqYtiSQSDnYQBKmdFLSPtLVdfXcqOFB4ZouJJR5SLxk27YJuXLxzn2FfUiVBhSRoOUk+viZjUr+7rN6+t9CPT8Elgr+H4iyzi2FvKz94oYXCOVjM5pDAwq8o2131NZzq3NOLmp7Y7/Z/k2SlzZ1TxjodLlfpduDz5D+akVpjxq8X92fJEXs6f8V7zU9m6WJ79wpC6AKDKk6ztqDBAA2FbZcduGtMJmSjTSxyjC27qcvellCqAXGZ+UaktIEn06eNZQ47XjHbL8dl9+J5OnTl/b7Dbludb1z4Wx+SVrlxy7ezS8jHs6f8fj9T6BcG15z5FbZHvhQfxr2HHbqO+H5fQOnTf9vxIrWL+bMMQ3tSVKLkiFkARIHLtm+kdZ1rbHj1bmzJaGfJS5ccpKzXDvdIP2VUD4MGP41jL8QXL2S+/M19jTXQEXD/AEzx923P8G3urGXHrprGnsPVTpr+34lHhcDba2he2jHKDJUTr7qtYvmSfeW62M24Zag8g+JH5GvcHpA4fgg2GutlRoUwbilmEWlIysW5dT4GKh1b7sqipcqecetZI9WWKi1fyLa1h0T2EVfuqB+VTcEghuGOLt5TlOmuhI5b06ERWmvXlQg6sd0aq6TptMuLlu8c3y7AHYBFEaaaxO/gR5RUCXHrhr79xXKnSWP0/EyNzEL7L221HKyldIUHmBJnRjsdwK30/wAQTz+uOhi6NF9Gi44Bxw4bPcaxnvPyj5XlVAxyqvLoDoxOpJ8lUBW4vSqyy8ku3dKjHlXtLnDdvSHHfYfLbgy6P3hBzAKMmVTEEknpHXphSv6U3jb1kiFeMjtMPfW4qujBkYBlZSCrKRIKkaEEazU03mygOb7bcUa1ZFu2xW5dJGYGGVF9tlPQ6qs7jNPSo13X7GnzLfoaqs+SOTzxgVEIq+8x79AZ61z6ak8zbK/OfSZkGyrLlRG52X8TpWOOaWInmMvQph2otHVUukdCAmvxeal/kZ9Wvf8AQSSi8NkVuI4ds0WjbLe1KLlcEgnOLbhpzKpkEEFRruDJpRrU3q1JdzySKFzKlJTjLVess+C3UcQjEi2uUKVAyhne4ZYIpaWdzrMSfEzqvqkpKKccL15FzXdZ8z65efEs6riMar1tjMPlkRoASPMT19ZHlWcZRW6yZJpbojYm+bSZTclyDDEAQB7TkARCjXwJgdak29D8xV0WF1NlOHPLbQquD2O9fv2BCry2lPRRpmPnvv1LeVdTLEI8i8/vw+PqJMP1S535er/PwJeKxIF5AfZXUt0VmBVCfKMw8i6eNajcjdfLlgiMoLazlkqg9o+1E7AaHUjQgGtFzXVGnzewwqTUI5J9m0EED/7J6knqa5mpUlUlzSepXSk5PLInE+FpfyZ5GQyIiTptJExsdPAVso3EqWeXqeqWFgwwfBLNpg6hiw2LMxjfYExsYnfTx1rKpdVJx5XseubxhFjUYwFAKAUAoBQCgAoDlsVxF8P8myLyqonNod9dB1A8joa6ejcRlBOJP7VYTSyTsLijcti4ttyGnYodpB2adwRtSV5RjLlk8My7WKeGz7wPA/JMLiMuaNCSJUoqnQHyI11qqvrhSqKVN7fLyI9epmScWThw1B7Mpv7J3JjUzMnStML6vHrn1mCrzRoHBxn7zvHzdDyiNwNh4E/E+7ZU4hOpHlcUZO4bWGixtqQACZIGp0EnxgaVAk03osEd7mVeAxe4AQCQCdh6b1koyeqR6k2ZVieF92F4g1q/+rlgLNxWKKT/AEoJYi2I0lczETBgmAQc13w+u5pxk9Vt6idb1G1hs9EqyJJz3bDs2calso4t3rTFkZhKkEQyMN4Omo1ECtVWlGpHlkYyipLDPPEJjUEMNGU7qw0ZSOhBke6uaqQcJOLKuUeV4InFeHC+oBJUqZBiRMRqOv4GtlCu6TzjOQn0Kduztzo6H1kfhBqYr2HczHliRrvBL6/QDfdYf68tbI3VJ9cHvIujME4NfkHuoP1syae8MT8K9d1SS9L4/Q9UWv7vidLwuxcRIuvnafMwIGmY6trOpHWq2vOEpZgsHsmnsTK1GJyvE7r33cWxyMbalh7XdCZcTuuZv8J3DCun4fRdvTXOsPf6E2EG6fKu/UtbeMTLlsZbhAhUQiBA0DH6A8z+J0rbVrQpRzJm6UlFalXxDAwGBILspbOdFurJBYgkyuhBUzkgqYIqfTVKpSTjuvvzI8pTjPXZl3wa0q2lUWzbYABlZcrBoG4IG4IIPUEEVx16qirNT8u7yNNZSUtSdUQ1CgFAKAUAoBQCgFAar2JRIzMFnadOoG/vFZxpyl6KyeqLex8tYu2+iurejA7b7V7KlOKy00euEl0NpE+7X31hloxPteAUAoBQCgI6Y22Zh108432gnceYra6FRbozcJLob2UHQiR51rTaMD7XgNuDcressNCL1qPfcVSPepI99SbOTjXjg20HiaPXa6PBZCvQUHaDsvbxJLqe6vfXAkNpAFxdM2gGshhA1jSo9a2hWX6l5mudOM9zjMTwDF2yc1hmA+lbIdT6DS4f3Kqp8Nqp/p1IkraS2IL2bg3sYjX/AJe//JK0uyrr+0w7CfcZXcPcRcz2rqqCAWa06gTtJYDTYTtNHZVlHmcQ6M0s4NdRTUa714KJM+5SfyFZwg5PCPUsmEm4rCGXwzAe45dZHkfQis1mlNSWHgyX6JJ7lZxrCK+ZgAquSMsA9zcYSbfpuUOkppurR2dpcwr0kvZ995vmsPtI7MsOG4e5as2Vu2zbzWwyHSLiiAXHUEyCQYPOPGuW4hbyp1HJvKbNdaDTz3my5hwSGIByksFcB0zGObI2gfQc6w4iAwFaqF5UpaLVdzPKdaUNOhobiADFna67NqSVvPCqNAM+ZiNPE6t5is67qXD5nhY03X1MqjlUeSVauBhI9NQQZ9DrUOUXF6mlrBnWJ4KAUBHv462jZWcK0TB00/8AAfgfCtsaNSS5orJkoSayjdbuBhKkEbSCDr7q1uLW6PGmtzKvDwUAoDG5bDCGAI8CJ/OvVJrYJtbDIJBgSJg+u/xgfCveZ4xk9yzKsTwUAoBQEdnuxoiT4d4f/ZW3lp979n+TPEe83itbMD4UBgwJG2m1e8z7xlmVYgUBbdlOGnEYhTHydlg7mNC66ogP1s2VjvAGsZhVnw+3bl2j2WxKt6bzzM9Mq6JooBQCgFAef/pFxhuXUwvMqKEvsQPbIZgqh40ClQTBkyBtMwb+u6cMJbmivNxjjvOdqgK8UBhdtBhBAPhoDHmJ61lGbi8o9Ta2NC4BQoXXTxCkETIVky5HUEA5WUiQDuAakQu6kJZjp8DYq0k8oyuYXNl5suUEKUt2UIBiRKWxIOVd/Csql7OosSSx9+J7KvKSw0bSwUczQB1Yge8naousnoatyN/tWxMd/amYjvF38N96y7Gpj0X7D3kl3EtWBEgyPEbVhsYs+14BQCgPjIDuAfUV6pNbM9y0Y27SrOUASZMCJPia9lOUt2G29zOsTwUAoBQGNy4FEsQBtJMCTtvXqi3okEm9gboBCkjMQSBOpAiSB1iR8RXvK8Z6I9w8ZMqxPBQCgFAKAUBHxGJy8qjNcMhUEyWClo5QSBAkmDA1Olb6VCdTZaGyFNyOv4f2F70K2IuE2ysm0ma2TmU6PckOIkGFymRrI0q4t7GFJ5epMp0IxedztcLhktIEtqERdlUAAegFTksG83UAoBQCgFAVfHOA2cWB3gIcA5biQLiTvlJBBH2SCD1FYTpxmsSWTGUVJYZyuL7D31nurtu4OguBrZ/adcwPuUVXz4ZB+i8EeVrHoyA/ZjGD+hDea3Ej/EQfwqP/ANMqfyRr/Ky7zNOyuMIHyaA+DXBp65Qfwmn/AEyp/JD8rLvJWH7FYhvbuWbf3c9z8wlbY8LXWRmrVdWWeE7C2xreu3Lniq/JofPllx+/UqFhRj0z6zbG3gi7wXAcNZ1t2Lat1bKC59XMsfealRio7LBtSS2LEisj0ouL9k8PiASE7m4SD3toBHkfW0hx0hgdD0Ota6lKFRYksmMoqW6OI4twa/hSe8TPb6XrYJSPtrqbZ9ZXbm6Cnr8PnHWGq95CnbteiV9m6riVYMPFSCPiKr3FrcjtNbmdeAUAoBhgbpy2la6wMEWwWg/aI0T1YgVvp21Wp6KNkaU5bI6DAdjcRcg3GSyPq/OP6GCFU+hcVY0+GL+9+wkRtf5MubPYWwPauXn9WVev9mqnyqVGxoL+03KhBdDcOw+D15Luv/MX/wAPlNK2flaP8Ue9lDuOW/SH2Pt28KXs3btsAgG1lOIN5iR3aJnllbOBzTGpkdR4rWlF80VhmLoxxojyi5fuIdWdHWbZGoy5W5rYaBEEe7MJEECsHTWzRFTknh7fQ7XAOy2LTXUe2HRSrXGzBw3skXtQxO+WcwnUCqq5takZOWMrvX3oeVKcvS+BMqEaRQCgPjuBuYkwPMnYDxJ8KyjGUniKyepN6Iv+C9lLt+Gu5rNrfUfKt6Kfmx97m30Ghq0t+Hdavs+pKp23WR3eAwNuwgt21CquwHj1JJ1JPUnU9atkklhEtLBJr09FAKAUAoBQCgFAKAUAoBQCgFAKAUAoCvxvBMPeM3LFp26M1tSw9GIkV44prDBymG/R2qOk37lyyPaRiVfRAFh7ZGucFjpBkDoZjO0pOWcGp0o5zgtF7DYXxvHy71v5GvfylD+KHYw7iXh+yODSPkFeP60td/zS1bY0oR2ijNQitkXVu2FACgADYAQB6AVsMjKgFAKAUBSYTsphLYtBbI+RZ3QkknNdUrcLEnmkGIaRov1RDB5hFpZwltLYtKiLbAyhAoCBfqhRoB5UPSkxXYvCNqqG0f7Jiij0t/N/4a01KFOfpRMJU4y3RB/3BQRGJvnxzCyZ/dtrUZ8OovvNf5aBss9hbQMvevMPq8ij4qmb8ayjYUI9M+s9VvBdC64ZwLD4czatANEZzLPB6Z3JaPKalQpxgsRWDaopbFlWZ6KAUAoBQH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358" name="AutoShape 22" descr="data:image/jpeg;base64,/9j/4AAQSkZJRgABAQAAAQABAAD/2wCEAAkGBhQSEBUUEhQVFBUVFxcZGBgWGBYXGBodGBUXFBcaFRYYHCYeGBkkGhgXHy8gJCcpLC0sFx4xNTAqNSYrLCkBCQoKDgwOGQ8PGiwlHyUwLy0uKiwsNS8tNDQsLywsKS01LywsLC0sLCwsLCwqLCwvLCwqLCwsLCwvLCwsLC8sKf/AABEIAM8A9AMBIgACEQEDEQH/xAAcAAEAAgMBAQEAAAAAAAAAAAAABgcDBAUBCAL/xAA/EAABAwIEAwYEBAYABAcAAAABAAIDBBEFEiExBkFRBxMiYXGBFDKRoUKxwdEjM1JicvAVJIKSCBYlU3OT4f/EABsBAAEFAQEAAAAAAAAAAAAAAAACAwQFBgEH/8QAMxEAAQMCAwQIBgMBAQAAAAAAAQACAwQREiExBUFRYQYTInGBkbHwFDKhwdHhFULxUjP/2gAMAwEAAhEDEQA/ALxREQhEREIRERCEREQhEREIRERCEREQhEXBn4n7yV0NGzv3t+d97QRk62fIAbvsQcjbmxF7XC1ZeGZJmh1fVyEAG7KdzqaHf8Ra7O/kPE63kEknghShFC8MwPC3Tuiim72Vou6P4qSQgXBuW5zbca+fmpdS0rY2BjBlaNhr1vzQCd6FmRfiaUNaXHYC59lXHE/aM9pyxNLelvmPv+yS+QMy3rtlZSKk4u0qriOZ7ZMv91yPvoFNOGe0+KoIbJ4XdeXuEkTD+wsiynCLxrri41BXqeXEREQhEREIRERCEREQhEREIRERCERF4dkIXKxjiaGm+c3Nthb7nkofVdr7Gk2YD7lRWd7q+ol8eWFkjmZ/mMjmkh5aL2DL7Hmu1ScMUjBqwOPV26qH17A4hzrHgFNZRyvGIDJb9N2xxkjMwAeRKk2G8d0s2z8p/u0+4JCiE/ClDJ+AM6lu/ruuDW9nRaS6lm9Af33H3TsdWx3yv802+mkZq1XYyQOFwQR1Gq/SoWm4gr6B1n57ddx76W581N+H+1qKSzZhlPUfqFLEv/QUeysNaeLYWyohdFIXhrrXyPcxxAIdbM0g2NrEcwSF7R4rFK28b2keuvuFzca4uipwRfO7oDp7n9kt0jALkosvcWp54KeOLDYYGkuDPF4IomZXEvyN1fYgDKLXvuuYeFYGNc/EZ31jnBtxUOBjFrX7qBoDACf7SepUWxXtRlccsWn+I1/dRqqqJ5zmleQD1NymXTcvNPw00s5wxtJU4xXtCp6YFlLHGy/NrWtvy0a39VHj2o1ZPhDyP/jH7LjQ9zHvYnmStpnEkTAScoAGpPluVHMzSc3H0Vy3YFUW4jYLuu7Vag0z+6iE09i1jCANTs54uLtA5c9FX47PMcqH9+5hc6SxuZGC1/7QbNt0A5KeYHgHxwbMQYotcrrWe/XcAjRuhsTvvzUqh4Nph/7v/wBsn1tmU2OGS1/XX7rNTTRxvLL3tw0VPYlhWMYcM08BliF7ll5GgDW5tsPMhYqfEoqpvewfw5WauYNL8zYDmrjNfNQPaJXunpXHLmdq9l+p/EPVVf2ucDf8PmbiFFpDK7xtb8rHOFxaw+R3nzPmF0i5wlLaQRcKx+zLiszRiJ51sct/LcKfKkuzUOf3NQwENkdb3D8rldqbhOreCUUREUhcRERCEREQhEREIRERCEREQhFiqoM7HMOgc0t08xZZUXCLoXzVglY+lmdSyaOgeYzyvlNgbeYsfdTqCXMAQnblwuwRtxGM5ZoyyIttpK1ziAD0cMx8XTTpbn4BKTGL7rJbXphGRIN60uzKgvaWHcsdXLNLV/DQ93HZgc+aUnI0HYBo1eTbqF0ZOBsUZH3lPUU1R/Y3PHcWv4XEuF9hY23W0yjge/PIxrnWAud7cluR4FH81PI6F4GhaTb31T1EaQsDC0X5+/smasVQeXB2XJRaq4vnpcrMTpHxZr2LrOb/AN7Ljov0cDoq1uencI3HUW2/26nnDPFbpZXUlWB3g0DraP8AIt62+q43FvZCx7nVGHu+Gn1cWa91IdNCL/wzpu3rsrLqCzOFxHI5j9d6rviGvymb4jIqDz0lXRvtcub1B5dVjqJZZTd5yN02+Z3X0C0arimpfL3E7Cz4ckSNNiTINLXHIfe6VNaXpL5S0C7bO3rQ7I2IyoPXPN2buff7z7lu/GMjFmCy1JsQc5aqKK5xdqtzDSxRCzBZCVucO4D8dWxwH+Uy0s3m1rhlZ/1m49AVpqcdjjAfjX/i72Nt/JsdwPqSplBGHzC+7NZ7pZWPpdnuwauIb4HX8KxmMAAAFgAAB0A0C9uiLTrxFa+OQCWkla7+hxHkQLgrh8K18eJYdJQymznROjvoTYiwIB/E3Qj0HRdfHavu6Sdx5Ru362sPuVVUcjqaqjew2zWOmmum3+8lXVXZcCFeUIc6Mu3Aq4+CuE24dRspmvMgY57szgAfE4u2HrZd5aWDV3fQMfzI19Rof391upLSCLhS0RR3iXjFlJpbM62tzYDS49VDG9sZDtWgj0/ZNmZoNhmu2Vqoo1gHHtPVaAhjuhIt9VJU414douIiIlIRERCEREQhEREIRERCFXHbrTE4dHKHENhqInPHJwccgvryLgVEeG6sOarlx/CWVVLLBIAWysLTfz2PqDY+y+b8Pnlw+odTVILXxGx6Fv4XN6tItr5qn2pTGdnZ1Cs9nVAifZ2hVjrYppXAHLqeQJtc8teSjn/miLLe4Gl9SFqQ8dxjXO3L1uLfmstHTTA3DTktFJPERYuC2sNqJDWvdKMsmYXA2FgALH0AKuPiDEhT0c85vaKJ79N/CwnRV1wBgM1ZO+ukZ3cLnMEQcLPe1g1fY/hcdr20C73bNiDosJkDNO9fHET/AGvcM41HNoLf+pbWnBDcThbIZeCyD24pMIN89fFUThzCRmcSXu8Tidy53icT73XQWtRDRbSqpDdxK9foohFC1rURYviG58l/Fa9vLZZUiylNcHXsdEU27HpgDWR3GYyRyAX1ILC24HS43UJX6o6yWnnZUU5AkZcWPyvaSC5j+djblsplFMIZbu0We6S7Nk2hRGOL5gbgcbblLe23iWppo4Y4HOjZLmL5G3Drty5Wh4+XmfP2Uq7N5p3YZA6qLjKQ7V/zZc5yZr7nLbXpZcaPtVopGAVUUjHixLDEZW3HNrgCCPvqsWL9rkeTLRRPkeRYOlaY426bkGzneg6bhaDrox2y4WXkIoKt9qdsLsV+Cy9p2ODNBSNN3OeJZbHZjNWh3+TrW6hpUbxc3EbuhXEbI90jpJXmSR5u953PIAdABoB5Lu1keemNtXcuvt5qnfUdfNcaaLenY38dsosf857R78svBWXwNj8TYMr3gHfXZSilxmGQ5WSNcegKoKgwqot82Qef+2XTgwuSIhzKhwffSxuSejQNbpxjnM7OSzXw8hbjwm3FcLtg47fJiT44RkZAcjrjV7hu4gi4A2HpfmubhXaHHYNqIgRzIAI/dXRh0+ICO8sEUzTuJABIRz0/dcuo4SwnEiYn0/wlQL/y8sTtraG1ne45J/5RmLKOCDoVBjSxub39C86all7/APb+ys3s441+IZ3Up8Q0aSfL5VTvFnBlVgUzZGu72ne4hrhcC+pDZBydYb87FdXhrFB3zZojZrrE25Hntsm35dtq7yX0Wi1sOq+9iY/TxC+nXmtlSAbi4XEREXUIiIhCIiIQiIiEIopxr2d0+JNb3oLJGfJLHo8dQeRHkVK0SXNxIVU0fYHEHNMlXNIwEFzMrGh1iCWuI1sdj6qcxcCYe1wc2ipQ5pBBEMdwRsQbaWsF3UQ1oaukk6rwC2yrft6cf+GxDrVR39o5XfmArJVZ9vg/9PgOulUzmecUu45of8pTsH/qzvHqqko9lsrWoj4VsrPO1K9kp/8AzataspcwBabPbq0/ofIrTGN5XBksbmm3LxA+lt11VzMZGUxSf0PFzrsdD+idis44HDuUGva+FpqIXYTliyuCLi57wN4I4HdbcparOL5XNHLMLX9t1nXi9TJ1VkwODQHG54rxF6i4lotynxItFt1pougkZhNyRtkGFwuF0KniB2UkmwA+ynnZ3gD2RiqqDeaUXY07RsOrQB/URYn6KsRSd9JFDewllYx1+jjrt1Gnur6q6pkMZfI4MYwXLnGwAHVXezYwQZHLzHppVmN8dJFkLXPPgttk5UQ45wdkksbhdj3Xs9ulnNt+nLyXZwLiGnrIzJTSCRgdlJAc2x3sQ4AjkfdRHtQxjJNRRtJzh75HAf0Zcmp/yIVjUYerLljtmtfJVMhtqbLuYNiYrYn4fiTQ9zmkNefxjkQRs8b3CrHhXheWkxeTDZiLua50RNwJLeJrmb2u0OOpsC0i6lE7viIg5ps9uoKkPCWOQVs0LquNvxdMXCKQkgjMLEEjQ76XuNeqq2vDm2OhV9V0r6aQscplwzSPjgyvBBBNgemn63XWRFKY3C0NUNEREpCIiIQiIiEIiIhCIiIQiIiEIq77dqUuwnPb+VPC/fa7jF7/AD291Yi4vGmGfEYdVQi13wyAFwuAcpIPsRdcIuEppsQV83Ye/Rbq5GDTXaD5BddUEos4hewbPk6yna5FjnhD2lrtiLFZETYNtFNc0OBadCtXD5SWZXfMzwu9tj7jVbS0qkZHiQDQ6P8ATk725+S3AUt4/sN6i0riAYn/ADNy7xuPjv5grDV1ORt7EkkAAbknYLKwm2osem61sQgc5oLfmaQ4eduXukeJsPzHI7m12hCMN23AXDPgmLZHWFha+h458eXBbaLWo6rvMxHy3s09bbn63C2Ukgg2KkxyNkaHt09/ThxWCriJb4DZ7SHMPRzTdv3Vg4jiUGOUHwzJ201RmaXxyWzAs1Iy3GZpuCCPJQRYZ6Nj9XNBPI7EehGoUylq+pu0i4KzW3uj42mWyxuwvb5FWPhslJgFH3Tpe+me4vyN+eR5FvC3XI2wAuf1UBqqySomfUT27yTkNmNHysb5D7m5WtDRtaSQNTuTqT6k6rOlVNYZhgaLBN7D6NM2e8zzOxSHfuHcu1gFeQbLJOe7rQ5mmaxK5NA+zwuy4554x5H7EfumoHZEFNdJaYdX1o3EfXJXHgnEDHxNzvAeBY3/ADXWgqGvF2kOF7aKDOwlsddRgtAbUwPjflNjnjDZGOPL5c4vvss/ZrM8se17i4sL2Ek7mOR0ZPr4VPjkeCGu95XWCKmyIilpKIiIQiIiEIiIhCIiIQiIiEIsFc0GJ4OgLHXJ/wASs60saqWx00z3ENa2N5JJsAA0nUoQvk3ADYlhN7XLTrZzbkXbcA2v1A3UgWoMJLaKGZoN4m5nDqx1i/fpv7LaY8EAjYqgmeHuLm8SPL3dendHpb0/VO1bbyOn48F+kREytGvCLrRiJhdlcfA4+A75eWU+XRby8cwEWIuDuCltdbI6KNNCXkPYbOGh9QeR+mq9X4kga75mg+oB/Narg+L5R3jBy/G0eX9Xpv6rYp6trx4T7HQj1B1C6WkZjRJZOyQ9VILO/wCT9uI7vGyygL1flsgJIB1G/lz1X6SFKBB0RERC6iIiEL9wusVI+A8PfV4gcoOSKOznEGwL3Xtcc7N2UTqKkMaXHYC5V4dlXC7qOi/jNtNM7vJL7i7WgN9gLKXSx4nclkOlFUxsIhGrjfwH7+6/eO1QbilOCCY6WlqahwaLuBGSNoNzbVuew5lu6y9mGEmHDKfvGkSPaXvuCHAyPdLlNxcWzWsei7dJgMUdTNUAOMs4Y1xc5zgGsFmtYCbNbck2HMkroq2DBe689RERLQiIiEIi8JstU4tCHZe8Zf1C4XAalC20X5jlDhdpBHkb/kv0uoRERCEREQhFD+1bE+6wuVlruqSKdvrLdrj7MzH2UwVQce4p8Xighb/Lom6+csrQTY/2ssPVx6KPUzCGJzzuT0ERlkDBvXJFBamc227C3p+G26rzD+8hjjErbNkaXRO5OF7Gx8j+asviGqbDRSuNtGOAvzJFgPqVJsZ7M46nBKenbpNBC10LyBcPyhzgdtHHQ+x3CotlDrI5C7S49/VaGpq3UU8b49bG45Ko4ZbhZFxsMqSCWPGVzSWuB3BGhH1XZBTkkeB1lvKCrbVRB4XqLxE2pyLDNSNfqRqNiNHD0I1WcJddBIzCbkjZIMLxcc1rUVMWZhe4vcEm7jcC9zz1WyhKLpNzcrkUYibgboiLwustRmLxE2Dxf7H0KA0u0C5JPHEQHuAvpc2W4sT5hmLfxAA28jsVgrpwGkO2IseX3WWno31sLWTNf3kTRJE9wLTNBfK5t9CdvmS2x3GI6e/f1VPtLa3wjg1gBPfnl71z4KXdl3BJr5hVTD/lYXnI0j+dI21iQRYxtvy3Lbcir3VacC8ZNaWwGzY2gNaOTABYWHIKy1cwYcNgLLzWqqZKmUyyHM+7IiIn1GRERCEWniuJNgjL3egHU8luKt+13GgDT0kbrSzOcXEEXZELZz1DnGwaf8uiamfgYXJL3tY0vdoM1wcb4vnqZTHES539LToOWoGgWgOFq54vnAvy/wBK7GExxwRhsTQ0deZ83O3J8yt1uJuCz38mwHJvnqsw/pG3F2W5c9VF3w4lSHMMxA5sJ6LsYP2vyRnJO29tDm3Hrz+q0sT7SSyV0bA2zLB73AkZjsxrRudl+KiqbMWieAZpL5RlAcbAX0abggK7gifJGJA0gFXtNV9cwOcLXVl4T2gUs9vFkP8Ada3pcf8A4pDDUNeLtcHDyIP5KiKjg38ULpIz0eCR9QLrCyqrqQ3BLh1YSdPO2qdJkZqLqYCDovoFak+KxM+aRo9wfyVJjjKtk8FpCTpbxa+11hqW1jWGSRpDW6n/AG65ild8rUEtGpVlcVdpEdNF/CaZJXnJE3bM46A23yjc+QUFwrDjCwmQ5pHudJI7m57yXvN+lybXXuG4NkPxE7w6RzRa9skbejOl9CTzWoaiSuqBS0Ba951kl+aOFmxc4g6u6N5lZyqllrZBBHmBqd3+eq0FJGykjM0up3LawjC3YniDYgD8NSnvJXfhMmndx+ZFySPIXV1MjAaANgAB7aLmcL8NRUFM2CG5Dblznaue46ue49SfpsustBTUzIIwwKmnmdNIXuVBdtvCPwtU2tibaOc5ZbbNkt4XW5BwH1HmonQ1GYL6W4kwJlZSy08gu2RpHofwuHmDYr5bjifTzSQy6Pie5jvVptceR3v5pioiu3uWi6PV/Uy9U45FdherT/4g1Zmz3F1WlpGq9BbURu+UrKi5dVjDWm2YfVYosRfJ/La9+tvA1ztemgOqdbA852VfNtiliJa52a7BeFhmqrZQ0F73kNa0cyfyHms9BwXidRbu6OUNNvFLaJtiRr4yCRrfQFdDG+AKnCmR1tRJE8B2QsZmLm5xa7S62Y3+ycFMRmfJU9V0liwlsOvHhz8F+GcETy2E0kbYyRmbHmLiNyM32UydhMUjO7dGwsta1hoPLotHh7FRPGXNDxY28bS33F9wuvG6xWaqKiYvDX5YeGSjZSgvJxEjU5qP8M8KUdHXf8610zLh1O57iWM8ns2eQdr+tukr7RYm/GYbURPblcZYbNAILXM7wajoWWtbnyWDFsLZVRhpNi3Y/wC81yKfAMk0cs8mfuQ4RNBOVub5iepNlfurYzTHE65Itzus98LL8SCBlf6LmYtS/DVwLfldr9df3V24FXd7Tsde5tY+oVQY1KKmsgiZ4nCN7yBrYAgA6eZVs8MYeYacNdoSb2PLYfop1HKZA13EZqBUx9XI5q6yIislGRERCEVI9vVG+nq6WtY0kOa6KQ20FiHMBPUhzrf4q7loY3gsVVC+GdgfG8WIP2I6EHUFNyC7cxdJc0PBa7QqluHcfjmZ4XA9RzHqOS7gKhHFvZLWYfIZabPPCNpI7d60b2kYPm9QDtyXPwjtCezwztzAaFzbg6f1MOt1mqnZbrl0OY4b1jK7YUjSXw5jhv8A2tvivhySNz5YgXRvcHkNBL43i3jDfxNuASFiwrjVstXAZy2J0bJWudswudlsQT8ujTvspXhfE0M4ux4PlsfcHVR7j7CAYxLBAHSZrukZ8w05tt47/aystm7YmhLaeYcBc8tL3/1Koqx2IU1S2x0B03Wzv75XU7pcVuLseHA9CCD7havDGO95C8vaL97MHc9nkWPsq1wDhOolh70NbE4Os0HvInG1vFdpsLcvCV5XYfXUTXSGQsje4Zy2UOOY6ZjdtzfyC0p2tSSSAEi+lvYVkx8YcYmSjFf2NVYPE3E7KV8MpaMoztLW2zeJtwWi+trW91HWYtVYm9zA4QUzdHFvic6+uUu2J620HmtHA8AFWXyPqM52c5ocXEHXKJHAAC2+Vui6M3Ds7ZhFTubFSXZmbnzE2Ic6wIu0m1jrrvzVRtDa8ZxRQOwnUkjTzzJtutZR5q1jbxh1ngakZDwOp4cVsS8HwRROdNJNKxgLiJJDls3X5RYKfdi3D7KelklyFklS4SOGwa03MUYHLK1xuOrlDuIj3xipWDM6V7XOHIRRuDpC49NALc7q4uHKIxwAHQu1t5WFvTRVmzHSv7byTf0/Z9FN2KZpYnTzuJJyF+A/fouoiIrxXiKjMd7Kq2vxmrkdangc9h7w+PM3IG/wxpc2bre1iRurzRJIulNcWm4VZ0/YLQNYWvdPI4j5zIW2Njs1th7G+yrbhXg+KaGWOUFzrvZnuTYsc5mZoOg2ur+4uxwUdDPUE27uNxbtq61mAX0JzEaKpOEqMUtIM34GFzrDoC52n1VPtSQxRgNJuSrPZzTI9xdmLKR9kU9P8MIJYYRMxz484Y0d4GyOALtPmt9VZUFKxgsxrWj+0AeXJVH2XYcZRHIRfvHOkPSxeXD00srhVlCS64O4qsPJeWVR9vNPI00c9iYI3PDrZiGvfl7tzm7cnAE83eat1a2IUDJo3RytD2PBDmuFwQeRTkjbg5IabG6o3h/HmPaBcXUgY8HYrncR9iEsJL8Ok7wa/wAKZwDgOQZJbXpZ1uWumsOfiVXTOyTQzMcDsY38jY2IuCPMErL1OyS52KI+C0NPtRuG0isN01huuTRUNTiNY+np5GRtija+SR7XPsXEhrQAQL211PJcjCaHEsQ0pYXNadHTTXjYzTkHavP+IKubgrg2PDqfu2OMkjzmlld8z3dfIAaAdFIoNlFjscufJM1u0g5uGLzX44P4Fgw9riwulmf/ADJpNXu1JA6NaL6NCkiItGAALBUZN8yiIi6uIiIhCIiIQvC1RXijs0oq45pogJLWEkZLH+V8ujrdDdStEgsBzQqD4g7AKiO76OYT22a+0cns8aH7KJ1VBi9IQJIqlg84+9bpyztB/NfU9l4WJp0WLJwB700+GOQWeAfC/qvlaPjKsAsWFx65JB9gEfxpUSD+SHt/xe4ab/ht5L6m+Gb/AEj6BeNpGDZrfoEx8FFe+AKL/GUt74AvlqmxTEZbNhikOY2aI6d1ulgbW08104OFcdlI/gTtubXIij57nMbhfSzWAbCy/SdbSxj+o8k42igboweQ/CrHsq7MpKOSWqrQDUPs1gzmQsZbxXOxLj62DRZWciKSAALBSgABYIiIurqLDVVbY25nmw/PyCzKse1PHZHTMoYDZ72ZpHg/yozoXcvG7ZvuUzNJ1bC5IfI2Npe82AXP424sbiNRHR07rxRO7ypI1GZjv4ceYf3AuNubbLQ4nIZSmLYygtPkzZ5+ht7rQm4U7vx0b+4lDcpNszXj+9p/Ff8AFvrzXIEs8RMlW2QOGrpTZ8ZA6CP5G+ypIsFdUCRzwA3QHI39PrySaLpBSvpzHHcPJzvr4cfBdjCuO30xAjBAaLDTSw/TRSOj7ZyD/EaD15H2t+yjw7QqMxhhY1rjoHDxNHVxdvYb2Kk1LFQ1DQWd3ILWu0hw/VaFtC69mFJdUtaLuC72HdqlNJbNdp9bj9FJ6LG4Zv5cjXHpex+hVS1fAtO6UMicWOc0uHi00IG2vULnVfCVZTDNE/OOlwPzP2Tbo5o9c062RjtCr4IXhjB31VN4D2pTU7u7qQSByde499x9wrOwXiqCqaDG8X/pJ116dUgOY49oWKWuuAvURPriIiIQiIiEIiIhCIiIQiIiEIiIhCIiIQiIiEIiIhCIiIQtfEagxwyPAuWMc4DqWtJA09F8u4Vx29s881UHSSzPBc5tri2mTKSMobyC+qlEuIuy+grCXSQNa8m5ki/hvJP9Rb83vdR6iNsjcLhcFMTwMqIzG/QqsKXjqlfvKG/5Xb+a9xmrkkaH0crC9gP8MkFsgNtD5i2mo3XTxX/w8Nt/y1U4HpM0OG+urQDsojiXYtiVOS6NjJbHQwSZX25HK4NP3KqBsyJrsTHeBzH2VD/AMY7HGfAgEfZb1FwTHK0y1YLp5AC6xDQw9G5LDQac1oYhwY2Fw+HqBG+2YNe7IbCwvnZZxA8wVyLYnTHxR1QtYWfG97fLUC33WliPEhqLNqYo3lp0ILo3jqOf0TkcNZFJiEmXAfg5fVcbR10ctzJ2eA3cLA5W7iuphePV0bzMHPkZYxtc5plYQHa2eyxtmB8VtlJI+017oi18bS4ah0TwbEaglrrHflquFgHGsNPEIhG9jRc/1i5NzqNfssXEWMxVDS2GKncXt+Z3hka4nU200sBueeys49pThxjkjyO+/wCbjyTwlm66zorC+TuXP/VPHYzTYgGtdGA5wFm6ZybfNpsLc1z8S4ZqKF3eQEvjGulyR6r88KMhgiZlbG2TKA9zOZ/yOpU1oMXDhZxBBVZLtRj5cJbYJpu2w2XAW2HErLwL2jNmaIpzZ40BP0sf3Vgqi+MMHbTysng0Djq0fc6K1+DcTdPStLt2+G/M6A6/VWMMl7AG4Oi0bJGyND26LuoiKUlIiIhCIiIQiIiEIiIhCIiIQiIiEIiIhCIiIQiIiEIiIhCLzKvUXCAdUL8mNc7E+Gqaot39PDNYEDvI2OIBIJsSLjUDboumiR1beC7dRGp7KcMfvRxC9vkBbt/iQFF8R/8AD7Rv/lSzxabXa9vuHC/3VrIudXwK4vn/ABPsGrYQDSVLZeo8UB25eJzT9lH6jC8Yo3fxIZiB0YJW775o9fqvp+yWSHQ48nAHwTMkEUg7bQfBfP3BHDtfi1Q2Wd746WI63ZlDnW+RjSbkbXcVemEYS2njyM11ufW1v0W6BbZepbImstYaJcbGxtDGCwCIiJ1LRERCEREQhf/Z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360" name="AutoShape 24" descr="data:image/jpeg;base64,/9j/4AAQSkZJRgABAQAAAQABAAD/2wCEAAkGBhQSEBUUEhQVFBUVFxcZGBgWGBYXGBodGBUXFBcaFRYYHCYeGBkkGhgXHy8gJCcpLC0sFx4xNTAqNSYrLCkBCQoKDgwOGQ8PGiwlHyUwLy0uKiwsNS8tNDQsLywsKS01LywsLC0sLCwsLCwqLCwvLCwqLCwsLCwvLCwsLC8sKf/AABEIAM8A9AMBIgACEQEDEQH/xAAcAAEAAgMBAQEAAAAAAAAAAAAABgcDBAUBCAL/xAA/EAABAwIEAwYEBAYABAcAAAABAAIDBBEFEiExBkFRBxMiYXGBFDKRoUKxwdEjM1JicvAVJIKSCBYlU3OT4f/EABsBAAEFAQEAAAAAAAAAAAAAAAACAwQFBgEH/8QAMxEAAQMCAwQIBgMBAQAAAAAAAQACAwQREiExBUFRYQYTInGBkbHwFDKhwdHhFULxUjP/2gAMAwEAAhEDEQA/ALxREQhEREIRERCEREQhEREIRERCEREQhEXBn4n7yV0NGzv3t+d97QRk62fIAbvsQcjbmxF7XC1ZeGZJmh1fVyEAG7KdzqaHf8Ra7O/kPE63kEknghShFC8MwPC3Tuiim72Vou6P4qSQgXBuW5zbca+fmpdS0rY2BjBlaNhr1vzQCd6FmRfiaUNaXHYC59lXHE/aM9pyxNLelvmPv+yS+QMy3rtlZSKk4u0qriOZ7ZMv91yPvoFNOGe0+KoIbJ4XdeXuEkTD+wsiynCLxrri41BXqeXEREQhEREIRERCEREQhEREIRERCERF4dkIXKxjiaGm+c3Nthb7nkofVdr7Gk2YD7lRWd7q+ol8eWFkjmZ/mMjmkh5aL2DL7Hmu1ScMUjBqwOPV26qH17A4hzrHgFNZRyvGIDJb9N2xxkjMwAeRKk2G8d0s2z8p/u0+4JCiE/ClDJ+AM6lu/ruuDW9nRaS6lm9Af33H3TsdWx3yv802+mkZq1XYyQOFwQR1Gq/SoWm4gr6B1n57ddx76W581N+H+1qKSzZhlPUfqFLEv/QUeysNaeLYWyohdFIXhrrXyPcxxAIdbM0g2NrEcwSF7R4rFK28b2keuvuFzca4uipwRfO7oDp7n9kt0jALkosvcWp54KeOLDYYGkuDPF4IomZXEvyN1fYgDKLXvuuYeFYGNc/EZ31jnBtxUOBjFrX7qBoDACf7SepUWxXtRlccsWn+I1/dRqqqJ5zmleQD1NymXTcvNPw00s5wxtJU4xXtCp6YFlLHGy/NrWtvy0a39VHj2o1ZPhDyP/jH7LjQ9zHvYnmStpnEkTAScoAGpPluVHMzSc3H0Vy3YFUW4jYLuu7Vag0z+6iE09i1jCANTs54uLtA5c9FX47PMcqH9+5hc6SxuZGC1/7QbNt0A5KeYHgHxwbMQYotcrrWe/XcAjRuhsTvvzUqh4Nph/7v/wBsn1tmU2OGS1/XX7rNTTRxvLL3tw0VPYlhWMYcM08BliF7ll5GgDW5tsPMhYqfEoqpvewfw5WauYNL8zYDmrjNfNQPaJXunpXHLmdq9l+p/EPVVf2ucDf8PmbiFFpDK7xtb8rHOFxaw+R3nzPmF0i5wlLaQRcKx+zLiszRiJ51sct/LcKfKkuzUOf3NQwENkdb3D8rldqbhOreCUUREUhcRERCEREQhEREIRERCEREQhFiqoM7HMOgc0t08xZZUXCLoXzVglY+lmdSyaOgeYzyvlNgbeYsfdTqCXMAQnblwuwRtxGM5ZoyyIttpK1ziAD0cMx8XTTpbn4BKTGL7rJbXphGRIN60uzKgvaWHcsdXLNLV/DQ93HZgc+aUnI0HYBo1eTbqF0ZOBsUZH3lPUU1R/Y3PHcWv4XEuF9hY23W0yjge/PIxrnWAud7cluR4FH81PI6F4GhaTb31T1EaQsDC0X5+/smasVQeXB2XJRaq4vnpcrMTpHxZr2LrOb/AN7Ljov0cDoq1uencI3HUW2/26nnDPFbpZXUlWB3g0DraP8AIt62+q43FvZCx7nVGHu+Gn1cWa91IdNCL/wzpu3rsrLqCzOFxHI5j9d6rviGvymb4jIqDz0lXRvtcub1B5dVjqJZZTd5yN02+Z3X0C0arimpfL3E7Cz4ckSNNiTINLXHIfe6VNaXpL5S0C7bO3rQ7I2IyoPXPN2buff7z7lu/GMjFmCy1JsQc5aqKK5xdqtzDSxRCzBZCVucO4D8dWxwH+Uy0s3m1rhlZ/1m49AVpqcdjjAfjX/i72Nt/JsdwPqSplBGHzC+7NZ7pZWPpdnuwauIb4HX8KxmMAAAFgAAB0A0C9uiLTrxFa+OQCWkla7+hxHkQLgrh8K18eJYdJQymznROjvoTYiwIB/E3Qj0HRdfHavu6Sdx5Ru362sPuVVUcjqaqjew2zWOmmum3+8lXVXZcCFeUIc6Mu3Aq4+CuE24dRspmvMgY57szgAfE4u2HrZd5aWDV3fQMfzI19Rof391upLSCLhS0RR3iXjFlJpbM62tzYDS49VDG9sZDtWgj0/ZNmZoNhmu2Vqoo1gHHtPVaAhjuhIt9VJU414douIiIlIRERCEREQhEREIRERCFXHbrTE4dHKHENhqInPHJwccgvryLgVEeG6sOarlx/CWVVLLBIAWysLTfz2PqDY+y+b8Pnlw+odTVILXxGx6Fv4XN6tItr5qn2pTGdnZ1Cs9nVAifZ2hVjrYppXAHLqeQJtc8teSjn/miLLe4Gl9SFqQ8dxjXO3L1uLfmstHTTA3DTktFJPERYuC2sNqJDWvdKMsmYXA2FgALH0AKuPiDEhT0c85vaKJ79N/CwnRV1wBgM1ZO+ukZ3cLnMEQcLPe1g1fY/hcdr20C73bNiDosJkDNO9fHET/AGvcM41HNoLf+pbWnBDcThbIZeCyD24pMIN89fFUThzCRmcSXu8Tidy53icT73XQWtRDRbSqpDdxK9foohFC1rURYviG58l/Fa9vLZZUiylNcHXsdEU27HpgDWR3GYyRyAX1ILC24HS43UJX6o6yWnnZUU5AkZcWPyvaSC5j+djblsplFMIZbu0We6S7Nk2hRGOL5gbgcbblLe23iWppo4Y4HOjZLmL5G3Drty5Wh4+XmfP2Uq7N5p3YZA6qLjKQ7V/zZc5yZr7nLbXpZcaPtVopGAVUUjHixLDEZW3HNrgCCPvqsWL9rkeTLRRPkeRYOlaY426bkGzneg6bhaDrox2y4WXkIoKt9qdsLsV+Cy9p2ODNBSNN3OeJZbHZjNWh3+TrW6hpUbxc3EbuhXEbI90jpJXmSR5u953PIAdABoB5Lu1keemNtXcuvt5qnfUdfNcaaLenY38dsosf857R78svBWXwNj8TYMr3gHfXZSilxmGQ5WSNcegKoKgwqot82Qef+2XTgwuSIhzKhwffSxuSejQNbpxjnM7OSzXw8hbjwm3FcLtg47fJiT44RkZAcjrjV7hu4gi4A2HpfmubhXaHHYNqIgRzIAI/dXRh0+ICO8sEUzTuJABIRz0/dcuo4SwnEiYn0/wlQL/y8sTtraG1ne45J/5RmLKOCDoVBjSxub39C86all7/APb+ys3s441+IZ3Up8Q0aSfL5VTvFnBlVgUzZGu72ne4hrhcC+pDZBydYb87FdXhrFB3zZojZrrE25Hntsm35dtq7yX0Wi1sOq+9iY/TxC+nXmtlSAbi4XEREXUIiIhCIiIQiIiEIopxr2d0+JNb3oLJGfJLHo8dQeRHkVK0SXNxIVU0fYHEHNMlXNIwEFzMrGh1iCWuI1sdj6qcxcCYe1wc2ipQ5pBBEMdwRsQbaWsF3UQ1oaukk6rwC2yrft6cf+GxDrVR39o5XfmArJVZ9vg/9PgOulUzmecUu45of8pTsH/qzvHqqko9lsrWoj4VsrPO1K9kp/8AzataspcwBabPbq0/ofIrTGN5XBksbmm3LxA+lt11VzMZGUxSf0PFzrsdD+idis44HDuUGva+FpqIXYTliyuCLi57wN4I4HdbcparOL5XNHLMLX9t1nXi9TJ1VkwODQHG54rxF6i4lotynxItFt1pougkZhNyRtkGFwuF0KniB2UkmwA+ynnZ3gD2RiqqDeaUXY07RsOrQB/URYn6KsRSd9JFDewllYx1+jjrt1Gnur6q6pkMZfI4MYwXLnGwAHVXezYwQZHLzHppVmN8dJFkLXPPgttk5UQ45wdkksbhdj3Xs9ulnNt+nLyXZwLiGnrIzJTSCRgdlJAc2x3sQ4AjkfdRHtQxjJNRRtJzh75HAf0Zcmp/yIVjUYerLljtmtfJVMhtqbLuYNiYrYn4fiTQ9zmkNefxjkQRs8b3CrHhXheWkxeTDZiLua50RNwJLeJrmb2u0OOpsC0i6lE7viIg5ps9uoKkPCWOQVs0LquNvxdMXCKQkgjMLEEjQ76XuNeqq2vDm2OhV9V0r6aQscplwzSPjgyvBBBNgemn63XWRFKY3C0NUNEREpCIiIQiIiEIiIhCIiIQiIiEIq77dqUuwnPb+VPC/fa7jF7/AD291Yi4vGmGfEYdVQi13wyAFwuAcpIPsRdcIuEppsQV83Ye/Rbq5GDTXaD5BddUEos4hewbPk6yna5FjnhD2lrtiLFZETYNtFNc0OBadCtXD5SWZXfMzwu9tj7jVbS0qkZHiQDQ6P8ATk725+S3AUt4/sN6i0riAYn/ADNy7xuPjv5grDV1ORt7EkkAAbknYLKwm2osem61sQgc5oLfmaQ4eduXukeJsPzHI7m12hCMN23AXDPgmLZHWFha+h458eXBbaLWo6rvMxHy3s09bbn63C2Ukgg2KkxyNkaHt09/ThxWCriJb4DZ7SHMPRzTdv3Vg4jiUGOUHwzJ201RmaXxyWzAs1Iy3GZpuCCPJQRYZ6Nj9XNBPI7EehGoUylq+pu0i4KzW3uj42mWyxuwvb5FWPhslJgFH3Tpe+me4vyN+eR5FvC3XI2wAuf1UBqqySomfUT27yTkNmNHysb5D7m5WtDRtaSQNTuTqT6k6rOlVNYZhgaLBN7D6NM2e8zzOxSHfuHcu1gFeQbLJOe7rQ5mmaxK5NA+zwuy4554x5H7EfumoHZEFNdJaYdX1o3EfXJXHgnEDHxNzvAeBY3/ADXWgqGvF2kOF7aKDOwlsddRgtAbUwPjflNjnjDZGOPL5c4vvss/ZrM8se17i4sL2Ek7mOR0ZPr4VPjkeCGu95XWCKmyIilpKIiIQiIiEIiIhCIiIQiIiEIsFc0GJ4OgLHXJ/wASs60saqWx00z3ENa2N5JJsAA0nUoQvk3ADYlhN7XLTrZzbkXbcA2v1A3UgWoMJLaKGZoN4m5nDqx1i/fpv7LaY8EAjYqgmeHuLm8SPL3dendHpb0/VO1bbyOn48F+kREytGvCLrRiJhdlcfA4+A75eWU+XRby8cwEWIuDuCltdbI6KNNCXkPYbOGh9QeR+mq9X4kga75mg+oB/Narg+L5R3jBy/G0eX9Xpv6rYp6trx4T7HQj1B1C6WkZjRJZOyQ9VILO/wCT9uI7vGyygL1flsgJIB1G/lz1X6SFKBB0RERC6iIiEL9wusVI+A8PfV4gcoOSKOznEGwL3Xtcc7N2UTqKkMaXHYC5V4dlXC7qOi/jNtNM7vJL7i7WgN9gLKXSx4nclkOlFUxsIhGrjfwH7+6/eO1QbilOCCY6WlqahwaLuBGSNoNzbVuew5lu6y9mGEmHDKfvGkSPaXvuCHAyPdLlNxcWzWsei7dJgMUdTNUAOMs4Y1xc5zgGsFmtYCbNbck2HMkroq2DBe689RERLQiIiEIi8JstU4tCHZe8Zf1C4XAalC20X5jlDhdpBHkb/kv0uoRERCEREQhFD+1bE+6wuVlruqSKdvrLdrj7MzH2UwVQce4p8Xighb/Lom6+csrQTY/2ssPVx6KPUzCGJzzuT0ERlkDBvXJFBamc227C3p+G26rzD+8hjjErbNkaXRO5OF7Gx8j+asviGqbDRSuNtGOAvzJFgPqVJsZ7M46nBKenbpNBC10LyBcPyhzgdtHHQ+x3CotlDrI5C7S49/VaGpq3UU8b49bG45Ko4ZbhZFxsMqSCWPGVzSWuB3BGhH1XZBTkkeB1lvKCrbVRB4XqLxE2pyLDNSNfqRqNiNHD0I1WcJddBIzCbkjZIMLxcc1rUVMWZhe4vcEm7jcC9zz1WyhKLpNzcrkUYibgboiLwustRmLxE2Dxf7H0KA0u0C5JPHEQHuAvpc2W4sT5hmLfxAA28jsVgrpwGkO2IseX3WWno31sLWTNf3kTRJE9wLTNBfK5t9CdvmS2x3GI6e/f1VPtLa3wjg1gBPfnl71z4KXdl3BJr5hVTD/lYXnI0j+dI21iQRYxtvy3Lbcir3VacC8ZNaWwGzY2gNaOTABYWHIKy1cwYcNgLLzWqqZKmUyyHM+7IiIn1GRERCEWniuJNgjL3egHU8luKt+13GgDT0kbrSzOcXEEXZELZz1DnGwaf8uiamfgYXJL3tY0vdoM1wcb4vnqZTHES539LToOWoGgWgOFq54vnAvy/wBK7GExxwRhsTQ0deZ83O3J8yt1uJuCz38mwHJvnqsw/pG3F2W5c9VF3w4lSHMMxA5sJ6LsYP2vyRnJO29tDm3Hrz+q0sT7SSyV0bA2zLB73AkZjsxrRudl+KiqbMWieAZpL5RlAcbAX0abggK7gifJGJA0gFXtNV9cwOcLXVl4T2gUs9vFkP8Ada3pcf8A4pDDUNeLtcHDyIP5KiKjg38ULpIz0eCR9QLrCyqrqQ3BLh1YSdPO2qdJkZqLqYCDovoFak+KxM+aRo9wfyVJjjKtk8FpCTpbxa+11hqW1jWGSRpDW6n/AG65ild8rUEtGpVlcVdpEdNF/CaZJXnJE3bM46A23yjc+QUFwrDjCwmQ5pHudJI7m57yXvN+lybXXuG4NkPxE7w6RzRa9skbejOl9CTzWoaiSuqBS0Ba951kl+aOFmxc4g6u6N5lZyqllrZBBHmBqd3+eq0FJGykjM0up3LawjC3YniDYgD8NSnvJXfhMmndx+ZFySPIXV1MjAaANgAB7aLmcL8NRUFM2CG5Dblznaue46ue49SfpsustBTUzIIwwKmnmdNIXuVBdtvCPwtU2tibaOc5ZbbNkt4XW5BwH1HmonQ1GYL6W4kwJlZSy08gu2RpHofwuHmDYr5bjifTzSQy6Pie5jvVptceR3v5pioiu3uWi6PV/Uy9U45FdherT/4g1Zmz3F1WlpGq9BbURu+UrKi5dVjDWm2YfVYosRfJ/La9+tvA1ztemgOqdbA852VfNtiliJa52a7BeFhmqrZQ0F73kNa0cyfyHms9BwXidRbu6OUNNvFLaJtiRr4yCRrfQFdDG+AKnCmR1tRJE8B2QsZmLm5xa7S62Y3+ycFMRmfJU9V0liwlsOvHhz8F+GcETy2E0kbYyRmbHmLiNyM32UydhMUjO7dGwsta1hoPLotHh7FRPGXNDxY28bS33F9wuvG6xWaqKiYvDX5YeGSjZSgvJxEjU5qP8M8KUdHXf8610zLh1O57iWM8ns2eQdr+tukr7RYm/GYbURPblcZYbNAILXM7wajoWWtbnyWDFsLZVRhpNi3Y/wC81yKfAMk0cs8mfuQ4RNBOVub5iepNlfurYzTHE65Itzus98LL8SCBlf6LmYtS/DVwLfldr9df3V24FXd7Tsde5tY+oVQY1KKmsgiZ4nCN7yBrYAgA6eZVs8MYeYacNdoSb2PLYfop1HKZA13EZqBUx9XI5q6yIislGRERCEVI9vVG+nq6WtY0kOa6KQ20FiHMBPUhzrf4q7loY3gsVVC+GdgfG8WIP2I6EHUFNyC7cxdJc0PBa7QqluHcfjmZ4XA9RzHqOS7gKhHFvZLWYfIZabPPCNpI7d60b2kYPm9QDtyXPwjtCezwztzAaFzbg6f1MOt1mqnZbrl0OY4b1jK7YUjSXw5jhv8A2tvivhySNz5YgXRvcHkNBL43i3jDfxNuASFiwrjVstXAZy2J0bJWudswudlsQT8ujTvspXhfE0M4ux4PlsfcHVR7j7CAYxLBAHSZrukZ8w05tt47/aystm7YmhLaeYcBc8tL3/1Koqx2IU1S2x0B03Wzv75XU7pcVuLseHA9CCD7havDGO95C8vaL97MHc9nkWPsq1wDhOolh70NbE4Os0HvInG1vFdpsLcvCV5XYfXUTXSGQsje4Zy2UOOY6ZjdtzfyC0p2tSSSAEi+lvYVkx8YcYmSjFf2NVYPE3E7KV8MpaMoztLW2zeJtwWi+trW91HWYtVYm9zA4QUzdHFvic6+uUu2J620HmtHA8AFWXyPqM52c5ocXEHXKJHAAC2+Vui6M3Ds7ZhFTubFSXZmbnzE2Ic6wIu0m1jrrvzVRtDa8ZxRQOwnUkjTzzJtutZR5q1jbxh1ngakZDwOp4cVsS8HwRROdNJNKxgLiJJDls3X5RYKfdi3D7KelklyFklS4SOGwa03MUYHLK1xuOrlDuIj3xipWDM6V7XOHIRRuDpC49NALc7q4uHKIxwAHQu1t5WFvTRVmzHSv7byTf0/Z9FN2KZpYnTzuJJyF+A/fouoiIrxXiKjMd7Kq2vxmrkdangc9h7w+PM3IG/wxpc2bre1iRurzRJIulNcWm4VZ0/YLQNYWvdPI4j5zIW2Njs1th7G+yrbhXg+KaGWOUFzrvZnuTYsc5mZoOg2ur+4uxwUdDPUE27uNxbtq61mAX0JzEaKpOEqMUtIM34GFzrDoC52n1VPtSQxRgNJuSrPZzTI9xdmLKR9kU9P8MIJYYRMxz484Y0d4GyOALtPmt9VZUFKxgsxrWj+0AeXJVH2XYcZRHIRfvHOkPSxeXD00srhVlCS64O4qsPJeWVR9vNPI00c9iYI3PDrZiGvfl7tzm7cnAE83eat1a2IUDJo3RytD2PBDmuFwQeRTkjbg5IabG6o3h/HmPaBcXUgY8HYrncR9iEsJL8Ok7wa/wAKZwDgOQZJbXpZ1uWumsOfiVXTOyTQzMcDsY38jY2IuCPMErL1OyS52KI+C0NPtRuG0isN01huuTRUNTiNY+np5GRtija+SR7XPsXEhrQAQL211PJcjCaHEsQ0pYXNadHTTXjYzTkHavP+IKubgrg2PDqfu2OMkjzmlld8z3dfIAaAdFIoNlFjscufJM1u0g5uGLzX44P4Fgw9riwulmf/ADJpNXu1JA6NaL6NCkiItGAALBUZN8yiIi6uIiIhCIiIQvC1RXijs0oq45pogJLWEkZLH+V8ujrdDdStEgsBzQqD4g7AKiO76OYT22a+0cns8aH7KJ1VBi9IQJIqlg84+9bpyztB/NfU9l4WJp0WLJwB700+GOQWeAfC/qvlaPjKsAsWFx65JB9gEfxpUSD+SHt/xe4ab/ht5L6m+Gb/AEj6BeNpGDZrfoEx8FFe+AKL/GUt74AvlqmxTEZbNhikOY2aI6d1ulgbW08104OFcdlI/gTtubXIij57nMbhfSzWAbCy/SdbSxj+o8k42igboweQ/CrHsq7MpKOSWqrQDUPs1gzmQsZbxXOxLj62DRZWciKSAALBSgABYIiIurqLDVVbY25nmw/PyCzKse1PHZHTMoYDZ72ZpHg/yozoXcvG7ZvuUzNJ1bC5IfI2Npe82AXP424sbiNRHR07rxRO7ypI1GZjv4ceYf3AuNubbLQ4nIZSmLYygtPkzZ5+ht7rQm4U7vx0b+4lDcpNszXj+9p/Ff8AFvrzXIEs8RMlW2QOGrpTZ8ZA6CP5G+ypIsFdUCRzwA3QHI39PrySaLpBSvpzHHcPJzvr4cfBdjCuO30xAjBAaLDTSw/TRSOj7ZyD/EaD15H2t+yjw7QqMxhhY1rjoHDxNHVxdvYb2Kk1LFQ1DQWd3ILWu0hw/VaFtC69mFJdUtaLuC72HdqlNJbNdp9bj9FJ6LG4Zv5cjXHpex+hVS1fAtO6UMicWOc0uHi00IG2vULnVfCVZTDNE/OOlwPzP2Tbo5o9c062RjtCr4IXhjB31VN4D2pTU7u7qQSByde499x9wrOwXiqCqaDG8X/pJ116dUgOY49oWKWuuAvURPriIiIQiIiEIiIhCIiIQiIiEIiIhCIiIQiIiEIiIhCIiIQtfEagxwyPAuWMc4DqWtJA09F8u4Vx29s881UHSSzPBc5tri2mTKSMobyC+qlEuIuy+grCXSQNa8m5ki/hvJP9Rb83vdR6iNsjcLhcFMTwMqIzG/QqsKXjqlfvKG/5Xb+a9xmrkkaH0crC9gP8MkFsgNtD5i2mo3XTxX/w8Nt/y1U4HpM0OG+urQDsojiXYtiVOS6NjJbHQwSZX25HK4NP3KqBsyJrsTHeBzH2VD/AMY7HGfAgEfZb1FwTHK0y1YLp5AC6xDQw9G5LDQac1oYhwY2Fw+HqBG+2YNe7IbCwvnZZxA8wVyLYnTHxR1QtYWfG97fLUC33WliPEhqLNqYo3lp0ILo3jqOf0TkcNZFJiEmXAfg5fVcbR10ctzJ2eA3cLA5W7iuphePV0bzMHPkZYxtc5plYQHa2eyxtmB8VtlJI+017oi18bS4ah0TwbEaglrrHflquFgHGsNPEIhG9jRc/1i5NzqNfssXEWMxVDS2GKncXt+Z3hka4nU200sBueeys49pThxjkjyO+/wCbjyTwlm66zorC+TuXP/VPHYzTYgGtdGA5wFm6ZybfNpsLc1z8S4ZqKF3eQEvjGulyR6r88KMhgiZlbG2TKA9zOZ/yOpU1oMXDhZxBBVZLtRj5cJbYJpu2w2XAW2HErLwL2jNmaIpzZ40BP0sf3Vgqi+MMHbTysng0Djq0fc6K1+DcTdPStLt2+G/M6A6/VWMMl7AG4Oi0bJGyND26LuoiKUlIiIhCIiIQiIiEIiIhCIiIQiIiEIiIhCIiIQiIiEIiIhCLzKvUXCAdUL8mNc7E+Gqaot39PDNYEDvI2OIBIJsSLjUDboumiR1beC7dRGp7KcMfvRxC9vkBbt/iQFF8R/8AD7Rv/lSzxabXa9vuHC/3VrIudXwK4vn/ABPsGrYQDSVLZeo8UB25eJzT9lH6jC8Yo3fxIZiB0YJW775o9fqvp+yWSHQ48nAHwTMkEUg7bQfBfP3BHDtfi1Q2Wd746WI63ZlDnW+RjSbkbXcVemEYS2njyM11ufW1v0W6BbZepbImstYaJcbGxtDGCwCIiJ1LRERCEREQhf/Z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6" name="Picture 2" descr="http://www.difusion.com.mx/eduvyt2/file.php/1/NE/Actividades_Complementarias/NEAC04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214818"/>
            <a:ext cx="2355422" cy="200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PROPÓSITO DEL CURSO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MX" dirty="0" smtClean="0"/>
              <a:t>Q</a:t>
            </a:r>
            <a:r>
              <a:rPr lang="es-MX" dirty="0" smtClean="0"/>
              <a:t>ue </a:t>
            </a:r>
            <a:r>
              <a:rPr lang="es-MX" dirty="0" smtClean="0"/>
              <a:t>los estudiantes normalistas conozcan las posibilidades de intervención de la </a:t>
            </a:r>
            <a:r>
              <a:rPr lang="es-MX" dirty="0" smtClean="0"/>
              <a:t>educación física </a:t>
            </a:r>
            <a:r>
              <a:rPr lang="es-MX" dirty="0" smtClean="0"/>
              <a:t>en el preescolar desde la perspectiva de la estimulación de la motricidad en todas sus manifestaciones; En </a:t>
            </a:r>
            <a:r>
              <a:rPr lang="es-MX" dirty="0" smtClean="0"/>
              <a:t>consecuencia, se </a:t>
            </a:r>
            <a:r>
              <a:rPr lang="es-MX" dirty="0" smtClean="0"/>
              <a:t>busca que favorezca el desarrollo de competencias que les permita resolver situaciones o problemas movilizando </a:t>
            </a:r>
            <a:r>
              <a:rPr lang="es-MX" dirty="0" smtClean="0"/>
              <a:t>diversos saberes </a:t>
            </a:r>
            <a:r>
              <a:rPr lang="es-MX" dirty="0" smtClean="0"/>
              <a:t>conceptuales, procedimentales y actitudinales para promover la edificación de la competencia motriz en sus </a:t>
            </a:r>
            <a:r>
              <a:rPr lang="es-MX" dirty="0" smtClean="0"/>
              <a:t>futuros alumnos</a:t>
            </a:r>
            <a:r>
              <a:rPr lang="es-MX" dirty="0" smtClean="0"/>
              <a:t>, a través del diseño e implementación de experiencias de enseñanza-aprendizaje que resulten pertinentes y </a:t>
            </a:r>
            <a:r>
              <a:rPr lang="es-MX" dirty="0" smtClean="0"/>
              <a:t>eficaces durante </a:t>
            </a:r>
            <a:r>
              <a:rPr lang="es-MX" dirty="0" smtClean="0"/>
              <a:t>todo el periodo de educación básica. Para ello se ha considerado necesario partir de cuatro grandes premisas con </a:t>
            </a:r>
            <a:r>
              <a:rPr lang="es-MX" dirty="0" smtClean="0"/>
              <a:t>las que </a:t>
            </a:r>
            <a:r>
              <a:rPr lang="es-MX" dirty="0" smtClean="0"/>
              <a:t>la educación física busca intervenir en la educación básica.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FF00"/>
                </a:solidFill>
              </a:rPr>
              <a:t>PREMISAS: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 smtClean="0"/>
              <a:t>1ª  busca </a:t>
            </a:r>
            <a:r>
              <a:rPr lang="es-MX" dirty="0" smtClean="0"/>
              <a:t>que el niño adquiera la noción de sí y con ello el conocimiento y la conciencia </a:t>
            </a:r>
            <a:r>
              <a:rPr lang="es-MX" dirty="0" smtClean="0"/>
              <a:t>de </a:t>
            </a:r>
            <a:r>
              <a:rPr lang="es-MX" dirty="0" smtClean="0"/>
              <a:t>sus acciones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2ª la </a:t>
            </a:r>
            <a:r>
              <a:rPr lang="es-MX" dirty="0" smtClean="0"/>
              <a:t>edificación de su competencia motriz, entendida como “el conjunto de conocimientos,</a:t>
            </a:r>
          </a:p>
          <a:p>
            <a:pPr algn="just"/>
            <a:r>
              <a:rPr lang="es-MX" dirty="0" smtClean="0"/>
              <a:t>procedimientos, actitudes y sentimientos que intervienen en las múltiples interacciones que realiza en su medio y con </a:t>
            </a:r>
            <a:r>
              <a:rPr lang="es-MX" dirty="0" smtClean="0"/>
              <a:t>los demás</a:t>
            </a:r>
            <a:r>
              <a:rPr lang="es-MX" dirty="0" smtClean="0"/>
              <a:t>, y que permiten que los escolares superen </a:t>
            </a:r>
            <a:r>
              <a:rPr lang="es-MX" dirty="0" smtClean="0"/>
              <a:t>los diferentes </a:t>
            </a:r>
            <a:r>
              <a:rPr lang="es-MX" dirty="0" smtClean="0"/>
              <a:t>problemas motrices planteados, tanto en las sesiones </a:t>
            </a:r>
            <a:r>
              <a:rPr lang="es-MX" dirty="0" smtClean="0"/>
              <a:t>de educación </a:t>
            </a:r>
            <a:r>
              <a:rPr lang="es-MX" dirty="0" smtClean="0"/>
              <a:t>física como en la vida diaria”</a:t>
            </a:r>
            <a:endParaRPr lang="es-MX" dirty="0"/>
          </a:p>
        </p:txBody>
      </p:sp>
      <p:pic>
        <p:nvPicPr>
          <p:cNvPr id="27650" name="Picture 2" descr="http://3.bp.blogspot.com/__DJNFUCgJK4/Sj58UkZAFMI/AAAAAAAAAfY/WLRDR_zyi7I/s400/porqu%C3%A9%2Bdebo%2Baprender%2BEducaci%C3%B3n%2BF%C3%ADs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85728"/>
            <a:ext cx="812233" cy="1289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3ª </a:t>
            </a:r>
            <a:r>
              <a:rPr lang="es-MX" dirty="0" smtClean="0"/>
              <a:t>la disponibilidad corporal, lo cual implica afrontar los retos que le impone el medio ambiente y por </a:t>
            </a:r>
            <a:r>
              <a:rPr lang="es-MX" dirty="0" smtClean="0"/>
              <a:t>lo tanto </a:t>
            </a:r>
            <a:r>
              <a:rPr lang="es-MX" dirty="0" smtClean="0"/>
              <a:t>aprender a utilizar sus saberes, incluyendo su propia competencia motriz en la resolución de problemas: en </a:t>
            </a:r>
            <a:r>
              <a:rPr lang="es-MX" dirty="0" smtClean="0"/>
              <a:t>la comunicación</a:t>
            </a:r>
            <a:r>
              <a:rPr lang="es-MX" dirty="0" smtClean="0"/>
              <a:t>, la socialización, integración grupal el intercambio de ideas, la capacidad de llegar a acuerdos y </a:t>
            </a:r>
            <a:r>
              <a:rPr lang="es-MX" dirty="0" smtClean="0"/>
              <a:t>discutirlos, creando </a:t>
            </a:r>
            <a:r>
              <a:rPr lang="es-MX" dirty="0" smtClean="0"/>
              <a:t>una cultura de la paz y diálogo.</a:t>
            </a:r>
            <a:endParaRPr lang="es-MX" dirty="0"/>
          </a:p>
        </p:txBody>
      </p:sp>
      <p:pic>
        <p:nvPicPr>
          <p:cNvPr id="26626" name="Picture 2" descr="http://www.josemief.com/instituto/Imagenes/GIF_JPG/LOGO%20ED%20FIS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57166"/>
            <a:ext cx="4929246" cy="1214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4ª </a:t>
            </a:r>
            <a:r>
              <a:rPr lang="es-MX" dirty="0" smtClean="0"/>
              <a:t>dotar al alumno de preescolar de</a:t>
            </a:r>
          </a:p>
          <a:p>
            <a:pPr algn="just"/>
            <a:r>
              <a:rPr lang="es-MX" dirty="0" smtClean="0"/>
              <a:t>autonomía motriz, lo cual implica que aprenda a utilizar todo su potencial cognitivo y motor al servicio de su vida cotidiana, </a:t>
            </a:r>
            <a:r>
              <a:rPr lang="es-MX" dirty="0" smtClean="0"/>
              <a:t>de su </a:t>
            </a:r>
            <a:r>
              <a:rPr lang="es-MX" dirty="0" smtClean="0"/>
              <a:t>desarrollo social, moral, </a:t>
            </a:r>
            <a:r>
              <a:rPr lang="es-MX" dirty="0" smtClean="0"/>
              <a:t>profesional</a:t>
            </a:r>
            <a:r>
              <a:rPr lang="es-MX" dirty="0" smtClean="0"/>
              <a:t>, cultural, entre otros.</a:t>
            </a:r>
            <a:endParaRPr lang="es-MX" dirty="0"/>
          </a:p>
        </p:txBody>
      </p:sp>
      <p:pic>
        <p:nvPicPr>
          <p:cNvPr id="25602" name="Picture 2" descr="http://club.ediba.com/esp/wp-content/uploads/2012/09/2012-09-26-Educaci%C3%B3n-f%C3%ADs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786322"/>
            <a:ext cx="4357718" cy="17332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 smtClean="0">
                <a:solidFill>
                  <a:srgbClr val="FFC000"/>
                </a:solidFill>
              </a:rPr>
              <a:t>COMPETENCIAS DEL PERFIL DE EGRESO A LAS QUE CONTRIBUYE ESTE CURSO:</a:t>
            </a:r>
            <a:endParaRPr lang="es-MX" sz="2800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>
                <a:solidFill>
                  <a:srgbClr val="FFC000"/>
                </a:solidFill>
              </a:rPr>
              <a:t>Diseña</a:t>
            </a:r>
            <a:r>
              <a:rPr lang="es-MX" dirty="0" smtClean="0"/>
              <a:t> planeaciones didácticas, aplicando sus conocimientos pedagógicos y </a:t>
            </a:r>
            <a:r>
              <a:rPr lang="es-MX" dirty="0" smtClean="0"/>
              <a:t>disciplinares </a:t>
            </a:r>
            <a:r>
              <a:rPr lang="es-MX" dirty="0" smtClean="0"/>
              <a:t>para responder a </a:t>
            </a:r>
            <a:r>
              <a:rPr lang="es-MX" dirty="0" smtClean="0"/>
              <a:t>las necesidades </a:t>
            </a:r>
            <a:r>
              <a:rPr lang="es-MX" dirty="0" smtClean="0"/>
              <a:t>del contexto en el marco del plan y programas de estudio de la educación básica.</a:t>
            </a:r>
          </a:p>
          <a:p>
            <a:pPr algn="just"/>
            <a:r>
              <a:rPr lang="es-MX" dirty="0" smtClean="0">
                <a:solidFill>
                  <a:srgbClr val="FFC000"/>
                </a:solidFill>
              </a:rPr>
              <a:t> Genera </a:t>
            </a:r>
            <a:r>
              <a:rPr lang="es-MX" dirty="0" smtClean="0"/>
              <a:t>ambientes formativos para propiciar la autonomía y promover el desarrollo de las competencias en los </a:t>
            </a:r>
            <a:r>
              <a:rPr lang="es-MX" dirty="0" smtClean="0"/>
              <a:t>alumnos de </a:t>
            </a:r>
            <a:r>
              <a:rPr lang="es-MX" dirty="0" smtClean="0"/>
              <a:t>educación básica.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 </a:t>
            </a:r>
            <a:r>
              <a:rPr lang="es-MX" dirty="0" smtClean="0">
                <a:solidFill>
                  <a:srgbClr val="FFC000"/>
                </a:solidFill>
              </a:rPr>
              <a:t>Aplica</a:t>
            </a:r>
            <a:r>
              <a:rPr lang="es-MX" dirty="0" smtClean="0"/>
              <a:t> críticamente el plan </a:t>
            </a:r>
            <a:r>
              <a:rPr lang="es-MX" dirty="0" smtClean="0"/>
              <a:t>y programas </a:t>
            </a:r>
            <a:r>
              <a:rPr lang="es-MX" dirty="0" smtClean="0"/>
              <a:t>de estudio de la educación básica para alcanzar los propósitos educativos </a:t>
            </a:r>
            <a:r>
              <a:rPr lang="es-MX" dirty="0" smtClean="0"/>
              <a:t>y contribuir </a:t>
            </a:r>
            <a:r>
              <a:rPr lang="es-MX" dirty="0" smtClean="0"/>
              <a:t>al pleno desenvolvimiento de las capacidades de los alumnos del nivel escolar.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COMPETENCIAS DEL CURSO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Identifica</a:t>
            </a:r>
            <a:r>
              <a:rPr lang="es-MX" dirty="0" smtClean="0"/>
              <a:t> los aspectos generales que conforman la educación física y </a:t>
            </a:r>
            <a:r>
              <a:rPr lang="es-MX" dirty="0" smtClean="0"/>
              <a:t>su beneficio </a:t>
            </a:r>
            <a:r>
              <a:rPr lang="es-MX" dirty="0" smtClean="0"/>
              <a:t>en la educación </a:t>
            </a:r>
            <a:r>
              <a:rPr lang="es-MX" dirty="0" smtClean="0"/>
              <a:t>básica.</a:t>
            </a:r>
          </a:p>
          <a:p>
            <a:pPr algn="just"/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Diseña</a:t>
            </a:r>
            <a:r>
              <a:rPr lang="es-MX" dirty="0" smtClean="0">
                <a:solidFill>
                  <a:srgbClr val="FFC000"/>
                </a:solidFill>
              </a:rPr>
              <a:t> </a:t>
            </a:r>
            <a:r>
              <a:rPr lang="es-MX" dirty="0" smtClean="0"/>
              <a:t>actividades pertinentes para la mejora de todas las potencialidades del niño en edad preescolar en las que se</a:t>
            </a:r>
          </a:p>
          <a:p>
            <a:pPr algn="just">
              <a:buNone/>
            </a:pPr>
            <a:r>
              <a:rPr lang="es-MX" dirty="0" smtClean="0"/>
              <a:t>prioriza la estimulación y </a:t>
            </a:r>
            <a:r>
              <a:rPr lang="es-MX" dirty="0" smtClean="0"/>
              <a:t>el conocimiento </a:t>
            </a:r>
            <a:r>
              <a:rPr lang="es-MX" dirty="0" smtClean="0"/>
              <a:t>de su corporeidad.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Analiza</a:t>
            </a:r>
            <a:r>
              <a:rPr lang="es-MX" dirty="0" smtClean="0"/>
              <a:t> los referentes </a:t>
            </a:r>
            <a:r>
              <a:rPr lang="es-MX" dirty="0" smtClean="0"/>
              <a:t>teórico-conceptuales </a:t>
            </a:r>
            <a:r>
              <a:rPr lang="es-MX" dirty="0" smtClean="0"/>
              <a:t>relacionados con el desarrollo de las capacidades </a:t>
            </a:r>
            <a:r>
              <a:rPr lang="es-MX" dirty="0" smtClean="0"/>
              <a:t>perceptivo-motrices.</a:t>
            </a:r>
          </a:p>
          <a:p>
            <a:pPr algn="just"/>
            <a:r>
              <a:rPr lang="es-MX" dirty="0" smtClean="0">
                <a:solidFill>
                  <a:schemeClr val="accent6">
                    <a:lumMod val="10000"/>
                  </a:schemeClr>
                </a:solidFill>
              </a:rPr>
              <a:t>Distingue </a:t>
            </a:r>
            <a:r>
              <a:rPr lang="es-MX" dirty="0" smtClean="0"/>
              <a:t>los contenidos de la educación física, desde la motricidad y explora alternativas lúdicas para su puesta en</a:t>
            </a:r>
          </a:p>
          <a:p>
            <a:pPr algn="just"/>
            <a:r>
              <a:rPr lang="es-MX" dirty="0" smtClean="0"/>
              <a:t>práctica en cada edad y etapa del preescolar.</a:t>
            </a:r>
            <a:endParaRPr lang="es-MX" dirty="0" smtClean="0"/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135</TotalTime>
  <Words>1119</Words>
  <Application>Microsoft Office PowerPoint</Application>
  <PresentationFormat>Presentación en pantalla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Fundición</vt:lpstr>
      <vt:lpstr>EDUCACIÓN FISICA</vt:lpstr>
      <vt:lpstr>PROPÓSITO DEL CURSO</vt:lpstr>
      <vt:lpstr>PREMISAS:</vt:lpstr>
      <vt:lpstr>Diapositiva 4</vt:lpstr>
      <vt:lpstr>Diapositiva 5</vt:lpstr>
      <vt:lpstr>COMPETENCIAS DEL PERFIL DE EGRESO A LAS QUE CONTRIBUYE ESTE CURSO:</vt:lpstr>
      <vt:lpstr>Diapositiva 7</vt:lpstr>
      <vt:lpstr>COMPETENCIAS DEL CURSO:</vt:lpstr>
      <vt:lpstr>Diapositiva 9</vt:lpstr>
      <vt:lpstr>Diapositiva 10</vt:lpstr>
      <vt:lpstr>ESTRUCTURA DEL CURSO:</vt:lpstr>
      <vt:lpstr>II. Contenidos que desarrolla la educación física en la educación básica</vt:lpstr>
      <vt:lpstr>III. El juego motor y su importancia en el preescolar</vt:lpstr>
      <vt:lpstr>Reglamento y acuerdos internos</vt:lpstr>
      <vt:lpstr>Evaluación:</vt:lpstr>
      <vt:lpstr>ENCUADRE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EDUCACION FISICA</dc:title>
  <dc:creator>erika y fabian</dc:creator>
  <cp:lastModifiedBy>erika y fabian</cp:lastModifiedBy>
  <cp:revision>14</cp:revision>
  <dcterms:created xsi:type="dcterms:W3CDTF">2014-02-11T02:10:14Z</dcterms:created>
  <dcterms:modified xsi:type="dcterms:W3CDTF">2014-02-11T04:25:25Z</dcterms:modified>
</cp:coreProperties>
</file>