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47" d="100"/>
          <a:sy n="47" d="100"/>
        </p:scale>
        <p:origin x="48"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3/7/2014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3/7/2014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3/7/2014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TUTORÍA ESCOLARIZADA</a:t>
            </a:r>
            <a:endParaRPr lang="es-MX" dirty="0"/>
          </a:p>
        </p:txBody>
      </p:sp>
      <p:sp>
        <p:nvSpPr>
          <p:cNvPr id="3" name="Subtítulo 2"/>
          <p:cNvSpPr>
            <a:spLocks noGrp="1"/>
          </p:cNvSpPr>
          <p:nvPr>
            <p:ph type="subTitle" idx="1"/>
          </p:nvPr>
        </p:nvSpPr>
        <p:spPr/>
        <p:txBody>
          <a:bodyPr/>
          <a:lstStyle/>
          <a:p>
            <a:r>
              <a:rPr lang="es-MX" dirty="0" smtClean="0"/>
              <a:t>MARÍA TERESA CERDA OROCIO</a:t>
            </a:r>
            <a:endParaRPr lang="es-MX" dirty="0"/>
          </a:p>
        </p:txBody>
      </p:sp>
    </p:spTree>
    <p:extLst>
      <p:ext uri="{BB962C8B-B14F-4D97-AF65-F5344CB8AC3E}">
        <p14:creationId xmlns:p14="http://schemas.microsoft.com/office/powerpoint/2010/main" val="37570609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PROPÓSITO</a:t>
            </a:r>
            <a:endParaRPr lang="es-MX" dirty="0"/>
          </a:p>
        </p:txBody>
      </p:sp>
      <p:sp>
        <p:nvSpPr>
          <p:cNvPr id="3" name="Marcador de contenido 2"/>
          <p:cNvSpPr>
            <a:spLocks noGrp="1"/>
          </p:cNvSpPr>
          <p:nvPr>
            <p:ph idx="1"/>
          </p:nvPr>
        </p:nvSpPr>
        <p:spPr/>
        <p:txBody>
          <a:bodyPr>
            <a:normAutofit/>
          </a:bodyPr>
          <a:lstStyle/>
          <a:p>
            <a:r>
              <a:rPr lang="es-MX" dirty="0"/>
              <a:t>Según el Sistema Educativo Español 2002, el objetivo general de la acción tutorial es el de </a:t>
            </a:r>
            <a:r>
              <a:rPr lang="es-MX" dirty="0" smtClean="0"/>
              <a:t> optimizar </a:t>
            </a:r>
            <a:r>
              <a:rPr lang="es-MX" dirty="0"/>
              <a:t>el rendimiento de la enseñanza a través de una ayuda adecuada al alumno, a lo largo de </a:t>
            </a:r>
            <a:r>
              <a:rPr lang="es-MX" dirty="0" smtClean="0"/>
              <a:t>su </a:t>
            </a:r>
            <a:r>
              <a:rPr lang="es-MX" dirty="0"/>
              <a:t>avance por el sistema educativo, dando respuesta a la atención a la diversidad. </a:t>
            </a:r>
            <a:endParaRPr lang="es-MX" dirty="0" smtClean="0"/>
          </a:p>
          <a:p>
            <a:endParaRPr lang="es-MX" dirty="0"/>
          </a:p>
          <a:p>
            <a:r>
              <a:rPr lang="es-MX" dirty="0"/>
              <a:t>Por su parte la Asociación Nacional de Universidades e Instituciones de Educación Superior </a:t>
            </a:r>
            <a:r>
              <a:rPr lang="es-MX" dirty="0" smtClean="0"/>
              <a:t>ANUIES </a:t>
            </a:r>
            <a:r>
              <a:rPr lang="es-MX" dirty="0"/>
              <a:t>de México, establece que la tutoría tiene un conjunto de objetivos relacionados con la </a:t>
            </a:r>
            <a:r>
              <a:rPr lang="es-MX" dirty="0" smtClean="0"/>
              <a:t>integración</a:t>
            </a:r>
            <a:r>
              <a:rPr lang="es-MX" dirty="0"/>
              <a:t>, la retroalimentación, el proceso educativo, la motivación del estudiante, el desarrollo </a:t>
            </a:r>
            <a:r>
              <a:rPr lang="es-MX" dirty="0" smtClean="0"/>
              <a:t>de </a:t>
            </a:r>
            <a:r>
              <a:rPr lang="es-MX" dirty="0"/>
              <a:t>habilidades para el estudio y el trabajo, el proyecto académico y la orientación. </a:t>
            </a:r>
          </a:p>
          <a:p>
            <a:endParaRPr lang="es-MX" dirty="0"/>
          </a:p>
          <a:p>
            <a:endParaRPr lang="es-MX" dirty="0"/>
          </a:p>
        </p:txBody>
      </p:sp>
    </p:spTree>
    <p:extLst>
      <p:ext uri="{BB962C8B-B14F-4D97-AF65-F5344CB8AC3E}">
        <p14:creationId xmlns:p14="http://schemas.microsoft.com/office/powerpoint/2010/main" val="2017384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normAutofit fontScale="92500" lnSpcReduction="10000"/>
          </a:bodyPr>
          <a:lstStyle/>
          <a:p>
            <a:r>
              <a:rPr lang="es-MX" dirty="0"/>
              <a:t>Por lo anterior, la tutoría tiene un carácter preventivo y formativo y posee como finalidad </a:t>
            </a:r>
            <a:r>
              <a:rPr lang="es-MX" dirty="0" smtClean="0"/>
              <a:t>acompañar </a:t>
            </a:r>
            <a:r>
              <a:rPr lang="es-MX" dirty="0"/>
              <a:t>a los alumnos en su desarrollo, afectivo y cognitivo, teniendo como objetivos: </a:t>
            </a:r>
          </a:p>
          <a:p>
            <a:r>
              <a:rPr lang="es-MX" dirty="0"/>
              <a:t> </a:t>
            </a:r>
          </a:p>
          <a:p>
            <a:r>
              <a:rPr lang="es-MX" dirty="0"/>
              <a:t> Promover el desarrollo gradual de la identidad. </a:t>
            </a:r>
          </a:p>
          <a:p>
            <a:r>
              <a:rPr lang="es-MX" dirty="0"/>
              <a:t> Desarrollar valores y actitudes sociales a nivel individual y grupal de los alumnos. </a:t>
            </a:r>
          </a:p>
          <a:p>
            <a:r>
              <a:rPr lang="es-MX" dirty="0"/>
              <a:t> Mejorar el rendimiento académico de los alumnos. </a:t>
            </a:r>
          </a:p>
          <a:p>
            <a:r>
              <a:rPr lang="es-MX" dirty="0"/>
              <a:t> Desarrollar hábitos de investigación en todas las áreas dentro y fuera del colegio. </a:t>
            </a:r>
          </a:p>
          <a:p>
            <a:r>
              <a:rPr lang="es-MX" dirty="0"/>
              <a:t> Promover la participación de los alumnos en las actividades. </a:t>
            </a:r>
          </a:p>
          <a:p>
            <a:endParaRPr lang="es-MX" dirty="0"/>
          </a:p>
        </p:txBody>
      </p:sp>
    </p:spTree>
    <p:extLst>
      <p:ext uri="{BB962C8B-B14F-4D97-AF65-F5344CB8AC3E}">
        <p14:creationId xmlns:p14="http://schemas.microsoft.com/office/powerpoint/2010/main" val="748759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8" y="365760"/>
            <a:ext cx="9720073" cy="5943600"/>
          </a:xfrm>
        </p:spPr>
        <p:txBody>
          <a:bodyPr>
            <a:normAutofit/>
          </a:bodyPr>
          <a:lstStyle/>
          <a:p>
            <a:r>
              <a:rPr lang="es-MX" dirty="0"/>
              <a:t>Para la operación del PITEENC se establecen los siguientes objetivos: </a:t>
            </a:r>
          </a:p>
          <a:p>
            <a:r>
              <a:rPr lang="es-MX" dirty="0"/>
              <a:t> </a:t>
            </a:r>
          </a:p>
          <a:p>
            <a:r>
              <a:rPr lang="es-MX" dirty="0"/>
              <a:t>1. Contribuir a la personalización de la educación, es decir a su carácter integral, al favorecer </a:t>
            </a:r>
            <a:r>
              <a:rPr lang="es-MX" dirty="0" smtClean="0"/>
              <a:t>el </a:t>
            </a:r>
            <a:r>
              <a:rPr lang="es-MX" dirty="0"/>
              <a:t>desarrollo de todos los aspectos de la persona, y contribuir a su educación </a:t>
            </a:r>
            <a:r>
              <a:rPr lang="es-MX" dirty="0" smtClean="0"/>
              <a:t>individualizada</a:t>
            </a:r>
            <a:r>
              <a:rPr lang="es-MX" dirty="0"/>
              <a:t>, referida a personas concretas, con aptitudes e intereses diferenciados. </a:t>
            </a:r>
          </a:p>
          <a:p>
            <a:r>
              <a:rPr lang="es-MX" dirty="0"/>
              <a:t> </a:t>
            </a:r>
          </a:p>
          <a:p>
            <a:r>
              <a:rPr lang="es-MX" dirty="0"/>
              <a:t>2. Resaltar los aspectos de desarrollo de competencias para la vida, atendiendo al contexto </a:t>
            </a:r>
            <a:r>
              <a:rPr lang="es-MX" dirty="0" smtClean="0"/>
              <a:t>real </a:t>
            </a:r>
            <a:r>
              <a:rPr lang="es-MX" dirty="0"/>
              <a:t>en el cual viven los estudiantes, al futuro que les espera y que pueden contribuir a </a:t>
            </a:r>
            <a:r>
              <a:rPr lang="es-MX" dirty="0" smtClean="0"/>
              <a:t>favorecer </a:t>
            </a:r>
            <a:r>
              <a:rPr lang="es-MX" dirty="0"/>
              <a:t>la adquisición de aprendizajes funcionales y mejor conectados con el entorno. </a:t>
            </a:r>
          </a:p>
          <a:p>
            <a:r>
              <a:rPr lang="es-MX" dirty="0"/>
              <a:t> </a:t>
            </a:r>
          </a:p>
          <a:p>
            <a:r>
              <a:rPr lang="es-MX" dirty="0"/>
              <a:t>3. Prevenir las dificultades de aprendizaje, anticipándose y evitándolas en lo posible. </a:t>
            </a:r>
            <a:r>
              <a:rPr lang="es-MX" dirty="0" smtClean="0"/>
              <a:t>También </a:t>
            </a:r>
            <a:r>
              <a:rPr lang="es-MX" dirty="0"/>
              <a:t>anticiparse a fenómenos como la deserción, el fracaso o la inadaptación escolar. </a:t>
            </a:r>
          </a:p>
        </p:txBody>
      </p:sp>
    </p:spTree>
    <p:extLst>
      <p:ext uri="{BB962C8B-B14F-4D97-AF65-F5344CB8AC3E}">
        <p14:creationId xmlns:p14="http://schemas.microsoft.com/office/powerpoint/2010/main" val="33744057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8" y="1808480"/>
            <a:ext cx="9720073" cy="4500880"/>
          </a:xfrm>
        </p:spPr>
        <p:txBody>
          <a:bodyPr>
            <a:normAutofit/>
          </a:bodyPr>
          <a:lstStyle/>
          <a:p>
            <a:r>
              <a:rPr lang="es-MX" dirty="0"/>
              <a:t>4. Elevar los índices de logro y reducir el rezago educativo siendo esto reflejado en las </a:t>
            </a:r>
            <a:r>
              <a:rPr lang="es-MX" dirty="0" smtClean="0"/>
              <a:t>pruebas </a:t>
            </a:r>
            <a:r>
              <a:rPr lang="es-MX" dirty="0"/>
              <a:t>estandarizadas internas y externas aplicadas por instituciones evaluadoras y </a:t>
            </a:r>
            <a:r>
              <a:rPr lang="es-MX" dirty="0" smtClean="0"/>
              <a:t>acreditadoras</a:t>
            </a:r>
            <a:r>
              <a:rPr lang="es-MX" dirty="0"/>
              <a:t>. </a:t>
            </a:r>
          </a:p>
          <a:p>
            <a:r>
              <a:rPr lang="es-MX" dirty="0"/>
              <a:t> </a:t>
            </a:r>
          </a:p>
          <a:p>
            <a:r>
              <a:rPr lang="es-MX" dirty="0"/>
              <a:t>5. Contribuir a la adecuada relación e interacción entre los distintos integrantes de la </a:t>
            </a:r>
            <a:r>
              <a:rPr lang="es-MX" dirty="0" smtClean="0"/>
              <a:t>comunidad </a:t>
            </a:r>
            <a:r>
              <a:rPr lang="es-MX" dirty="0"/>
              <a:t>educativa: personal docente, alumnos, familia, así como entre la comunidad </a:t>
            </a:r>
            <a:r>
              <a:rPr lang="es-MX" dirty="0" smtClean="0"/>
              <a:t>educativa </a:t>
            </a:r>
            <a:r>
              <a:rPr lang="es-MX" dirty="0"/>
              <a:t>y el entorno social, asumiendo un rol de mediación y, si hace falta, de </a:t>
            </a:r>
            <a:r>
              <a:rPr lang="es-MX" dirty="0" smtClean="0"/>
              <a:t>negociación </a:t>
            </a:r>
            <a:r>
              <a:rPr lang="es-MX" dirty="0"/>
              <a:t>ante los conflictos o problemas que puedan plantearse entre los distintos </a:t>
            </a:r>
            <a:r>
              <a:rPr lang="es-MX" dirty="0" smtClean="0"/>
              <a:t>integrantes</a:t>
            </a:r>
            <a:r>
              <a:rPr lang="es-MX" dirty="0"/>
              <a:t>. </a:t>
            </a:r>
          </a:p>
          <a:p>
            <a:endParaRPr lang="es-MX" dirty="0"/>
          </a:p>
        </p:txBody>
      </p:sp>
    </p:spTree>
    <p:extLst>
      <p:ext uri="{BB962C8B-B14F-4D97-AF65-F5344CB8AC3E}">
        <p14:creationId xmlns:p14="http://schemas.microsoft.com/office/powerpoint/2010/main" val="3346007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585216"/>
            <a:ext cx="9720072" cy="735584"/>
          </a:xfrm>
        </p:spPr>
        <p:txBody>
          <a:bodyPr/>
          <a:lstStyle/>
          <a:p>
            <a:r>
              <a:rPr lang="es-MX" dirty="0" smtClean="0"/>
              <a:t>LINEAS DE ACCIÓN</a:t>
            </a:r>
            <a:endParaRPr lang="es-MX" dirty="0"/>
          </a:p>
        </p:txBody>
      </p:sp>
      <p:sp>
        <p:nvSpPr>
          <p:cNvPr id="3" name="Marcador de contenido 2"/>
          <p:cNvSpPr>
            <a:spLocks noGrp="1"/>
          </p:cNvSpPr>
          <p:nvPr>
            <p:ph idx="1"/>
          </p:nvPr>
        </p:nvSpPr>
        <p:spPr>
          <a:xfrm>
            <a:off x="406400" y="1584960"/>
            <a:ext cx="11399520" cy="4724400"/>
          </a:xfrm>
        </p:spPr>
        <p:txBody>
          <a:bodyPr>
            <a:normAutofit fontScale="92500" lnSpcReduction="10000"/>
          </a:bodyPr>
          <a:lstStyle/>
          <a:p>
            <a:r>
              <a:rPr lang="es-MX" dirty="0" smtClean="0"/>
              <a:t> </a:t>
            </a:r>
            <a:endParaRPr lang="es-MX" dirty="0"/>
          </a:p>
          <a:p>
            <a:r>
              <a:rPr lang="es-MX" dirty="0"/>
              <a:t>Las líneas de acción representan las tendencias que deben adoptar los programas de tutoría y </a:t>
            </a:r>
            <a:r>
              <a:rPr lang="es-MX" dirty="0" smtClean="0"/>
              <a:t>orientación </a:t>
            </a:r>
            <a:r>
              <a:rPr lang="es-MX" dirty="0"/>
              <a:t>(</a:t>
            </a:r>
            <a:r>
              <a:rPr lang="es-MX" dirty="0" err="1"/>
              <a:t>Wehrly</a:t>
            </a:r>
            <a:r>
              <a:rPr lang="es-MX" dirty="0"/>
              <a:t>, citado por Rodríguez Moreno, 1995) son las siguientes: </a:t>
            </a:r>
          </a:p>
          <a:p>
            <a:r>
              <a:rPr lang="es-MX" dirty="0"/>
              <a:t> </a:t>
            </a:r>
          </a:p>
          <a:p>
            <a:r>
              <a:rPr lang="es-MX" dirty="0"/>
              <a:t>1. </a:t>
            </a:r>
            <a:r>
              <a:rPr lang="es-MX" dirty="0" err="1"/>
              <a:t>Autoconcepto</a:t>
            </a:r>
            <a:r>
              <a:rPr lang="es-MX" dirty="0"/>
              <a:t> de los estudiantes. </a:t>
            </a:r>
          </a:p>
          <a:p>
            <a:r>
              <a:rPr lang="es-MX" dirty="0"/>
              <a:t>2. Relaciones inter pares. </a:t>
            </a:r>
          </a:p>
          <a:p>
            <a:r>
              <a:rPr lang="es-MX" dirty="0"/>
              <a:t>3. Autodisciplina del alumno. </a:t>
            </a:r>
          </a:p>
          <a:p>
            <a:r>
              <a:rPr lang="es-MX" dirty="0"/>
              <a:t>4. Relaciones interpersonales entre padres, alumnos y profesores. </a:t>
            </a:r>
          </a:p>
          <a:p>
            <a:r>
              <a:rPr lang="es-MX" dirty="0"/>
              <a:t>5. Progreso académico de los alumnos. </a:t>
            </a:r>
          </a:p>
          <a:p>
            <a:r>
              <a:rPr lang="es-MX" dirty="0"/>
              <a:t>6. Análisis del mundo laboral mediante actividades de desarrollo vocacional y profesional. </a:t>
            </a:r>
          </a:p>
          <a:p>
            <a:r>
              <a:rPr lang="es-MX" dirty="0"/>
              <a:t>7. Construir ambientes escolares efectivos. </a:t>
            </a:r>
          </a:p>
          <a:p>
            <a:endParaRPr lang="es-MX" dirty="0"/>
          </a:p>
        </p:txBody>
      </p:sp>
    </p:spTree>
    <p:extLst>
      <p:ext uri="{BB962C8B-B14F-4D97-AF65-F5344CB8AC3E}">
        <p14:creationId xmlns:p14="http://schemas.microsoft.com/office/powerpoint/2010/main" val="761242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a:t>
            </a:r>
            <a:r>
              <a:rPr lang="es-MX" dirty="0" smtClean="0"/>
              <a:t>UARTO SEMESTRE</a:t>
            </a:r>
            <a:endParaRPr lang="es-MX" dirty="0"/>
          </a:p>
        </p:txBody>
      </p:sp>
      <p:sp>
        <p:nvSpPr>
          <p:cNvPr id="3" name="Marcador de contenido 2"/>
          <p:cNvSpPr>
            <a:spLocks noGrp="1"/>
          </p:cNvSpPr>
          <p:nvPr>
            <p:ph idx="1"/>
          </p:nvPr>
        </p:nvSpPr>
        <p:spPr>
          <a:xfrm>
            <a:off x="881888" y="2438400"/>
            <a:ext cx="10659872" cy="3149600"/>
          </a:xfrm>
        </p:spPr>
        <p:txBody>
          <a:bodyPr/>
          <a:lstStyle/>
          <a:p>
            <a:r>
              <a:rPr lang="es-MX" dirty="0" smtClean="0"/>
              <a:t>1</a:t>
            </a:r>
            <a:r>
              <a:rPr lang="es-MX" dirty="0"/>
              <a:t>. Toma de decisiones I. </a:t>
            </a:r>
          </a:p>
          <a:p>
            <a:r>
              <a:rPr lang="es-MX" dirty="0"/>
              <a:t>2. Inteligencia emocional. </a:t>
            </a:r>
          </a:p>
          <a:p>
            <a:r>
              <a:rPr lang="es-MX" dirty="0"/>
              <a:t>3. Análisis de diferentes eventos I. </a:t>
            </a:r>
          </a:p>
          <a:p>
            <a:r>
              <a:rPr lang="es-MX" dirty="0"/>
              <a:t>4. Aprovechar la tecnología al máximo III. </a:t>
            </a:r>
          </a:p>
          <a:p>
            <a:endParaRPr lang="es-MX" dirty="0"/>
          </a:p>
        </p:txBody>
      </p:sp>
    </p:spTree>
    <p:extLst>
      <p:ext uri="{BB962C8B-B14F-4D97-AF65-F5344CB8AC3E}">
        <p14:creationId xmlns:p14="http://schemas.microsoft.com/office/powerpoint/2010/main" val="136792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8" y="585216"/>
            <a:ext cx="9720072" cy="715264"/>
          </a:xfrm>
        </p:spPr>
        <p:txBody>
          <a:bodyPr/>
          <a:lstStyle/>
          <a:p>
            <a:r>
              <a:rPr lang="es-MX" dirty="0" smtClean="0"/>
              <a:t>PRESENTACIÓN</a:t>
            </a:r>
            <a:endParaRPr lang="es-MX" dirty="0"/>
          </a:p>
        </p:txBody>
      </p:sp>
      <p:sp>
        <p:nvSpPr>
          <p:cNvPr id="3" name="Marcador de contenido 2"/>
          <p:cNvSpPr>
            <a:spLocks noGrp="1"/>
          </p:cNvSpPr>
          <p:nvPr>
            <p:ph idx="1"/>
          </p:nvPr>
        </p:nvSpPr>
        <p:spPr/>
        <p:txBody>
          <a:bodyPr/>
          <a:lstStyle/>
          <a:p>
            <a:pPr marL="0" indent="0">
              <a:buNone/>
            </a:pPr>
            <a:endParaRPr lang="es-MX" dirty="0"/>
          </a:p>
          <a:p>
            <a:pPr marL="0" indent="0">
              <a:buNone/>
            </a:pPr>
            <a:endParaRPr lang="es-MX" dirty="0"/>
          </a:p>
        </p:txBody>
      </p:sp>
      <p:sp>
        <p:nvSpPr>
          <p:cNvPr id="4" name="Rectángulo 3"/>
          <p:cNvSpPr/>
          <p:nvPr/>
        </p:nvSpPr>
        <p:spPr>
          <a:xfrm>
            <a:off x="426720" y="1785045"/>
            <a:ext cx="11236960" cy="4524315"/>
          </a:xfrm>
          <a:prstGeom prst="rect">
            <a:avLst/>
          </a:prstGeom>
        </p:spPr>
        <p:txBody>
          <a:bodyPr wrap="square">
            <a:spAutoFit/>
          </a:bodyPr>
          <a:lstStyle/>
          <a:p>
            <a:r>
              <a:rPr lang="es-MX" b="1" dirty="0">
                <a:latin typeface="Molengo"/>
              </a:rPr>
              <a:t>El aviso clasificado</a:t>
            </a:r>
            <a:r>
              <a:rPr lang="es-MX" dirty="0">
                <a:latin typeface="Molengo"/>
              </a:rPr>
              <a:t/>
            </a:r>
            <a:br>
              <a:rPr lang="es-MX" dirty="0">
                <a:latin typeface="Molengo"/>
              </a:rPr>
            </a:br>
            <a:r>
              <a:rPr lang="es-MX" dirty="0">
                <a:latin typeface="Molengo"/>
              </a:rPr>
              <a:t/>
            </a:r>
            <a:br>
              <a:rPr lang="es-MX" dirty="0">
                <a:latin typeface="Molengo"/>
              </a:rPr>
            </a:br>
            <a:r>
              <a:rPr lang="es-MX" dirty="0" smtClean="0">
                <a:latin typeface="Molengo"/>
              </a:rPr>
              <a:t>Consigna</a:t>
            </a:r>
            <a:r>
              <a:rPr lang="es-MX" dirty="0">
                <a:latin typeface="Molengo"/>
              </a:rPr>
              <a:t>:</a:t>
            </a:r>
            <a:br>
              <a:rPr lang="es-MX" dirty="0">
                <a:latin typeface="Molengo"/>
              </a:rPr>
            </a:br>
            <a:r>
              <a:rPr lang="es-MX" dirty="0">
                <a:latin typeface="Molengo"/>
              </a:rPr>
              <a:t/>
            </a:r>
            <a:br>
              <a:rPr lang="es-MX" dirty="0">
                <a:latin typeface="Molengo"/>
              </a:rPr>
            </a:br>
            <a:r>
              <a:rPr lang="es-MX" dirty="0">
                <a:latin typeface="Molengo"/>
              </a:rPr>
              <a:t>Escribir en la hoja de papel una descripción de si mismo como si se ofrecieran para “algo” en un aviso clasificado del diario. Recordar el tema de cantidad de palabras, lo que cuesta la línea, para agilizar la creatividad y la espontaneidad.</a:t>
            </a:r>
            <a:br>
              <a:rPr lang="es-MX" dirty="0">
                <a:latin typeface="Molengo"/>
              </a:rPr>
            </a:br>
            <a:r>
              <a:rPr lang="es-MX" dirty="0">
                <a:latin typeface="Molengo"/>
              </a:rPr>
              <a:t/>
            </a:r>
            <a:br>
              <a:rPr lang="es-MX" dirty="0">
                <a:latin typeface="Molengo"/>
              </a:rPr>
            </a:br>
            <a:r>
              <a:rPr lang="es-MX" dirty="0">
                <a:latin typeface="Molengo"/>
              </a:rPr>
              <a:t>- Dinámica:</a:t>
            </a:r>
            <a:br>
              <a:rPr lang="es-MX" dirty="0">
                <a:latin typeface="Molengo"/>
              </a:rPr>
            </a:br>
            <a:r>
              <a:rPr lang="es-MX" dirty="0">
                <a:latin typeface="Molengo"/>
              </a:rPr>
              <a:t/>
            </a:r>
            <a:br>
              <a:rPr lang="es-MX" dirty="0">
                <a:latin typeface="Molengo"/>
              </a:rPr>
            </a:br>
            <a:r>
              <a:rPr lang="es-MX" dirty="0">
                <a:latin typeface="Molengo"/>
              </a:rPr>
              <a:t>Esta es una técnica muy conocida que produce diversas respuestas. El uso de la creatividad, es una de ellas, lo cual enriquece la presentación; en otras se puede observar modelos personales de características muy rígidas. En un grupo de aprendizaje, el tipo de respuestas que se ponen en juego puede sugerir al coordinador el uso de otras técnicas para producir algún cambio en las estructuras personales.</a:t>
            </a:r>
          </a:p>
          <a:p>
            <a:r>
              <a:rPr lang="es-MX" dirty="0"/>
              <a:t/>
            </a:r>
            <a:br>
              <a:rPr lang="es-MX" dirty="0"/>
            </a:br>
            <a:endParaRPr lang="es-MX" dirty="0"/>
          </a:p>
        </p:txBody>
      </p:sp>
    </p:spTree>
    <p:extLst>
      <p:ext uri="{BB962C8B-B14F-4D97-AF65-F5344CB8AC3E}">
        <p14:creationId xmlns:p14="http://schemas.microsoft.com/office/powerpoint/2010/main" val="1725557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solidFill>
                  <a:srgbClr val="FF0000"/>
                </a:solidFill>
              </a:rPr>
              <a:t>AVISO CLASIFICADO</a:t>
            </a:r>
            <a:endParaRPr lang="es-MX" dirty="0">
              <a:solidFill>
                <a:srgbClr val="FF0000"/>
              </a:solidFill>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38103" y="585216"/>
            <a:ext cx="1828571" cy="1828571"/>
          </a:xfrm>
        </p:spPr>
      </p:pic>
      <p:sp>
        <p:nvSpPr>
          <p:cNvPr id="5" name="Rectángulo 4"/>
          <p:cNvSpPr/>
          <p:nvPr/>
        </p:nvSpPr>
        <p:spPr>
          <a:xfrm>
            <a:off x="1507015" y="2752928"/>
            <a:ext cx="8754320" cy="4524315"/>
          </a:xfrm>
          <a:prstGeom prst="rect">
            <a:avLst/>
          </a:prstGeom>
          <a:noFill/>
        </p:spPr>
        <p:txBody>
          <a:bodyPr wrap="none" lIns="91440" tIns="45720" rIns="91440" bIns="45720">
            <a:spAutoFit/>
          </a:bodyPr>
          <a:lstStyle/>
          <a:p>
            <a:pPr algn="ctr"/>
            <a:r>
              <a:rPr lang="es-ES" sz="2400" b="1" cap="none" spc="0" dirty="0" smtClean="0">
                <a:ln w="22225">
                  <a:solidFill>
                    <a:schemeClr val="accent2"/>
                  </a:solidFill>
                  <a:prstDash val="solid"/>
                </a:ln>
                <a:solidFill>
                  <a:schemeClr val="accent2">
                    <a:lumMod val="40000"/>
                    <a:lumOff val="60000"/>
                  </a:schemeClr>
                </a:solidFill>
                <a:effectLst/>
              </a:rPr>
              <a:t>Se ofre</a:t>
            </a:r>
            <a:r>
              <a:rPr lang="es-ES" sz="2400" b="1" dirty="0" smtClean="0">
                <a:ln w="22225">
                  <a:solidFill>
                    <a:schemeClr val="accent2"/>
                  </a:solidFill>
                  <a:prstDash val="solid"/>
                </a:ln>
                <a:solidFill>
                  <a:schemeClr val="accent2">
                    <a:lumMod val="40000"/>
                    <a:lumOff val="60000"/>
                  </a:schemeClr>
                </a:solidFill>
              </a:rPr>
              <a:t>ce profesor tutor joven</a:t>
            </a:r>
            <a:r>
              <a:rPr lang="es-ES" sz="2400" b="1" smtClean="0">
                <a:ln w="22225">
                  <a:solidFill>
                    <a:schemeClr val="accent2"/>
                  </a:solidFill>
                  <a:prstDash val="solid"/>
                </a:ln>
                <a:solidFill>
                  <a:schemeClr val="accent2">
                    <a:lumMod val="40000"/>
                    <a:lumOff val="60000"/>
                  </a:schemeClr>
                </a:solidFill>
              </a:rPr>
              <a:t>, entusiasta</a:t>
            </a:r>
            <a:endParaRPr lang="es-ES" sz="2400" b="1" dirty="0" smtClean="0">
              <a:ln w="22225">
                <a:solidFill>
                  <a:schemeClr val="accent2"/>
                </a:solidFill>
                <a:prstDash val="solid"/>
              </a:ln>
              <a:solidFill>
                <a:schemeClr val="accent2">
                  <a:lumMod val="40000"/>
                  <a:lumOff val="60000"/>
                </a:schemeClr>
              </a:solidFill>
            </a:endParaRPr>
          </a:p>
          <a:p>
            <a:pPr algn="ctr"/>
            <a:r>
              <a:rPr lang="es-ES" sz="2400" b="1" dirty="0" smtClean="0">
                <a:ln w="22225">
                  <a:solidFill>
                    <a:schemeClr val="accent2"/>
                  </a:solidFill>
                  <a:prstDash val="solid"/>
                </a:ln>
                <a:solidFill>
                  <a:schemeClr val="accent2">
                    <a:lumMod val="40000"/>
                    <a:lumOff val="60000"/>
                  </a:schemeClr>
                </a:solidFill>
              </a:rPr>
              <a:t>responsable y emprendedor, con muchas ganas de </a:t>
            </a:r>
          </a:p>
          <a:p>
            <a:pPr algn="ctr"/>
            <a:r>
              <a:rPr lang="es-ES" sz="2400" b="1" dirty="0">
                <a:ln w="22225">
                  <a:solidFill>
                    <a:schemeClr val="accent2"/>
                  </a:solidFill>
                  <a:prstDash val="solid"/>
                </a:ln>
                <a:solidFill>
                  <a:schemeClr val="accent2">
                    <a:lumMod val="40000"/>
                    <a:lumOff val="60000"/>
                  </a:schemeClr>
                </a:solidFill>
              </a:rPr>
              <a:t>t</a:t>
            </a:r>
            <a:r>
              <a:rPr lang="es-ES" sz="2400" b="1" dirty="0" smtClean="0">
                <a:ln w="22225">
                  <a:solidFill>
                    <a:schemeClr val="accent2"/>
                  </a:solidFill>
                  <a:prstDash val="solid"/>
                </a:ln>
                <a:solidFill>
                  <a:schemeClr val="accent2">
                    <a:lumMod val="40000"/>
                    <a:lumOff val="60000"/>
                  </a:schemeClr>
                </a:solidFill>
              </a:rPr>
              <a:t>rabajar  por sus alumnos</a:t>
            </a:r>
          </a:p>
          <a:p>
            <a:pPr algn="ctr"/>
            <a:r>
              <a:rPr lang="es-ES" sz="2400" b="1" dirty="0">
                <a:ln w="22225">
                  <a:solidFill>
                    <a:schemeClr val="accent2"/>
                  </a:solidFill>
                  <a:prstDash val="solid"/>
                </a:ln>
                <a:solidFill>
                  <a:schemeClr val="accent2">
                    <a:lumMod val="40000"/>
                    <a:lumOff val="60000"/>
                  </a:schemeClr>
                </a:solidFill>
              </a:rPr>
              <a:t>c</a:t>
            </a:r>
            <a:r>
              <a:rPr lang="es-ES" sz="2400" b="1" cap="none" spc="0" dirty="0" smtClean="0">
                <a:ln w="22225">
                  <a:solidFill>
                    <a:schemeClr val="accent2"/>
                  </a:solidFill>
                  <a:prstDash val="solid"/>
                </a:ln>
                <a:solidFill>
                  <a:schemeClr val="accent2">
                    <a:lumMod val="40000"/>
                    <a:lumOff val="60000"/>
                  </a:schemeClr>
                </a:solidFill>
                <a:effectLst/>
              </a:rPr>
              <a:t>on disponibilidad de horario y </a:t>
            </a:r>
          </a:p>
          <a:p>
            <a:pPr algn="ctr"/>
            <a:r>
              <a:rPr lang="es-ES" sz="2400" b="1" dirty="0">
                <a:ln w="22225">
                  <a:solidFill>
                    <a:schemeClr val="accent2"/>
                  </a:solidFill>
                  <a:prstDash val="solid"/>
                </a:ln>
                <a:solidFill>
                  <a:schemeClr val="accent2">
                    <a:lumMod val="40000"/>
                    <a:lumOff val="60000"/>
                  </a:schemeClr>
                </a:solidFill>
              </a:rPr>
              <a:t>c</a:t>
            </a:r>
            <a:r>
              <a:rPr lang="es-ES" sz="2400" b="1" dirty="0" smtClean="0">
                <a:ln w="22225">
                  <a:solidFill>
                    <a:schemeClr val="accent2"/>
                  </a:solidFill>
                  <a:prstDash val="solid"/>
                </a:ln>
                <a:solidFill>
                  <a:schemeClr val="accent2">
                    <a:lumMod val="40000"/>
                    <a:lumOff val="60000"/>
                  </a:schemeClr>
                </a:solidFill>
              </a:rPr>
              <a:t>on </a:t>
            </a:r>
            <a:r>
              <a:rPr lang="es-ES" sz="2400" b="1" cap="none" spc="0" dirty="0" smtClean="0">
                <a:ln w="22225">
                  <a:solidFill>
                    <a:schemeClr val="accent2"/>
                  </a:solidFill>
                  <a:prstDash val="solid"/>
                </a:ln>
                <a:solidFill>
                  <a:schemeClr val="accent2">
                    <a:lumMod val="40000"/>
                    <a:lumOff val="60000"/>
                  </a:schemeClr>
                </a:solidFill>
                <a:effectLst/>
              </a:rPr>
              <a:t>mucho entusiasmo por contribuir </a:t>
            </a:r>
          </a:p>
          <a:p>
            <a:pPr algn="ctr"/>
            <a:r>
              <a:rPr lang="es-ES" sz="2400" b="1" dirty="0" smtClean="0">
                <a:ln w="22225">
                  <a:solidFill>
                    <a:schemeClr val="accent2"/>
                  </a:solidFill>
                  <a:prstDash val="solid"/>
                </a:ln>
                <a:solidFill>
                  <a:schemeClr val="accent2">
                    <a:lumMod val="40000"/>
                    <a:lumOff val="60000"/>
                  </a:schemeClr>
                </a:solidFill>
              </a:rPr>
              <a:t>en sus expectativas de vida.</a:t>
            </a:r>
          </a:p>
          <a:p>
            <a:pPr algn="ctr"/>
            <a:r>
              <a:rPr lang="es-ES" sz="2400" b="1" dirty="0" smtClean="0">
                <a:ln w="22225">
                  <a:solidFill>
                    <a:schemeClr val="accent2"/>
                  </a:solidFill>
                  <a:prstDash val="solid"/>
                </a:ln>
                <a:solidFill>
                  <a:schemeClr val="accent2">
                    <a:lumMod val="40000"/>
                    <a:lumOff val="60000"/>
                  </a:schemeClr>
                </a:solidFill>
              </a:rPr>
              <a:t> Mi nombre es María Teresa Cerda </a:t>
            </a:r>
            <a:r>
              <a:rPr lang="es-ES" sz="2400" b="1" dirty="0" err="1" smtClean="0">
                <a:ln w="22225">
                  <a:solidFill>
                    <a:schemeClr val="accent2"/>
                  </a:solidFill>
                  <a:prstDash val="solid"/>
                </a:ln>
                <a:solidFill>
                  <a:schemeClr val="accent2">
                    <a:lumMod val="40000"/>
                    <a:lumOff val="60000"/>
                  </a:schemeClr>
                </a:solidFill>
              </a:rPr>
              <a:t>Orocio</a:t>
            </a:r>
            <a:endParaRPr lang="es-ES" sz="2400" b="1" dirty="0" smtClean="0">
              <a:ln w="22225">
                <a:solidFill>
                  <a:schemeClr val="accent2"/>
                </a:solidFill>
                <a:prstDash val="solid"/>
              </a:ln>
              <a:solidFill>
                <a:schemeClr val="accent2">
                  <a:lumMod val="40000"/>
                  <a:lumOff val="60000"/>
                </a:schemeClr>
              </a:solidFill>
            </a:endParaRPr>
          </a:p>
          <a:p>
            <a:pPr algn="ctr"/>
            <a:r>
              <a:rPr lang="es-ES" sz="2400" b="1" cap="none" spc="0" dirty="0" smtClean="0">
                <a:ln w="22225">
                  <a:solidFill>
                    <a:schemeClr val="accent2"/>
                  </a:solidFill>
                  <a:prstDash val="solid"/>
                </a:ln>
                <a:solidFill>
                  <a:schemeClr val="accent2">
                    <a:lumMod val="40000"/>
                    <a:lumOff val="60000"/>
                  </a:schemeClr>
                </a:solidFill>
                <a:effectLst/>
              </a:rPr>
              <a:t>Tengo experiencia en el trato y tutorías con adolescentes</a:t>
            </a:r>
          </a:p>
          <a:p>
            <a:pPr algn="ctr"/>
            <a:r>
              <a:rPr lang="es-ES" sz="2400" b="1" dirty="0">
                <a:ln w="22225">
                  <a:solidFill>
                    <a:schemeClr val="accent2"/>
                  </a:solidFill>
                  <a:prstDash val="solid"/>
                </a:ln>
                <a:solidFill>
                  <a:schemeClr val="accent2">
                    <a:lumMod val="40000"/>
                    <a:lumOff val="60000"/>
                  </a:schemeClr>
                </a:solidFill>
              </a:rPr>
              <a:t>m</a:t>
            </a:r>
            <a:r>
              <a:rPr lang="es-ES" sz="2400" b="1" dirty="0" smtClean="0">
                <a:ln w="22225">
                  <a:solidFill>
                    <a:schemeClr val="accent2"/>
                  </a:solidFill>
                  <a:prstDash val="solid"/>
                </a:ln>
                <a:solidFill>
                  <a:schemeClr val="accent2">
                    <a:lumMod val="40000"/>
                    <a:lumOff val="60000"/>
                  </a:schemeClr>
                </a:solidFill>
              </a:rPr>
              <a:t>i especialidad es Matemáticas</a:t>
            </a:r>
          </a:p>
          <a:p>
            <a:pPr algn="ctr"/>
            <a:r>
              <a:rPr lang="es-ES" sz="2400" b="1" cap="none" spc="0" dirty="0" smtClean="0">
                <a:ln w="22225">
                  <a:solidFill>
                    <a:schemeClr val="accent2"/>
                  </a:solidFill>
                  <a:prstDash val="solid"/>
                </a:ln>
                <a:solidFill>
                  <a:schemeClr val="accent2">
                    <a:lumMod val="40000"/>
                    <a:lumOff val="60000"/>
                  </a:schemeClr>
                </a:solidFill>
                <a:effectLst/>
              </a:rPr>
              <a:t>Y tengo 34 años</a:t>
            </a:r>
          </a:p>
          <a:p>
            <a:pPr algn="ctr"/>
            <a:endParaRPr lang="es-ES" sz="2400" b="1" cap="none" spc="0" dirty="0" smtClean="0">
              <a:ln w="22225">
                <a:solidFill>
                  <a:schemeClr val="accent2"/>
                </a:solidFill>
                <a:prstDash val="solid"/>
              </a:ln>
              <a:solidFill>
                <a:schemeClr val="accent2">
                  <a:lumMod val="40000"/>
                  <a:lumOff val="60000"/>
                </a:schemeClr>
              </a:solidFill>
              <a:effectLst/>
            </a:endParaRPr>
          </a:p>
          <a:p>
            <a:pPr algn="ctr"/>
            <a:endParaRPr lang="es-ES" sz="2400" b="1" cap="none" spc="0" dirty="0">
              <a:ln w="22225">
                <a:solidFill>
                  <a:schemeClr val="accent2"/>
                </a:solidFill>
                <a:prstDash val="solid"/>
              </a:ln>
              <a:solidFill>
                <a:schemeClr val="accent2">
                  <a:lumMod val="40000"/>
                  <a:lumOff val="60000"/>
                </a:schemeClr>
              </a:solidFill>
              <a:effectLst/>
            </a:endParaRPr>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48460">
            <a:off x="755098" y="1165669"/>
            <a:ext cx="1657350" cy="1838325"/>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97943" y="3276657"/>
            <a:ext cx="2569822" cy="2104855"/>
          </a:xfrm>
          <a:prstGeom prst="rect">
            <a:avLst/>
          </a:prstGeom>
        </p:spPr>
      </p:pic>
      <p:pic>
        <p:nvPicPr>
          <p:cNvPr id="8" name="Imagen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4940" y="4750824"/>
            <a:ext cx="1591056" cy="1804111"/>
          </a:xfrm>
          <a:prstGeom prst="rect">
            <a:avLst/>
          </a:prstGeom>
        </p:spPr>
      </p:pic>
    </p:spTree>
    <p:extLst>
      <p:ext uri="{BB962C8B-B14F-4D97-AF65-F5344CB8AC3E}">
        <p14:creationId xmlns:p14="http://schemas.microsoft.com/office/powerpoint/2010/main" val="9668983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2000"/>
                                        <p:tgtEl>
                                          <p:spTgt spid="6"/>
                                        </p:tgtEl>
                                      </p:cBhvr>
                                    </p:animEffect>
                                    <p:anim calcmode="lin" valueType="num">
                                      <p:cBhvr>
                                        <p:cTn id="12" dur="2000" fill="hold"/>
                                        <p:tgtEl>
                                          <p:spTgt spid="6"/>
                                        </p:tgtEl>
                                        <p:attrNameLst>
                                          <p:attrName>ppt_w</p:attrName>
                                        </p:attrNameLst>
                                      </p:cBhvr>
                                      <p:tavLst>
                                        <p:tav tm="0" fmla="#ppt_w*sin(2.5*pi*$)">
                                          <p:val>
                                            <p:fltVal val="0"/>
                                          </p:val>
                                        </p:tav>
                                        <p:tav tm="100000">
                                          <p:val>
                                            <p:fltVal val="1"/>
                                          </p:val>
                                        </p:tav>
                                      </p:tavLst>
                                    </p:anim>
                                    <p:anim calcmode="lin" valueType="num">
                                      <p:cBhvr>
                                        <p:cTn id="1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2" presetClass="emph" presetSubtype="0" fill="hold" nodeType="clickEffect">
                                  <p:stCondLst>
                                    <p:cond delay="0"/>
                                  </p:stCondLst>
                                  <p:childTnLst>
                                    <p:animRot by="120000">
                                      <p:cBhvr>
                                        <p:cTn id="25" dur="100" fill="hold">
                                          <p:stCondLst>
                                            <p:cond delay="0"/>
                                          </p:stCondLst>
                                        </p:cTn>
                                        <p:tgtEl>
                                          <p:spTgt spid="7"/>
                                        </p:tgtEl>
                                        <p:attrNameLst>
                                          <p:attrName>r</p:attrName>
                                        </p:attrNameLst>
                                      </p:cBhvr>
                                    </p:animRot>
                                    <p:animRot by="-240000">
                                      <p:cBhvr>
                                        <p:cTn id="26" dur="200" fill="hold">
                                          <p:stCondLst>
                                            <p:cond delay="200"/>
                                          </p:stCondLst>
                                        </p:cTn>
                                        <p:tgtEl>
                                          <p:spTgt spid="7"/>
                                        </p:tgtEl>
                                        <p:attrNameLst>
                                          <p:attrName>r</p:attrName>
                                        </p:attrNameLst>
                                      </p:cBhvr>
                                    </p:animRot>
                                    <p:animRot by="240000">
                                      <p:cBhvr>
                                        <p:cTn id="27" dur="200" fill="hold">
                                          <p:stCondLst>
                                            <p:cond delay="400"/>
                                          </p:stCondLst>
                                        </p:cTn>
                                        <p:tgtEl>
                                          <p:spTgt spid="7"/>
                                        </p:tgtEl>
                                        <p:attrNameLst>
                                          <p:attrName>r</p:attrName>
                                        </p:attrNameLst>
                                      </p:cBhvr>
                                    </p:animRot>
                                    <p:animRot by="-240000">
                                      <p:cBhvr>
                                        <p:cTn id="28" dur="200" fill="hold">
                                          <p:stCondLst>
                                            <p:cond delay="600"/>
                                          </p:stCondLst>
                                        </p:cTn>
                                        <p:tgtEl>
                                          <p:spTgt spid="7"/>
                                        </p:tgtEl>
                                        <p:attrNameLst>
                                          <p:attrName>r</p:attrName>
                                        </p:attrNameLst>
                                      </p:cBhvr>
                                    </p:animRot>
                                    <p:animRot by="120000">
                                      <p:cBhvr>
                                        <p:cTn id="29" dur="200" fill="hold">
                                          <p:stCondLst>
                                            <p:cond delay="800"/>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41</TotalTime>
  <Words>633</Words>
  <Application>Microsoft Office PowerPoint</Application>
  <PresentationFormat>Panorámica</PresentationFormat>
  <Paragraphs>53</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Molengo</vt:lpstr>
      <vt:lpstr>Tw Cen MT</vt:lpstr>
      <vt:lpstr>Tw Cen MT Condensed</vt:lpstr>
      <vt:lpstr>Wingdings 3</vt:lpstr>
      <vt:lpstr>Integral</vt:lpstr>
      <vt:lpstr>TUTORÍA ESCOLARIZADA</vt:lpstr>
      <vt:lpstr>PROPÓSITO</vt:lpstr>
      <vt:lpstr>Presentación de PowerPoint</vt:lpstr>
      <vt:lpstr>Presentación de PowerPoint</vt:lpstr>
      <vt:lpstr>Presentación de PowerPoint</vt:lpstr>
      <vt:lpstr>LINEAS DE ACCIÓN</vt:lpstr>
      <vt:lpstr>CUARTO SEMESTRE</vt:lpstr>
      <vt:lpstr>PRESENTACIÓN</vt:lpstr>
      <vt:lpstr>AVISO CLASIFICADO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TUTORÍA ESCOLARIZADA</dc:title>
  <dc:creator>tere.cerdao@gmail.com</dc:creator>
  <cp:lastModifiedBy>tere.cerdao@gmail.com</cp:lastModifiedBy>
  <cp:revision>6</cp:revision>
  <dcterms:created xsi:type="dcterms:W3CDTF">2014-03-07T15:07:11Z</dcterms:created>
  <dcterms:modified xsi:type="dcterms:W3CDTF">2014-03-07T15:48:45Z</dcterms:modified>
</cp:coreProperties>
</file>