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0" r:id="rId7"/>
    <p:sldId id="262" r:id="rId8"/>
    <p:sldId id="263" r:id="rId9"/>
    <p:sldId id="264" r:id="rId10"/>
    <p:sldId id="265" r:id="rId11"/>
    <p:sldId id="266" r:id="rId12"/>
    <p:sldId id="267"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4D7304DE-107F-4C31-866C-83C4C06B93EB}" type="datetimeFigureOut">
              <a:rPr lang="es-ES" smtClean="0"/>
              <a:pPr/>
              <a:t>21/10/2014</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FD7219E0-FE68-4035-A6F0-09B4B2693553}"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D7304DE-107F-4C31-866C-83C4C06B93EB}" type="datetimeFigureOut">
              <a:rPr lang="es-ES" smtClean="0"/>
              <a:pPr/>
              <a:t>21/10/2014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D7304DE-107F-4C31-866C-83C4C06B93EB}" type="datetimeFigureOut">
              <a:rPr lang="es-ES" smtClean="0"/>
              <a:pPr/>
              <a:t>21/10/2014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4D7304DE-107F-4C31-866C-83C4C06B93EB}" type="datetimeFigureOut">
              <a:rPr lang="es-ES" smtClean="0"/>
              <a:pPr/>
              <a:t>21/10/2014</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FD7219E0-FE68-4035-A6F0-09B4B2693553}"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4D7304DE-107F-4C31-866C-83C4C06B93EB}" type="datetimeFigureOut">
              <a:rPr lang="es-ES" smtClean="0"/>
              <a:pPr/>
              <a:t>21/10/2014</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4D7304DE-107F-4C31-866C-83C4C06B93EB}" type="datetimeFigureOut">
              <a:rPr lang="es-ES" smtClean="0"/>
              <a:pPr/>
              <a:t>21/10/2014</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4D7304DE-107F-4C31-866C-83C4C06B93EB}" type="datetimeFigureOut">
              <a:rPr lang="es-ES" smtClean="0"/>
              <a:pPr/>
              <a:t>21/10/2014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FD7219E0-FE68-4035-A6F0-09B4B2693553}" type="slidenum">
              <a:rPr lang="es-ES" smtClean="0"/>
              <a:pPr/>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4D7304DE-107F-4C31-866C-83C4C06B93EB}" type="datetimeFigureOut">
              <a:rPr lang="es-ES" smtClean="0"/>
              <a:pPr/>
              <a:t>21/10/2014</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4D7304DE-107F-4C31-866C-83C4C06B93EB}" type="datetimeFigureOut">
              <a:rPr lang="es-ES" smtClean="0"/>
              <a:pPr/>
              <a:t>21/10/2014</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4D7304DE-107F-4C31-866C-83C4C06B93EB}" type="datetimeFigureOut">
              <a:rPr lang="es-ES" smtClean="0"/>
              <a:pPr/>
              <a:t>21/10/2014</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4D7304DE-107F-4C31-866C-83C4C06B93EB}" type="datetimeFigureOut">
              <a:rPr lang="es-ES" smtClean="0"/>
              <a:pPr/>
              <a:t>21/10/2014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FD7219E0-FE68-4035-A6F0-09B4B2693553}" type="slidenum">
              <a:rPr lang="es-ES" smtClean="0"/>
              <a:pPr/>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D7304DE-107F-4C31-866C-83C4C06B93EB}" type="datetimeFigureOut">
              <a:rPr lang="es-ES" smtClean="0"/>
              <a:pPr/>
              <a:t>21/10/2014</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D7219E0-FE68-4035-A6F0-09B4B2693553}" type="slidenum">
              <a:rPr lang="es-ES" smtClean="0"/>
              <a:pPr/>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www.google.com.mx/url?sa=i&amp;rct=j&amp;q=enep&amp;source=images&amp;cd=&amp;cad=rja&amp;docid=B6R041lmLv8F3M&amp;tbnid=JzxSK6HP-A4t1M:&amp;ved=0CAUQjRw&amp;url=http://www.enef.sepc.edu.mx/paginashermanas.html&amp;ei=ifQKUa-JNom1igK3uIHgCQ&amp;bvm=bv.41642243,d.cGE&amp;psig=AFQjCNFrWPCPil7W9GoxR1VwpQ8Ms0DFkA&amp;ust=1359758837435671"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mx/url?sa=i&amp;rct=j&amp;q=&amp;esrc=s&amp;source=images&amp;cd=&amp;cad=rja&amp;uact=8&amp;ved=0CAcQjRw&amp;url=http://www.planeacion.unam.mx/Planeacion/&amp;ei=YJxGVNWaGpeRNuz-gPgB&amp;bvm=bv.77880786,d.eXY&amp;psig=AFQjCNFv-VAuGAlExM_8JjLh_mEgLaAAsw&amp;ust=141400005801815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mx/imgres?imgurl=http://3.bp.blogspot.com/_z7wCF795KIs/Sh67_AXWf1I/AAAAAAAAAyI/olKhhFO7S3g/s320/libros%2Bhistoria.bmp&amp;imgrefurl=http://www.eshistoria.net/2009/05/libros-para-estudiantes-de-historia.html&amp;h=284&amp;w=284&amp;tbnid=BTRuMJdGQd28nM:&amp;zoom=1&amp;docid=CsiCIhRpo8g-SM&amp;ei=zpxGVJ3wLorHgwS_pIGYDQ&amp;tbm=isch&amp;ved=0CDwQMygOMA4&amp;iact=rc&amp;uact=3&amp;dur=236&amp;page=1&amp;start=0&amp;ndsp=1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encrypted-tbn1.gstatic.com/images?q=tbn:ANd9GcQKDMh5zwtTMiAQ_28HR6tpfEKuJGzLjmW2pV7_sYt_LK76YEPJ"/>
          <p:cNvPicPr>
            <a:picLocks noChangeAspect="1" noChangeArrowheads="1"/>
          </p:cNvPicPr>
          <p:nvPr/>
        </p:nvPicPr>
        <p:blipFill>
          <a:blip r:embed="rId2" cstate="print"/>
          <a:srcRect/>
          <a:stretch>
            <a:fillRect/>
          </a:stretch>
        </p:blipFill>
        <p:spPr bwMode="auto">
          <a:xfrm>
            <a:off x="971600" y="1916832"/>
            <a:ext cx="7560840" cy="3888432"/>
          </a:xfrm>
          <a:prstGeom prst="rect">
            <a:avLst/>
          </a:prstGeom>
          <a:noFill/>
        </p:spPr>
      </p:pic>
      <p:sp>
        <p:nvSpPr>
          <p:cNvPr id="2" name="1 Título"/>
          <p:cNvSpPr>
            <a:spLocks noGrp="1"/>
          </p:cNvSpPr>
          <p:nvPr>
            <p:ph type="ctrTitle"/>
          </p:nvPr>
        </p:nvSpPr>
        <p:spPr>
          <a:xfrm>
            <a:off x="381000" y="1916832"/>
            <a:ext cx="8458200" cy="1800201"/>
          </a:xfrm>
        </p:spPr>
        <p:txBody>
          <a:bodyPr>
            <a:normAutofit fontScale="90000"/>
          </a:bodyPr>
          <a:lstStyle/>
          <a:p>
            <a:pPr algn="ctr"/>
            <a:r>
              <a:rPr lang="es-ES" dirty="0" smtClean="0"/>
              <a:t/>
            </a:r>
            <a:br>
              <a:rPr lang="es-ES" dirty="0" smtClean="0"/>
            </a:br>
            <a:r>
              <a:rPr lang="es-ES" dirty="0" smtClean="0"/>
              <a:t> </a:t>
            </a:r>
            <a:r>
              <a:rPr lang="es-ES" dirty="0" smtClean="0">
                <a:solidFill>
                  <a:schemeClr val="tx1"/>
                </a:solidFill>
              </a:rPr>
              <a:t>Educación histórica en diversos contextos 	</a:t>
            </a:r>
            <a:r>
              <a:rPr lang="es-ES" dirty="0" smtClean="0"/>
              <a:t/>
            </a:r>
            <a:br>
              <a:rPr lang="es-ES" dirty="0" smtClean="0"/>
            </a:br>
            <a:endParaRPr lang="es-ES" dirty="0"/>
          </a:p>
        </p:txBody>
      </p:sp>
      <p:sp>
        <p:nvSpPr>
          <p:cNvPr id="3" name="2 Subtítulo"/>
          <p:cNvSpPr>
            <a:spLocks noGrp="1"/>
          </p:cNvSpPr>
          <p:nvPr>
            <p:ph type="subTitle" idx="1"/>
          </p:nvPr>
        </p:nvSpPr>
        <p:spPr>
          <a:xfrm>
            <a:off x="381000" y="4581128"/>
            <a:ext cx="8458200" cy="648072"/>
          </a:xfrm>
        </p:spPr>
        <p:txBody>
          <a:bodyPr/>
          <a:lstStyle/>
          <a:p>
            <a:r>
              <a:rPr lang="es-ES" b="1" dirty="0" smtClean="0"/>
              <a:t>                                                     </a:t>
            </a:r>
            <a:endParaRPr lang="es-ES" b="1" dirty="0"/>
          </a:p>
        </p:txBody>
      </p:sp>
      <p:pic>
        <p:nvPicPr>
          <p:cNvPr id="1027" name="Picture 3"/>
          <p:cNvPicPr>
            <a:picLocks noChangeAspect="1" noChangeArrowheads="1"/>
          </p:cNvPicPr>
          <p:nvPr/>
        </p:nvPicPr>
        <p:blipFill>
          <a:blip r:embed="rId3" cstate="print"/>
          <a:srcRect/>
          <a:stretch>
            <a:fillRect/>
          </a:stretch>
        </p:blipFill>
        <p:spPr bwMode="auto">
          <a:xfrm>
            <a:off x="6614663" y="260649"/>
            <a:ext cx="2137256" cy="648071"/>
          </a:xfrm>
          <a:prstGeom prst="rect">
            <a:avLst/>
          </a:prstGeom>
          <a:noFill/>
          <a:ln w="9525">
            <a:noFill/>
            <a:miter lim="800000"/>
            <a:headEnd/>
            <a:tailEnd/>
          </a:ln>
        </p:spPr>
      </p:pic>
      <p:pic>
        <p:nvPicPr>
          <p:cNvPr id="5" name="Picture 5" descr="http://www.enef.sepc.edu.mx/imagenes/logooooos/02enep.png">
            <a:hlinkClick r:id="rId4"/>
          </p:cNvPr>
          <p:cNvPicPr>
            <a:picLocks noChangeAspect="1" noChangeArrowheads="1"/>
          </p:cNvPicPr>
          <p:nvPr/>
        </p:nvPicPr>
        <p:blipFill>
          <a:blip r:embed="rId5" cstate="print"/>
          <a:srcRect/>
          <a:stretch>
            <a:fillRect/>
          </a:stretch>
        </p:blipFill>
        <p:spPr bwMode="auto">
          <a:xfrm>
            <a:off x="323528" y="260648"/>
            <a:ext cx="2071670" cy="179113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2200" b="1" dirty="0" smtClean="0">
                <a:solidFill>
                  <a:schemeClr val="tx1"/>
                </a:solidFill>
                <a:latin typeface="Arial" pitchFamily="34" charset="0"/>
                <a:cs typeface="Arial" pitchFamily="34" charset="0"/>
              </a:rPr>
              <a:t>Unidad de aprendizaje IV. Diseño de estrategias didácticas</a:t>
            </a:r>
            <a:r>
              <a:rPr lang="es-MX" b="1" dirty="0" smtClean="0">
                <a:solidFill>
                  <a:schemeClr val="tx1"/>
                </a:solidFill>
              </a:rPr>
              <a:t>. </a:t>
            </a:r>
            <a:r>
              <a:rPr lang="es-MX" b="1" dirty="0" smtClean="0"/>
              <a:t/>
            </a:r>
            <a:br>
              <a:rPr lang="es-MX" b="1" dirty="0" smtClean="0"/>
            </a:br>
            <a:endParaRPr lang="es-MX" dirty="0"/>
          </a:p>
        </p:txBody>
      </p:sp>
      <p:sp>
        <p:nvSpPr>
          <p:cNvPr id="3" name="2 Marcador de contenido"/>
          <p:cNvSpPr>
            <a:spLocks noGrp="1"/>
          </p:cNvSpPr>
          <p:nvPr>
            <p:ph idx="1"/>
          </p:nvPr>
        </p:nvSpPr>
        <p:spPr/>
        <p:txBody>
          <a:bodyPr/>
          <a:lstStyle/>
          <a:p>
            <a:endParaRPr lang="es-MX" b="1" dirty="0" smtClean="0"/>
          </a:p>
          <a:p>
            <a:r>
              <a:rPr lang="es-MX" dirty="0" smtClean="0">
                <a:solidFill>
                  <a:schemeClr val="tx1"/>
                </a:solidFill>
              </a:rPr>
              <a:t> Saber y hacer: replantear estrategias de aprendizaje de la historia en contextos diversos y con empleo de múltiples </a:t>
            </a:r>
            <a:r>
              <a:rPr lang="es-MX" dirty="0" smtClean="0">
                <a:solidFill>
                  <a:schemeClr val="tx1"/>
                </a:solidFill>
              </a:rPr>
              <a:t>recursos</a:t>
            </a:r>
            <a:r>
              <a:rPr lang="es-MX" dirty="0" smtClean="0"/>
              <a:t>.</a:t>
            </a:r>
            <a:r>
              <a:rPr lang="es-MX" dirty="0" smtClean="0"/>
              <a:t>	</a:t>
            </a:r>
          </a:p>
          <a:p>
            <a:endParaRPr lang="es-MX" dirty="0"/>
          </a:p>
        </p:txBody>
      </p:sp>
      <p:pic>
        <p:nvPicPr>
          <p:cNvPr id="4" name="3 Imagen" descr="https://encrypted-tbn0.gstatic.com/images?q=tbn:ANd9GcQv_ubT2prlTDt8vnakI0K2nejRcVrKLn-0m2Q3QiSOz4TobN6L">
            <a:hlinkClick r:id="rId2"/>
          </p:cNvPr>
          <p:cNvPicPr/>
          <p:nvPr/>
        </p:nvPicPr>
        <p:blipFill>
          <a:blip r:embed="rId3" cstate="print"/>
          <a:srcRect/>
          <a:stretch>
            <a:fillRect/>
          </a:stretch>
        </p:blipFill>
        <p:spPr bwMode="auto">
          <a:xfrm>
            <a:off x="5940152" y="3717032"/>
            <a:ext cx="2736304" cy="2376264"/>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000" b="1" dirty="0" smtClean="0">
                <a:solidFill>
                  <a:schemeClr val="tx1"/>
                </a:solidFill>
                <a:latin typeface="Arial" pitchFamily="34" charset="0"/>
                <a:cs typeface="Arial" pitchFamily="34" charset="0"/>
              </a:rPr>
              <a:t>IDENTIFICAR LAS ASIGNATURAS QUE ANTECENDEN Y LAS SUBCECUENTES CON LA QUE SE IMPARTE</a:t>
            </a:r>
            <a:endParaRPr lang="es-MX" sz="2000" dirty="0">
              <a:solidFill>
                <a:schemeClr val="tx1"/>
              </a:solidFill>
              <a:latin typeface="Arial" pitchFamily="34" charset="0"/>
              <a:cs typeface="Arial" pitchFamily="34" charset="0"/>
            </a:endParaRPr>
          </a:p>
        </p:txBody>
      </p:sp>
      <p:sp>
        <p:nvSpPr>
          <p:cNvPr id="3" name="2 Marcador de contenido"/>
          <p:cNvSpPr>
            <a:spLocks noGrp="1"/>
          </p:cNvSpPr>
          <p:nvPr>
            <p:ph idx="1"/>
          </p:nvPr>
        </p:nvSpPr>
        <p:spPr/>
        <p:txBody>
          <a:bodyPr/>
          <a:lstStyle/>
          <a:p>
            <a:r>
              <a:rPr lang="es-MX" dirty="0" smtClean="0">
                <a:solidFill>
                  <a:schemeClr val="tx1"/>
                </a:solidFill>
              </a:rPr>
              <a:t>Este espacio curricular se relaciona con: Historia de la educación en México, Educación histórica en el aula, Ambientes de aprendizaje y Tic en la educación </a:t>
            </a:r>
            <a:r>
              <a:rPr lang="es-MX" dirty="0" smtClean="0">
                <a:solidFill>
                  <a:schemeClr val="tx1"/>
                </a:solidFill>
              </a:rPr>
              <a:t>.</a:t>
            </a:r>
            <a:r>
              <a:rPr lang="es-MX" dirty="0" smtClean="0"/>
              <a:t>	</a:t>
            </a:r>
          </a:p>
          <a:p>
            <a:endParaRPr lang="es-MX" dirty="0" smtClean="0"/>
          </a:p>
          <a:p>
            <a:pPr>
              <a:buNone/>
            </a:pP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chemeClr val="tx1"/>
                </a:solidFill>
              </a:rPr>
              <a:t>Criterios de evaluación</a:t>
            </a:r>
            <a:endParaRPr lang="es-MX" dirty="0">
              <a:solidFill>
                <a:schemeClr val="tx1"/>
              </a:solidFill>
            </a:endParaRPr>
          </a:p>
        </p:txBody>
      </p:sp>
      <p:sp>
        <p:nvSpPr>
          <p:cNvPr id="3" name="2 Marcador de contenido"/>
          <p:cNvSpPr>
            <a:spLocks noGrp="1"/>
          </p:cNvSpPr>
          <p:nvPr>
            <p:ph idx="1"/>
          </p:nvPr>
        </p:nvSpPr>
        <p:spPr/>
        <p:txBody>
          <a:bodyPr/>
          <a:lstStyle/>
          <a:p>
            <a:r>
              <a:rPr lang="es-ES" dirty="0" smtClean="0">
                <a:solidFill>
                  <a:schemeClr val="tx1"/>
                </a:solidFill>
                <a:latin typeface="Arial"/>
                <a:ea typeface="Calibri"/>
                <a:cs typeface="Times New Roman"/>
              </a:rPr>
              <a:t>Portafolio semestral </a:t>
            </a:r>
            <a:r>
              <a:rPr lang="es-ES" dirty="0" smtClean="0">
                <a:solidFill>
                  <a:schemeClr val="tx1"/>
                </a:solidFill>
                <a:latin typeface="Arial"/>
                <a:ea typeface="Calibri"/>
                <a:cs typeface="Times New Roman"/>
              </a:rPr>
              <a:t>……………………                        </a:t>
            </a:r>
          </a:p>
          <a:p>
            <a:r>
              <a:rPr lang="es-ES" dirty="0" smtClean="0">
                <a:solidFill>
                  <a:schemeClr val="tx1"/>
                </a:solidFill>
                <a:latin typeface="Arial"/>
                <a:ea typeface="Calibri"/>
                <a:cs typeface="Times New Roman"/>
              </a:rPr>
              <a:t>Participaciones…………………………..</a:t>
            </a:r>
          </a:p>
          <a:p>
            <a:r>
              <a:rPr lang="es-ES" dirty="0" smtClean="0">
                <a:solidFill>
                  <a:schemeClr val="tx1"/>
                </a:solidFill>
                <a:latin typeface="Arial"/>
                <a:ea typeface="Calibri"/>
                <a:cs typeface="Times New Roman"/>
              </a:rPr>
              <a:t> </a:t>
            </a:r>
            <a:r>
              <a:rPr lang="es-ES" dirty="0" smtClean="0">
                <a:solidFill>
                  <a:schemeClr val="tx1"/>
                </a:solidFill>
                <a:latin typeface="Arial"/>
                <a:ea typeface="Calibri"/>
                <a:cs typeface="Times New Roman"/>
              </a:rPr>
              <a:t>exposiciones y manejo de </a:t>
            </a:r>
            <a:r>
              <a:rPr lang="es-ES" dirty="0" smtClean="0">
                <a:solidFill>
                  <a:schemeClr val="tx1"/>
                </a:solidFill>
                <a:latin typeface="Arial"/>
                <a:ea typeface="Calibri"/>
                <a:cs typeface="Times New Roman"/>
              </a:rPr>
              <a:t>material……</a:t>
            </a:r>
          </a:p>
          <a:p>
            <a:r>
              <a:rPr lang="es-ES" dirty="0" smtClean="0">
                <a:solidFill>
                  <a:schemeClr val="tx1"/>
                </a:solidFill>
                <a:latin typeface="Arial"/>
                <a:ea typeface="Calibri"/>
                <a:cs typeface="Times New Roman"/>
              </a:rPr>
              <a:t>Trabajos escritos </a:t>
            </a:r>
            <a:r>
              <a:rPr lang="es-ES" dirty="0" smtClean="0">
                <a:solidFill>
                  <a:schemeClr val="tx1"/>
                </a:solidFill>
                <a:latin typeface="Arial"/>
                <a:ea typeface="Calibri"/>
                <a:cs typeface="Times New Roman"/>
              </a:rPr>
              <a:t>………………………...</a:t>
            </a:r>
          </a:p>
          <a:p>
            <a:r>
              <a:rPr lang="es-ES" dirty="0" smtClean="0">
                <a:solidFill>
                  <a:schemeClr val="tx1"/>
                </a:solidFill>
                <a:latin typeface="Arial"/>
                <a:cs typeface="Times New Roman"/>
              </a:rPr>
              <a:t>Examen </a:t>
            </a:r>
            <a:r>
              <a:rPr lang="es-ES" smtClean="0">
                <a:solidFill>
                  <a:schemeClr val="tx1"/>
                </a:solidFill>
                <a:latin typeface="Arial"/>
                <a:cs typeface="Times New Roman"/>
              </a:rPr>
              <a:t>Institucional …………………….</a:t>
            </a:r>
            <a:endParaRPr lang="es-MX"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solidFill>
                  <a:schemeClr val="tx1"/>
                </a:solidFill>
              </a:rPr>
              <a:t>Licenciatura en educación preescolar</a:t>
            </a:r>
            <a:endParaRPr lang="es-ES" dirty="0">
              <a:solidFill>
                <a:schemeClr val="tx1"/>
              </a:solidFill>
            </a:endParaRPr>
          </a:p>
        </p:txBody>
      </p:sp>
      <p:sp>
        <p:nvSpPr>
          <p:cNvPr id="3" name="2 Marcador de contenido"/>
          <p:cNvSpPr>
            <a:spLocks noGrp="1"/>
          </p:cNvSpPr>
          <p:nvPr>
            <p:ph idx="1"/>
          </p:nvPr>
        </p:nvSpPr>
        <p:spPr/>
        <p:txBody>
          <a:bodyPr/>
          <a:lstStyle/>
          <a:p>
            <a:pPr algn="ctr">
              <a:buNone/>
            </a:pPr>
            <a:r>
              <a:rPr lang="es-ES" dirty="0" smtClean="0">
                <a:solidFill>
                  <a:schemeClr val="tx1"/>
                </a:solidFill>
              </a:rPr>
              <a:t>  PROGRAMA </a:t>
            </a:r>
            <a:r>
              <a:rPr lang="es-ES" dirty="0" smtClean="0">
                <a:solidFill>
                  <a:schemeClr val="tx1"/>
                </a:solidFill>
              </a:rPr>
              <a:t>DEL CURSO : Educación Histórica en  diversos contextos.</a:t>
            </a:r>
          </a:p>
          <a:p>
            <a:pPr>
              <a:buNone/>
            </a:pPr>
            <a:r>
              <a:rPr lang="es-ES" dirty="0" smtClean="0">
                <a:solidFill>
                  <a:schemeClr val="tx1"/>
                </a:solidFill>
              </a:rPr>
              <a:t>Semestre 5º          Horas: 4           Créditos: 4.5</a:t>
            </a:r>
          </a:p>
          <a:p>
            <a:pPr>
              <a:buNone/>
            </a:pPr>
            <a:endParaRPr lang="es-ES" dirty="0" smtClean="0">
              <a:solidFill>
                <a:schemeClr val="tx1"/>
              </a:solidFill>
            </a:endParaRPr>
          </a:p>
          <a:p>
            <a:pPr>
              <a:buNone/>
            </a:pPr>
            <a:r>
              <a:rPr lang="es-ES" dirty="0" smtClean="0">
                <a:solidFill>
                  <a:schemeClr val="tx1"/>
                </a:solidFill>
              </a:rPr>
              <a:t>Trayecto formativo:</a:t>
            </a:r>
            <a:r>
              <a:rPr lang="es-MX" b="1" dirty="0" smtClean="0">
                <a:solidFill>
                  <a:schemeClr val="tx1"/>
                </a:solidFill>
              </a:rPr>
              <a:t> </a:t>
            </a:r>
            <a:r>
              <a:rPr lang="es-MX" dirty="0" smtClean="0">
                <a:solidFill>
                  <a:schemeClr val="tx1"/>
                </a:solidFill>
              </a:rPr>
              <a:t>Preparación para la enseñanza y el aprendizaje</a:t>
            </a:r>
            <a:endParaRPr lang="es-E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endParaRPr lang="es-ES" dirty="0"/>
          </a:p>
        </p:txBody>
      </p:sp>
      <p:sp>
        <p:nvSpPr>
          <p:cNvPr id="3" name="2 Marcador de contenido"/>
          <p:cNvSpPr>
            <a:spLocks noGrp="1"/>
          </p:cNvSpPr>
          <p:nvPr>
            <p:ph idx="1"/>
          </p:nvPr>
        </p:nvSpPr>
        <p:spPr/>
        <p:txBody>
          <a:bodyPr>
            <a:normAutofit fontScale="47500" lnSpcReduction="20000"/>
          </a:bodyPr>
          <a:lstStyle/>
          <a:p>
            <a:r>
              <a:rPr lang="es-ES" dirty="0" smtClean="0">
                <a:solidFill>
                  <a:schemeClr val="tx1"/>
                </a:solidFill>
              </a:rPr>
              <a:t>PROPOSITO:</a:t>
            </a:r>
          </a:p>
          <a:p>
            <a:r>
              <a:rPr lang="es-ES" dirty="0" smtClean="0">
                <a:solidFill>
                  <a:schemeClr val="tx1"/>
                </a:solidFill>
              </a:rPr>
              <a:t>Este curso pretende que las y los estudiantes visualicen las múltiples oportunidades de aprender los conceptos temporales que preparan a los alumnos de educación preescolar para que en el futuro desarrollen el pensamiento histórico y comprendan la historia.</a:t>
            </a:r>
          </a:p>
          <a:p>
            <a:r>
              <a:rPr lang="es-ES" dirty="0" smtClean="0">
                <a:solidFill>
                  <a:schemeClr val="tx1"/>
                </a:solidFill>
              </a:rPr>
              <a:t> Para ello, las y los futuros docentes de preescolar deben aprender a visitar los museos, los archivos históricos, las bibliotecas de fondos antiguos, los sitios históricos y arqueológicos, de una forma innovadora y fresca que les permita visualizar las oportunidades de aprendizaje que estos sitios proveen. </a:t>
            </a:r>
          </a:p>
          <a:p>
            <a:r>
              <a:rPr lang="es-ES" dirty="0" smtClean="0">
                <a:solidFill>
                  <a:schemeClr val="tx1"/>
                </a:solidFill>
              </a:rPr>
              <a:t>Además de lo anterior, hay que tener en cuenta que para los alumnos del nivel preescolar los escenarios familiares, escolares y/o comunitarios resultan fundamentales para el desarrollo de los conceptos temporales, tales como nuevo, viejo, pasado, presente, futuro, actual, antiguo, entre otros. </a:t>
            </a:r>
          </a:p>
          <a:p>
            <a:r>
              <a:rPr lang="es-ES" dirty="0" smtClean="0">
                <a:solidFill>
                  <a:schemeClr val="tx1"/>
                </a:solidFill>
              </a:rPr>
              <a:t>Este curso también busca brindar a los futuros docentes las herramientas para que sean capaces de ver a sus alumnos como poseedores de una cultura histórica con la que se debe contar al conducir el aprendizaje de la historia en la educación preescolar y en la educación básica. Todo ello valorando la diversidad cultural, étnica y social de los alumnos. </a:t>
            </a:r>
          </a:p>
          <a:p>
            <a:r>
              <a:rPr lang="es-ES" dirty="0" smtClean="0">
                <a:solidFill>
                  <a:schemeClr val="tx1"/>
                </a:solidFill>
              </a:rPr>
              <a:t>La propuesta central de “Historia en diversos contextos” tiene que ver con ampliar la acción formativa más allá de los muros de las aulas y en transformar los contextos en los que la historia ocupa un lugar privilegiado en campos propicios para la reflexión, la problematización y la construcción de nuevos conocimientos. </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solidFill>
                  <a:schemeClr val="tx1"/>
                </a:solidFill>
              </a:rPr>
              <a:t>Competencias del perfil de egreso a las que contribuye el curso:</a:t>
            </a:r>
            <a:endParaRPr lang="es-ES" dirty="0">
              <a:solidFill>
                <a:schemeClr val="tx1"/>
              </a:solidFill>
            </a:endParaRPr>
          </a:p>
        </p:txBody>
      </p:sp>
      <p:sp>
        <p:nvSpPr>
          <p:cNvPr id="3" name="2 Marcador de contenido"/>
          <p:cNvSpPr>
            <a:spLocks noGrp="1"/>
          </p:cNvSpPr>
          <p:nvPr>
            <p:ph idx="1"/>
          </p:nvPr>
        </p:nvSpPr>
        <p:spPr/>
        <p:txBody>
          <a:bodyPr>
            <a:normAutofit fontScale="47500" lnSpcReduction="20000"/>
          </a:bodyPr>
          <a:lstStyle/>
          <a:p>
            <a:endParaRPr lang="es-ES" b="1" dirty="0" smtClean="0"/>
          </a:p>
          <a:p>
            <a:r>
              <a:rPr lang="es-ES" dirty="0" smtClean="0">
                <a:solidFill>
                  <a:schemeClr val="tx1"/>
                </a:solidFill>
              </a:rPr>
              <a:t> Aplica metodologías situadas para el aprendizaje significativo de las diferentes áreas disciplinarias o campos formativos. </a:t>
            </a:r>
          </a:p>
          <a:p>
            <a:r>
              <a:rPr lang="es-ES" dirty="0" smtClean="0">
                <a:solidFill>
                  <a:schemeClr val="tx1"/>
                </a:solidFill>
              </a:rPr>
              <a:t> Emplea los recursos y medios didácticos idóneos para la generación de aprendizajes de acuerdo con los niveles de desempeño esperados en el grado escolar. </a:t>
            </a:r>
          </a:p>
          <a:p>
            <a:r>
              <a:rPr lang="es-ES" dirty="0" smtClean="0">
                <a:solidFill>
                  <a:schemeClr val="tx1"/>
                </a:solidFill>
              </a:rPr>
              <a:t> Usa los recursos de la tecnología para crear ambientes de aprendizaje. </a:t>
            </a:r>
          </a:p>
          <a:p>
            <a:r>
              <a:rPr lang="es-ES" dirty="0" smtClean="0">
                <a:solidFill>
                  <a:schemeClr val="tx1"/>
                </a:solidFill>
              </a:rPr>
              <a:t> Usa las Tecnologías de la Información y la Comunicación (TIC) como herramientas de enseñanza y aprendizaje. </a:t>
            </a:r>
          </a:p>
          <a:p>
            <a:r>
              <a:rPr lang="es-ES" dirty="0" smtClean="0">
                <a:solidFill>
                  <a:schemeClr val="tx1"/>
                </a:solidFill>
              </a:rPr>
              <a:t> Utiliza recursos de la investigación educativa para enriquecer la práctica docente, expresando su interés por la ciencia y la propia investigación. </a:t>
            </a:r>
          </a:p>
          <a:p>
            <a:r>
              <a:rPr lang="es-ES" dirty="0" smtClean="0">
                <a:solidFill>
                  <a:schemeClr val="tx1"/>
                </a:solidFill>
              </a:rPr>
              <a:t> Diseña planeaciones didácticas, aplicando sus conocimientos pedagógicos y disciplinares para responder a las necesidades del contexto en el marco del plan y programas de estudio de la educación básica. </a:t>
            </a:r>
          </a:p>
          <a:p>
            <a:r>
              <a:rPr lang="es-ES" dirty="0" smtClean="0">
                <a:solidFill>
                  <a:schemeClr val="tx1"/>
                </a:solidFill>
              </a:rPr>
              <a:t> Aplica críticamente el plan y programas de estudio de la educación básica para alcanzar los propósitos educativos y contribuir al pleno desenvolvimiento de las capacidades de los alumnos del nivel escolar. </a:t>
            </a:r>
          </a:p>
          <a:p>
            <a:r>
              <a:rPr lang="es-ES" dirty="0" smtClean="0">
                <a:solidFill>
                  <a:schemeClr val="tx1"/>
                </a:solidFill>
              </a:rPr>
              <a:t> Interpreta los resultados de las evaluaciones para realizar ajustes curriculares y estrategias de aprendizaje. </a:t>
            </a:r>
          </a:p>
          <a:p>
            <a:r>
              <a:rPr lang="es-ES" dirty="0" smtClean="0">
                <a:solidFill>
                  <a:schemeClr val="tx1"/>
                </a:solidFill>
              </a:rPr>
              <a:t> Atiende la diversidad cultural de sus alumnos, para promover el diálogo intercultural </a:t>
            </a:r>
          </a:p>
          <a:p>
            <a:r>
              <a:rPr lang="es-ES" dirty="0" smtClean="0">
                <a:solidFill>
                  <a:schemeClr val="tx1"/>
                </a:solidFill>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solidFill>
                  <a:schemeClr val="tx1"/>
                </a:solidFill>
              </a:rPr>
              <a:t>Situación problemática  en torno a la cual se desarrolla el curso:</a:t>
            </a:r>
            <a:endParaRPr lang="es-ES" dirty="0">
              <a:solidFill>
                <a:schemeClr val="tx1"/>
              </a:solidFill>
            </a:endParaRPr>
          </a:p>
        </p:txBody>
      </p:sp>
      <p:sp>
        <p:nvSpPr>
          <p:cNvPr id="3" name="2 Marcador de contenido"/>
          <p:cNvSpPr>
            <a:spLocks noGrp="1"/>
          </p:cNvSpPr>
          <p:nvPr>
            <p:ph idx="1"/>
          </p:nvPr>
        </p:nvSpPr>
        <p:spPr/>
        <p:txBody>
          <a:bodyPr>
            <a:normAutofit fontScale="77500" lnSpcReduction="20000"/>
          </a:bodyPr>
          <a:lstStyle/>
          <a:p>
            <a:pPr>
              <a:buNone/>
            </a:pPr>
            <a:endParaRPr lang="es-ES" b="1" dirty="0" smtClean="0">
              <a:solidFill>
                <a:schemeClr val="tx1"/>
              </a:solidFill>
            </a:endParaRPr>
          </a:p>
          <a:p>
            <a:r>
              <a:rPr lang="es-ES" dirty="0" smtClean="0">
                <a:solidFill>
                  <a:schemeClr val="tx1"/>
                </a:solidFill>
              </a:rPr>
              <a:t>¿Se aprende historia en el seno familiar, en la comunidad, en los medios masivos de comunicación y en otros espacios sociales fuera de la escuela? ¿Para qué sirven los museos y los sitios históricos y arqueológicos? El patrimonio: ¿Pertenece a la humanidad o a los especialistas? ¿Pueden los niños aprender a medir y concebir el tiempo, cómo y para qué? ¿Un texto de historiografía se lee igual que cualquier otro texto? ¿Cuáles son las principales diferencias? ¿Cómo se puede entender que existen diferentes versiones de un mismo proceso histórico, qué hacer con ellas en el aula y con los alumnos de corta edad, negar las diferencias o trabajar con ellas?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tx1"/>
                </a:solidFill>
              </a:rPr>
              <a:t>Estructura del curso</a:t>
            </a:r>
            <a:endParaRPr lang="es-ES" dirty="0">
              <a:solidFill>
                <a:schemeClr val="tx1"/>
              </a:solidFill>
            </a:endParaRPr>
          </a:p>
        </p:txBody>
      </p:sp>
      <p:sp>
        <p:nvSpPr>
          <p:cNvPr id="3" name="2 Marcador de contenido"/>
          <p:cNvSpPr>
            <a:spLocks noGrp="1"/>
          </p:cNvSpPr>
          <p:nvPr>
            <p:ph idx="1"/>
          </p:nvPr>
        </p:nvSpPr>
        <p:spPr/>
        <p:txBody>
          <a:bodyPr>
            <a:normAutofit fontScale="92500" lnSpcReduction="20000"/>
          </a:bodyPr>
          <a:lstStyle/>
          <a:p>
            <a:r>
              <a:rPr lang="es-ES" dirty="0" smtClean="0">
                <a:solidFill>
                  <a:schemeClr val="tx1"/>
                </a:solidFill>
              </a:rPr>
              <a:t>UNIDAD I.-</a:t>
            </a:r>
            <a:r>
              <a:rPr lang="es-ES" b="1" dirty="0" smtClean="0">
                <a:solidFill>
                  <a:schemeClr val="tx1"/>
                </a:solidFill>
              </a:rPr>
              <a:t> Representaciones y experiencias de los estudiantes en relación con el patrimonio y la historia en diversos contextos .</a:t>
            </a:r>
          </a:p>
          <a:p>
            <a:r>
              <a:rPr lang="es-ES" dirty="0" smtClean="0">
                <a:solidFill>
                  <a:schemeClr val="tx1"/>
                </a:solidFill>
              </a:rPr>
              <a:t>UNIDAD II.-</a:t>
            </a:r>
            <a:r>
              <a:rPr lang="es-ES" b="1" dirty="0" smtClean="0">
                <a:solidFill>
                  <a:schemeClr val="tx1"/>
                </a:solidFill>
              </a:rPr>
              <a:t>	</a:t>
            </a:r>
            <a:r>
              <a:rPr lang="es-ES" dirty="0" smtClean="0">
                <a:solidFill>
                  <a:schemeClr val="tx1"/>
                </a:solidFill>
              </a:rPr>
              <a:t> </a:t>
            </a:r>
            <a:r>
              <a:rPr lang="es-ES" b="1" dirty="0" smtClean="0">
                <a:solidFill>
                  <a:schemeClr val="tx1"/>
                </a:solidFill>
              </a:rPr>
              <a:t>Educación y patrimonio histórico: nuevas experiencias en torno a un pasado vivo .</a:t>
            </a:r>
          </a:p>
          <a:p>
            <a:r>
              <a:rPr lang="es-ES" dirty="0" smtClean="0">
                <a:solidFill>
                  <a:schemeClr val="tx1"/>
                </a:solidFill>
              </a:rPr>
              <a:t>UNIDAD III.-	</a:t>
            </a:r>
            <a:r>
              <a:rPr lang="es-ES" b="1" dirty="0" smtClean="0">
                <a:solidFill>
                  <a:schemeClr val="tx1"/>
                </a:solidFill>
              </a:rPr>
              <a:t> Historia y ficción: La educación histórica y los recursos del Internet, la literatura, el cine y el arte </a:t>
            </a:r>
          </a:p>
          <a:p>
            <a:r>
              <a:rPr lang="es-ES" dirty="0" smtClean="0">
                <a:solidFill>
                  <a:schemeClr val="tx1"/>
                </a:solidFill>
              </a:rPr>
              <a:t>UNIDAD IV.-</a:t>
            </a:r>
            <a:r>
              <a:rPr lang="es-ES" b="1" dirty="0" smtClean="0">
                <a:solidFill>
                  <a:schemeClr val="tx1"/>
                </a:solidFill>
              </a:rPr>
              <a:t> Diseño de estrategias didácticas</a:t>
            </a:r>
            <a:r>
              <a:rPr lang="es-ES" b="1" dirty="0" smtClean="0"/>
              <a:t>. 	</a:t>
            </a:r>
          </a:p>
          <a:p>
            <a:pPr>
              <a:buNone/>
            </a:pPr>
            <a:r>
              <a:rPr lang="es-ES" b="1" dirty="0" smtClean="0"/>
              <a:t>	</a:t>
            </a:r>
          </a:p>
          <a:p>
            <a:endParaRPr lang="es-ES" dirty="0" smtClean="0"/>
          </a:p>
          <a:p>
            <a:endParaRPr lang="es-ES" b="1" dirty="0" smtClean="0"/>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000" dirty="0" smtClean="0">
                <a:solidFill>
                  <a:schemeClr val="tx1"/>
                </a:solidFill>
                <a:latin typeface="Arial" pitchFamily="34" charset="0"/>
                <a:cs typeface="Arial" pitchFamily="34" charset="0"/>
              </a:rPr>
              <a:t>unidad i .-  </a:t>
            </a:r>
            <a:r>
              <a:rPr lang="es-MX" sz="2000" b="1" dirty="0" smtClean="0">
                <a:solidFill>
                  <a:schemeClr val="tx1"/>
                </a:solidFill>
                <a:latin typeface="Arial" pitchFamily="34" charset="0"/>
                <a:cs typeface="Arial" pitchFamily="34" charset="0"/>
              </a:rPr>
              <a:t>Representaciones y experiencias de los estudiantes en relación con el patrimonio y la historia en diversos contextos </a:t>
            </a:r>
            <a:endParaRPr lang="es-MX" sz="2000" dirty="0">
              <a:solidFill>
                <a:schemeClr val="tx1"/>
              </a:solidFill>
              <a:latin typeface="Arial" pitchFamily="34" charset="0"/>
              <a:cs typeface="Arial" pitchFamily="34" charset="0"/>
            </a:endParaRPr>
          </a:p>
        </p:txBody>
      </p:sp>
      <p:sp>
        <p:nvSpPr>
          <p:cNvPr id="3" name="2 Marcador de contenido"/>
          <p:cNvSpPr>
            <a:spLocks noGrp="1"/>
          </p:cNvSpPr>
          <p:nvPr>
            <p:ph idx="1"/>
          </p:nvPr>
        </p:nvSpPr>
        <p:spPr/>
        <p:txBody>
          <a:bodyPr>
            <a:normAutofit fontScale="92500" lnSpcReduction="10000"/>
          </a:bodyPr>
          <a:lstStyle/>
          <a:p>
            <a:r>
              <a:rPr lang="es-MX" dirty="0" smtClean="0"/>
              <a:t> </a:t>
            </a:r>
            <a:r>
              <a:rPr lang="es-MX" dirty="0" smtClean="0">
                <a:solidFill>
                  <a:schemeClr val="tx1"/>
                </a:solidFill>
              </a:rPr>
              <a:t>Diagnóstico inicial: recuperación de experiencias de estudiantes sobre la historia en espacios públicos. </a:t>
            </a:r>
          </a:p>
          <a:p>
            <a:r>
              <a:rPr lang="es-MX" dirty="0" smtClean="0">
                <a:solidFill>
                  <a:schemeClr val="tx1"/>
                </a:solidFill>
              </a:rPr>
              <a:t> Producción de evidencias por los estudiantes. </a:t>
            </a:r>
          </a:p>
          <a:p>
            <a:r>
              <a:rPr lang="es-MX" dirty="0" smtClean="0">
                <a:solidFill>
                  <a:schemeClr val="tx1"/>
                </a:solidFill>
              </a:rPr>
              <a:t> Análisis de representaciones sociales sobre la historia en espacios públicos. </a:t>
            </a:r>
          </a:p>
          <a:p>
            <a:r>
              <a:rPr lang="es-MX" dirty="0" smtClean="0">
                <a:solidFill>
                  <a:schemeClr val="tx1"/>
                </a:solidFill>
              </a:rPr>
              <a:t> Reflexión crítica y sistemática sobre las experiencias recuperadas. </a:t>
            </a:r>
          </a:p>
          <a:p>
            <a:pPr>
              <a:buNone/>
            </a:pPr>
            <a:r>
              <a:rPr lang="es-MX" dirty="0" smtClean="0">
                <a:solidFill>
                  <a:schemeClr val="tx1"/>
                </a:solidFill>
              </a:rPr>
              <a:t>	</a:t>
            </a:r>
          </a:p>
          <a:p>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2200" b="1" dirty="0" smtClean="0">
                <a:solidFill>
                  <a:schemeClr val="tx1"/>
                </a:solidFill>
                <a:latin typeface="Arial" pitchFamily="34" charset="0"/>
                <a:cs typeface="Arial" pitchFamily="34" charset="0"/>
              </a:rPr>
              <a:t>Unidad de aprendizaje II. Educación y patrimonio histórico: nuevas experiencias en torno a un pasado vivo </a:t>
            </a:r>
            <a:r>
              <a:rPr lang="es-MX" b="1" dirty="0" smtClean="0"/>
              <a:t/>
            </a:r>
            <a:br>
              <a:rPr lang="es-MX" b="1" dirty="0" smtClean="0"/>
            </a:br>
            <a:endParaRPr lang="es-MX" dirty="0"/>
          </a:p>
        </p:txBody>
      </p:sp>
      <p:sp>
        <p:nvSpPr>
          <p:cNvPr id="3" name="2 Marcador de contenido"/>
          <p:cNvSpPr>
            <a:spLocks noGrp="1"/>
          </p:cNvSpPr>
          <p:nvPr>
            <p:ph idx="1"/>
          </p:nvPr>
        </p:nvSpPr>
        <p:spPr/>
        <p:txBody>
          <a:bodyPr>
            <a:normAutofit/>
          </a:bodyPr>
          <a:lstStyle/>
          <a:p>
            <a:r>
              <a:rPr lang="es-MX" dirty="0" smtClean="0"/>
              <a:t> </a:t>
            </a:r>
            <a:r>
              <a:rPr lang="es-MX" dirty="0" smtClean="0">
                <a:solidFill>
                  <a:schemeClr val="tx1"/>
                </a:solidFill>
              </a:rPr>
              <a:t>¿Hay otras formas de acercarse a la historia en diversos contextos? Los debates actuales y las nuevas propuestas. </a:t>
            </a:r>
          </a:p>
          <a:p>
            <a:r>
              <a:rPr lang="es-MX" dirty="0" smtClean="0">
                <a:solidFill>
                  <a:schemeClr val="tx1"/>
                </a:solidFill>
              </a:rPr>
              <a:t> Comparar para aprehender o la reconstrucción de las vivencias a la luz de la teoría y las prácticas innovadoras </a:t>
            </a:r>
          </a:p>
          <a:p>
            <a:pPr>
              <a:buNone/>
            </a:pPr>
            <a:r>
              <a:rPr lang="es-MX" dirty="0" smtClean="0"/>
              <a:t>	</a:t>
            </a: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2200" b="1" dirty="0" smtClean="0">
                <a:solidFill>
                  <a:schemeClr val="tx1"/>
                </a:solidFill>
                <a:latin typeface="Arial" pitchFamily="34" charset="0"/>
                <a:cs typeface="Arial" pitchFamily="34" charset="0"/>
              </a:rPr>
              <a:t>Unidad de aprendizaje III. Historia y ficción: La educación histórica y los recursos del Internet, la literatura, el cine y el arte </a:t>
            </a:r>
            <a:r>
              <a:rPr lang="es-MX" b="1" dirty="0" smtClean="0">
                <a:solidFill>
                  <a:schemeClr val="tx1"/>
                </a:solidFill>
              </a:rPr>
              <a:t/>
            </a:r>
            <a:br>
              <a:rPr lang="es-MX" b="1" dirty="0" smtClean="0">
                <a:solidFill>
                  <a:schemeClr val="tx1"/>
                </a:solidFill>
              </a:rPr>
            </a:br>
            <a:endParaRPr lang="es-MX" dirty="0">
              <a:solidFill>
                <a:schemeClr val="tx1"/>
              </a:solidFill>
            </a:endParaRPr>
          </a:p>
        </p:txBody>
      </p:sp>
      <p:sp>
        <p:nvSpPr>
          <p:cNvPr id="3" name="2 Marcador de contenido"/>
          <p:cNvSpPr>
            <a:spLocks noGrp="1"/>
          </p:cNvSpPr>
          <p:nvPr>
            <p:ph idx="1"/>
          </p:nvPr>
        </p:nvSpPr>
        <p:spPr/>
        <p:txBody>
          <a:bodyPr>
            <a:normAutofit/>
          </a:bodyPr>
          <a:lstStyle/>
          <a:p>
            <a:r>
              <a:rPr lang="es-MX" dirty="0" smtClean="0">
                <a:solidFill>
                  <a:schemeClr val="tx1"/>
                </a:solidFill>
              </a:rPr>
              <a:t> </a:t>
            </a:r>
            <a:r>
              <a:rPr lang="es-MX" dirty="0" smtClean="0">
                <a:solidFill>
                  <a:schemeClr val="tx1"/>
                </a:solidFill>
              </a:rPr>
              <a:t>¿Cómo leer un libro de historia?: Las claves para el análisis de la narrativa histórica. </a:t>
            </a:r>
          </a:p>
          <a:p>
            <a:r>
              <a:rPr lang="es-MX" dirty="0" smtClean="0">
                <a:solidFill>
                  <a:schemeClr val="tx1"/>
                </a:solidFill>
              </a:rPr>
              <a:t> La historia y la ficción: la no tan sutil distancia entre historiografía y novela histórica. </a:t>
            </a:r>
          </a:p>
          <a:p>
            <a:r>
              <a:rPr lang="es-MX" dirty="0" smtClean="0">
                <a:solidFill>
                  <a:schemeClr val="tx1"/>
                </a:solidFill>
              </a:rPr>
              <a:t> Los libros de texto de historia y su papel en el desarrollo del pensamiento histórico </a:t>
            </a:r>
          </a:p>
          <a:p>
            <a:pPr>
              <a:buNone/>
            </a:pPr>
            <a:r>
              <a:rPr lang="es-MX" dirty="0" smtClean="0"/>
              <a:t>	</a:t>
            </a:r>
          </a:p>
          <a:p>
            <a:endParaRPr lang="es-MX" dirty="0"/>
          </a:p>
        </p:txBody>
      </p:sp>
      <p:pic>
        <p:nvPicPr>
          <p:cNvPr id="4" name="3 Imagen" descr="https://encrypted-tbn2.gstatic.com/images?q=tbn:ANd9GcTB1U6XaRp4JQ5ao8hAz-DwtZd2nDojdtYxgHP6bQqzhqug_667rg">
            <a:hlinkClick r:id="rId2"/>
          </p:cNvPr>
          <p:cNvPicPr/>
          <p:nvPr/>
        </p:nvPicPr>
        <p:blipFill>
          <a:blip r:embed="rId3" cstate="print"/>
          <a:srcRect/>
          <a:stretch>
            <a:fillRect/>
          </a:stretch>
        </p:blipFill>
        <p:spPr bwMode="auto">
          <a:xfrm>
            <a:off x="6300192" y="4724400"/>
            <a:ext cx="2133600" cy="194496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72</TotalTime>
  <Words>976</Words>
  <Application>Microsoft Office PowerPoint</Application>
  <PresentationFormat>Presentación en pantalla (4:3)</PresentationFormat>
  <Paragraphs>62</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Viajes</vt:lpstr>
      <vt:lpstr>  Educación histórica en diversos contextos   </vt:lpstr>
      <vt:lpstr>Licenciatura en educación preescolar</vt:lpstr>
      <vt:lpstr> </vt:lpstr>
      <vt:lpstr>Competencias del perfil de egreso a las que contribuye el curso:</vt:lpstr>
      <vt:lpstr>Situación problemática  en torno a la cual se desarrolla el curso:</vt:lpstr>
      <vt:lpstr>Estructura del curso</vt:lpstr>
      <vt:lpstr>unidad i .-  Representaciones y experiencias de los estudiantes en relación con el patrimonio y la historia en diversos contextos </vt:lpstr>
      <vt:lpstr>Unidad de aprendizaje II. Educación y patrimonio histórico: nuevas experiencias en torno a un pasado vivo  </vt:lpstr>
      <vt:lpstr>Unidad de aprendizaje III. Historia y ficción: La educación histórica y los recursos del Internet, la literatura, el cine y el arte  </vt:lpstr>
      <vt:lpstr>Unidad de aprendizaje IV. Diseño de estrategias didácticas.  </vt:lpstr>
      <vt:lpstr>IDENTIFICAR LAS ASIGNATURAS QUE ANTECENDEN Y LAS SUBCECUENTES CON LA QUE SE IMPARTE</vt:lpstr>
      <vt:lpstr>Criterios de evaluación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Educación histórica en diversos contextos</dc:title>
  <dc:creator>juan</dc:creator>
  <cp:lastModifiedBy>Santiago Sánchez</cp:lastModifiedBy>
  <cp:revision>9</cp:revision>
  <dcterms:created xsi:type="dcterms:W3CDTF">2014-08-19T03:25:21Z</dcterms:created>
  <dcterms:modified xsi:type="dcterms:W3CDTF">2014-10-21T18:03:49Z</dcterms:modified>
</cp:coreProperties>
</file>