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3" r:id="rId4"/>
    <p:sldId id="264" r:id="rId5"/>
    <p:sldId id="256" r:id="rId6"/>
    <p:sldId id="257" r:id="rId7"/>
    <p:sldId id="258" r:id="rId8"/>
    <p:sldId id="259" r:id="rId9"/>
    <p:sldId id="260"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33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1AA25EE-BD30-4536-8BF5-A3535E04FF35}" type="datetimeFigureOut">
              <a:rPr lang="es-ES" smtClean="0"/>
              <a:t>11/03/2015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870016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1AA25EE-BD30-4536-8BF5-A3535E04FF35}" type="datetimeFigureOut">
              <a:rPr lang="es-ES" smtClean="0"/>
              <a:t>11/03/2015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86520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1AA25EE-BD30-4536-8BF5-A3535E04FF35}" type="datetimeFigureOut">
              <a:rPr lang="es-ES" smtClean="0"/>
              <a:t>11/03/2015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1184808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1AA25EE-BD30-4536-8BF5-A3535E04FF35}" type="datetimeFigureOut">
              <a:rPr lang="es-ES" smtClean="0"/>
              <a:t>11/03/2015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490724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21AA25EE-BD30-4536-8BF5-A3535E04FF35}" type="datetimeFigureOut">
              <a:rPr lang="es-ES" smtClean="0"/>
              <a:t>11/03/2015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163844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21AA25EE-BD30-4536-8BF5-A3535E04FF35}" type="datetimeFigureOut">
              <a:rPr lang="es-ES" smtClean="0"/>
              <a:t>11/03/2015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40141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21AA25EE-BD30-4536-8BF5-A3535E04FF35}" type="datetimeFigureOut">
              <a:rPr lang="es-ES" smtClean="0"/>
              <a:t>11/03/2015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105677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1AA25EE-BD30-4536-8BF5-A3535E04FF35}" type="datetimeFigureOut">
              <a:rPr lang="es-ES" smtClean="0"/>
              <a:t>11/03/2015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57819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1AA25EE-BD30-4536-8BF5-A3535E04FF35}" type="datetimeFigureOut">
              <a:rPr lang="es-ES" smtClean="0"/>
              <a:t>11/03/2015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4293180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1AA25EE-BD30-4536-8BF5-A3535E04FF35}" type="datetimeFigureOut">
              <a:rPr lang="es-ES" smtClean="0"/>
              <a:t>11/03/2015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981331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AA25EE-BD30-4536-8BF5-A3535E04FF35}" type="datetimeFigureOut">
              <a:rPr lang="es-ES" smtClean="0"/>
              <a:t>11/03/2015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1E2CC8-6241-4C7A-9117-3C4F818136D0}" type="slidenum">
              <a:rPr lang="es-ES" smtClean="0"/>
              <a:t>‹Nº›</a:t>
            </a:fld>
            <a:endParaRPr lang="es-ES"/>
          </a:p>
        </p:txBody>
      </p:sp>
    </p:spTree>
    <p:extLst>
      <p:ext uri="{BB962C8B-B14F-4D97-AF65-F5344CB8AC3E}">
        <p14:creationId xmlns:p14="http://schemas.microsoft.com/office/powerpoint/2010/main" val="3467260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187.160.244.18/sistema/hashtag/hashtagver.asp?e=ENEP-00030&amp;c=63869850&amp;p=VOM4OM34O9WTOAXWT6I%20FRF/T8S187S/H%20LIF.W4WV493O4WV4WOV2UW44VWU43V&amp;elhash=8208&amp;z1=7126661&amp;z2=2787767"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solidFill>
                <a:prstClr val="black"/>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930400"/>
            <a:ext cx="45720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0722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solidFill>
                <a:prstClr val="black"/>
              </a:solidFill>
            </a:endParaRPr>
          </a:p>
        </p:txBody>
      </p:sp>
      <p:sp>
        <p:nvSpPr>
          <p:cNvPr id="4" name="3 Rectángulo"/>
          <p:cNvSpPr/>
          <p:nvPr/>
        </p:nvSpPr>
        <p:spPr>
          <a:xfrm>
            <a:off x="1329439" y="116632"/>
            <a:ext cx="6661248" cy="369332"/>
          </a:xfrm>
          <a:prstGeom prst="rect">
            <a:avLst/>
          </a:prstGeom>
        </p:spPr>
        <p:txBody>
          <a:bodyPr wrap="square">
            <a:spAutoFit/>
          </a:bodyPr>
          <a:lstStyle/>
          <a:p>
            <a:r>
              <a:rPr lang="es-MX" b="1" dirty="0" smtClean="0">
                <a:effectLst/>
              </a:rPr>
              <a:t>Lengua adicional y Tecnologías de la información y la comunicación</a:t>
            </a:r>
            <a:endParaRPr lang="es-MX" b="1" dirty="0"/>
          </a:p>
        </p:txBody>
      </p:sp>
      <p:sp>
        <p:nvSpPr>
          <p:cNvPr id="6" name="5 Rectángulo"/>
          <p:cNvSpPr/>
          <p:nvPr/>
        </p:nvSpPr>
        <p:spPr>
          <a:xfrm>
            <a:off x="-36512" y="548680"/>
            <a:ext cx="9144000" cy="2585323"/>
          </a:xfrm>
          <a:prstGeom prst="rect">
            <a:avLst/>
          </a:prstGeom>
        </p:spPr>
        <p:txBody>
          <a:bodyPr wrap="square">
            <a:spAutoFit/>
          </a:bodyPr>
          <a:lstStyle/>
          <a:p>
            <a:r>
              <a:rPr lang="es-MX" b="1" dirty="0" smtClean="0"/>
              <a:t>DESCRIPCIÓN</a:t>
            </a:r>
          </a:p>
          <a:p>
            <a:endParaRPr lang="es-MX" sz="1200" dirty="0" smtClean="0"/>
          </a:p>
          <a:p>
            <a:pPr algn="just"/>
            <a:r>
              <a:rPr lang="es-MX" sz="1200" dirty="0" smtClean="0"/>
              <a:t> El propósito del curso es obtener un nivel B1 Alto de acuerdo con los estándares del Marco Común Europeo de Referencia (CEFR por sus siglas en inglés). Este nivel implica un conocimiento elemental de la lengua que permite al fututo docente, comunicarse de manera oral y escrita en contextos familiares, escolares y aquellos que tengan que ver con actividades como la recreación y los viajes. También interactúa en contextos relacionados con trabajos simples que no requieran un alto grado de especialización. El estudiante es capaz de intercambiar información en Inglés, oralmente y por escrito, sobre sus ocupaciones, intereses actividades, gustos. Se comunica acerca de su perfil personal, costumbres y vida diaria. Expresa ideas relacionadas a lugares que visita e interactúa de manera simple con personas dentro de diferentes contextos. Habla de su pasado inmediato. Describe lugares y situaciones de diversa índole en interacciones que no conlleven un alto grado de espontaneidad en su uso lingüístico. </a:t>
            </a:r>
          </a:p>
          <a:p>
            <a:pPr algn="just"/>
            <a:r>
              <a:rPr lang="es-MX" sz="1200" dirty="0" smtClean="0"/>
              <a:t> Este espacio curricular provee a los estudiantes normalistas de las herramientas necesarias para desarrollar su competencia comunicativa en el área de inglés. Esto, a través del trabajo de sistemas (estructuras y funciones gramaticales, vocablos y fonética) y habilidades de la lengua (comprensiones lectora y auditiva, redacción y expresión oral). </a:t>
            </a:r>
            <a:endParaRPr lang="es-MX" sz="1200"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69" y="3206011"/>
            <a:ext cx="9193213" cy="3646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0722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solidFill>
                <a:prstClr val="black"/>
              </a:solidFill>
            </a:endParaRPr>
          </a:p>
        </p:txBody>
      </p:sp>
      <p:sp>
        <p:nvSpPr>
          <p:cNvPr id="3" name="2 Rectángulo"/>
          <p:cNvSpPr/>
          <p:nvPr/>
        </p:nvSpPr>
        <p:spPr>
          <a:xfrm>
            <a:off x="-36512" y="397694"/>
            <a:ext cx="9144000" cy="1231106"/>
          </a:xfrm>
          <a:prstGeom prst="rect">
            <a:avLst/>
          </a:prstGeom>
        </p:spPr>
        <p:txBody>
          <a:bodyPr wrap="square">
            <a:spAutoFit/>
          </a:bodyPr>
          <a:lstStyle/>
          <a:p>
            <a:pPr algn="ctr"/>
            <a:r>
              <a:rPr lang="es-MX" sz="1400" b="1" dirty="0" smtClean="0"/>
              <a:t>COMPETENCIAS / PROPÓSITOS</a:t>
            </a:r>
          </a:p>
          <a:p>
            <a:endParaRPr lang="es-MX" sz="1200" dirty="0" smtClean="0"/>
          </a:p>
          <a:p>
            <a:r>
              <a:rPr lang="es-MX" sz="1200" dirty="0" smtClean="0"/>
              <a:t>Estas competencias están enfocadas en que los alumnos adquieran un nivel de dominio de la lengua Inglesa correspondiente al usuario básico nivel B1 Alto del Marco Común Europeo de Referencia para las Lenguas (CEFR por sus siglas en inglés). Para acreditar dicho nivel, los alumnos podrán hacerlo mediante la Certificación Nacional de Nivel de Idioma (CENNI) de la Secretaría de Educación Pública (SEP). Ver el apéndice 1 para mayor información sobre el CENNI. </a:t>
            </a:r>
          </a:p>
        </p:txBody>
      </p:sp>
      <p:sp>
        <p:nvSpPr>
          <p:cNvPr id="4" name="3 Rectángulo"/>
          <p:cNvSpPr/>
          <p:nvPr/>
        </p:nvSpPr>
        <p:spPr>
          <a:xfrm>
            <a:off x="0" y="2089299"/>
            <a:ext cx="9144000" cy="2923877"/>
          </a:xfrm>
          <a:prstGeom prst="rect">
            <a:avLst/>
          </a:prstGeom>
        </p:spPr>
        <p:txBody>
          <a:bodyPr wrap="square">
            <a:spAutoFit/>
          </a:bodyPr>
          <a:lstStyle/>
          <a:p>
            <a:pPr algn="ctr"/>
            <a:r>
              <a:rPr lang="es-MX" sz="1400" b="1" dirty="0" smtClean="0"/>
              <a:t>El curso Inglés B1 desarrollará en los estudiantes las siguientes competencias en un segundo idioma: </a:t>
            </a:r>
          </a:p>
          <a:p>
            <a:endParaRPr lang="es-MX" sz="1400" b="1" dirty="0" smtClean="0"/>
          </a:p>
          <a:p>
            <a:r>
              <a:rPr lang="es-MX" sz="1200" dirty="0" smtClean="0"/>
              <a:t>Habilidades Receptivas – Comprensión lectora y auditiva </a:t>
            </a:r>
          </a:p>
          <a:p>
            <a:r>
              <a:rPr lang="es-MX" sz="1200" dirty="0" smtClean="0"/>
              <a:t>• Comprende preguntas e instrucciones más complejas en forma oral y escrita </a:t>
            </a:r>
          </a:p>
          <a:p>
            <a:r>
              <a:rPr lang="es-MX" sz="1200" dirty="0" smtClean="0"/>
              <a:t>• Comprende expresiones cotidianas, de uso frecuente en contextos tales como: familia, restaurantes, tiendas, la ciudad, entorno </a:t>
            </a:r>
          </a:p>
          <a:p>
            <a:r>
              <a:rPr lang="es-MX" sz="1200" dirty="0" smtClean="0"/>
              <a:t> escolar o laboral tanto en forma escrita como oral. </a:t>
            </a:r>
          </a:p>
          <a:p>
            <a:r>
              <a:rPr lang="es-MX" sz="1200" dirty="0" smtClean="0"/>
              <a:t>• Entiende la idea general de programas televisivos, documentales y películas con la ayuda de información visual clara </a:t>
            </a:r>
          </a:p>
          <a:p>
            <a:r>
              <a:rPr lang="es-MX" sz="1200" dirty="0" smtClean="0"/>
              <a:t>• Sigue presentaciones, talleres y conferencias extrayendo la información general con la ayuda de visuales o información escrita </a:t>
            </a:r>
          </a:p>
          <a:p>
            <a:r>
              <a:rPr lang="es-MX" sz="1200" dirty="0" smtClean="0"/>
              <a:t> relacionada con el tema </a:t>
            </a:r>
          </a:p>
          <a:p>
            <a:r>
              <a:rPr lang="es-MX" sz="1200" dirty="0" smtClean="0"/>
              <a:t>• Entiende los puntos principales de una conversación dentro de contextos familiares (trabajo, diversión, escuela, actividades </a:t>
            </a:r>
          </a:p>
          <a:p>
            <a:r>
              <a:rPr lang="es-MX" sz="1200" dirty="0" smtClean="0"/>
              <a:t> relacionadas con el turismo, interés personales) </a:t>
            </a:r>
          </a:p>
          <a:p>
            <a:r>
              <a:rPr lang="es-MX" sz="1200" dirty="0" smtClean="0"/>
              <a:t>• En presentaciones y conferencias toma notas sencillas mientras escucha al presentador </a:t>
            </a:r>
          </a:p>
          <a:p>
            <a:r>
              <a:rPr lang="es-MX" sz="1200" dirty="0" smtClean="0"/>
              <a:t>• Extrae información general y específica de textos más complejos </a:t>
            </a:r>
          </a:p>
          <a:p>
            <a:r>
              <a:rPr lang="es-MX" sz="1200" dirty="0" smtClean="0"/>
              <a:t>• Comprende textos objetivos y más complejos con hechos e información rutinaria. Infiere palabras desconocidas en base al </a:t>
            </a:r>
          </a:p>
          <a:p>
            <a:r>
              <a:rPr lang="es-MX" sz="1200" dirty="0" smtClean="0"/>
              <a:t> contexto. </a:t>
            </a:r>
            <a:endParaRPr lang="es-MX" sz="1200" dirty="0"/>
          </a:p>
        </p:txBody>
      </p:sp>
      <p:sp>
        <p:nvSpPr>
          <p:cNvPr id="6" name="5 Rectángulo"/>
          <p:cNvSpPr/>
          <p:nvPr/>
        </p:nvSpPr>
        <p:spPr>
          <a:xfrm>
            <a:off x="-35496" y="4933617"/>
            <a:ext cx="9144000" cy="1015663"/>
          </a:xfrm>
          <a:prstGeom prst="rect">
            <a:avLst/>
          </a:prstGeom>
        </p:spPr>
        <p:txBody>
          <a:bodyPr wrap="square">
            <a:spAutoFit/>
          </a:bodyPr>
          <a:lstStyle/>
          <a:p>
            <a:r>
              <a:rPr lang="es-MX" sz="1200" dirty="0" smtClean="0"/>
              <a:t>• Comprende textos objetivos y más complejos con hechos e información rutinaria. Infiere palabras desconocidas en base al </a:t>
            </a:r>
          </a:p>
          <a:p>
            <a:r>
              <a:rPr lang="es-MX" sz="1200" dirty="0" smtClean="0"/>
              <a:t> contexto. </a:t>
            </a:r>
          </a:p>
          <a:p>
            <a:r>
              <a:rPr lang="es-MX" sz="1200" dirty="0" smtClean="0"/>
              <a:t>• Entiende artículos, periódicos, textos en internet infiriendo el significado de algunas palabras y con la ayuda de un diccionario. </a:t>
            </a:r>
          </a:p>
          <a:p>
            <a:r>
              <a:rPr lang="es-MX" sz="1200" dirty="0" smtClean="0"/>
              <a:t>• Comprende y extrae información de correos electrónicos, cartas formales con hechos concretos, reportes y manuales de operación </a:t>
            </a:r>
          </a:p>
          <a:p>
            <a:r>
              <a:rPr lang="es-MX" sz="1200" dirty="0" smtClean="0"/>
              <a:t> más complejos y relacionados con su campo de acción </a:t>
            </a:r>
            <a:endParaRPr lang="es-MX" sz="1200" dirty="0"/>
          </a:p>
        </p:txBody>
      </p:sp>
    </p:spTree>
    <p:extLst>
      <p:ext uri="{BB962C8B-B14F-4D97-AF65-F5344CB8AC3E}">
        <p14:creationId xmlns:p14="http://schemas.microsoft.com/office/powerpoint/2010/main" val="2560722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solidFill>
                <a:prstClr val="black"/>
              </a:solidFill>
            </a:endParaRPr>
          </a:p>
        </p:txBody>
      </p:sp>
      <p:sp>
        <p:nvSpPr>
          <p:cNvPr id="3" name="2 Rectángulo"/>
          <p:cNvSpPr/>
          <p:nvPr/>
        </p:nvSpPr>
        <p:spPr>
          <a:xfrm>
            <a:off x="0" y="915104"/>
            <a:ext cx="9144000" cy="2585323"/>
          </a:xfrm>
          <a:prstGeom prst="rect">
            <a:avLst/>
          </a:prstGeom>
        </p:spPr>
        <p:txBody>
          <a:bodyPr wrap="square">
            <a:spAutoFit/>
          </a:bodyPr>
          <a:lstStyle/>
          <a:p>
            <a:pPr algn="ctr"/>
            <a:r>
              <a:rPr lang="es-MX" sz="1400" b="1" dirty="0" smtClean="0"/>
              <a:t>Habilidades Productivas – Comunicación oral y escrita </a:t>
            </a:r>
          </a:p>
          <a:p>
            <a:pPr algn="ctr"/>
            <a:endParaRPr lang="es-MX" sz="1400" b="1" dirty="0" smtClean="0"/>
          </a:p>
          <a:p>
            <a:endParaRPr lang="es-MX" sz="1400" b="1" dirty="0" smtClean="0"/>
          </a:p>
          <a:p>
            <a:r>
              <a:rPr lang="es-MX" sz="1200" dirty="0" smtClean="0"/>
              <a:t>• Logra una competencia lingüística limitada pero eficaz en una variedad de contextos tanto en forma oral como escrita. </a:t>
            </a:r>
          </a:p>
          <a:p>
            <a:r>
              <a:rPr lang="es-MX" sz="1200" dirty="0" smtClean="0"/>
              <a:t>• Describe reacciones, emociones y temas de su interés en forma eficiente y certera utilizando estructuras y vocabulario sencillos </a:t>
            </a:r>
          </a:p>
          <a:p>
            <a:r>
              <a:rPr lang="es-MX" sz="1200" dirty="0" smtClean="0"/>
              <a:t> tanto en forma oral como escrita. </a:t>
            </a:r>
          </a:p>
          <a:p>
            <a:r>
              <a:rPr lang="es-MX" sz="1200" dirty="0" smtClean="0"/>
              <a:t>• Brinda información personal con un buen grado de sofisticación en su uso lingüístico. </a:t>
            </a:r>
          </a:p>
          <a:p>
            <a:r>
              <a:rPr lang="es-MX" sz="1200" dirty="0" smtClean="0"/>
              <a:t>• Inicia, mantiene y concluye una conversación con algunas pausas y ayuda de su interlocutor utilizando colocaciones más </a:t>
            </a:r>
          </a:p>
          <a:p>
            <a:r>
              <a:rPr lang="es-MX" sz="1200" dirty="0" smtClean="0"/>
              <a:t> complejas. </a:t>
            </a:r>
          </a:p>
          <a:p>
            <a:r>
              <a:rPr lang="es-MX" sz="1200" dirty="0" smtClean="0"/>
              <a:t>• Muestra habilidad para reparar fallas simples en la comunicación. </a:t>
            </a:r>
          </a:p>
          <a:p>
            <a:r>
              <a:rPr lang="es-MX" sz="1200" dirty="0" smtClean="0"/>
              <a:t>• Pronuncia sonidos individuales con entonación adecuada aún con cierta interferencia de su lengua materna. </a:t>
            </a:r>
          </a:p>
          <a:p>
            <a:r>
              <a:rPr lang="es-MX" sz="1200" dirty="0" smtClean="0"/>
              <a:t>• Utiliza expresiones cotidianas, de uso frecuente en contextos tales como: familia, restaurantes, tiendas, la ciudad, entorno escolar o </a:t>
            </a:r>
          </a:p>
          <a:p>
            <a:r>
              <a:rPr lang="es-MX" sz="1200" dirty="0" smtClean="0"/>
              <a:t> laboral. Habla de una variedad de lugares y sus características. </a:t>
            </a:r>
            <a:endParaRPr lang="es-MX" sz="1200" dirty="0"/>
          </a:p>
        </p:txBody>
      </p:sp>
      <p:sp>
        <p:nvSpPr>
          <p:cNvPr id="4" name="3 Rectángulo"/>
          <p:cNvSpPr/>
          <p:nvPr/>
        </p:nvSpPr>
        <p:spPr>
          <a:xfrm>
            <a:off x="-36512" y="3429000"/>
            <a:ext cx="9144000" cy="2123658"/>
          </a:xfrm>
          <a:prstGeom prst="rect">
            <a:avLst/>
          </a:prstGeom>
        </p:spPr>
        <p:txBody>
          <a:bodyPr wrap="square">
            <a:spAutoFit/>
          </a:bodyPr>
          <a:lstStyle/>
          <a:p>
            <a:r>
              <a:rPr lang="es-MX" sz="1200" dirty="0" smtClean="0"/>
              <a:t>• Usa frases más complejas para satisfacer necesidades inmediatas como solicitar información básica acerca de personas, lugares, </a:t>
            </a:r>
          </a:p>
          <a:p>
            <a:r>
              <a:rPr lang="es-MX" sz="1200" dirty="0" smtClean="0"/>
              <a:t> cosas, costos, localización. </a:t>
            </a:r>
          </a:p>
          <a:p>
            <a:r>
              <a:rPr lang="es-MX" sz="1200" dirty="0" smtClean="0"/>
              <a:t>• Expresa de manera simple sus gustos, opiniones, sentimientos y estados de ánimo. </a:t>
            </a:r>
          </a:p>
          <a:p>
            <a:r>
              <a:rPr lang="es-MX" sz="1200" dirty="0" smtClean="0"/>
              <a:t>• Interactúa con clientes y proporciona información sencilla relacionada con su campo de trabajo. </a:t>
            </a:r>
          </a:p>
          <a:p>
            <a:r>
              <a:rPr lang="es-MX" sz="1200" dirty="0" smtClean="0"/>
              <a:t>• Toma parte en talleres y discusiones. Sus aportaciones son cortas, objetivas y sencillas. </a:t>
            </a:r>
          </a:p>
          <a:p>
            <a:r>
              <a:rPr lang="es-MX" sz="1200" dirty="0" smtClean="0"/>
              <a:t>• Lidia con situaciones generales que encuentra al viajar (pregunta horarios, costos, locación, horarios, etc.). </a:t>
            </a:r>
          </a:p>
          <a:p>
            <a:r>
              <a:rPr lang="es-MX" sz="1200" dirty="0" smtClean="0"/>
              <a:t>• Construye oraciones mas largas y complejas lo mismo que expresiones formuladas (locuciones adverbiales) sencillas o ensayadas. </a:t>
            </a:r>
          </a:p>
          <a:p>
            <a:r>
              <a:rPr lang="es-MX" sz="1200" dirty="0" smtClean="0"/>
              <a:t>• Redacta textos sencillos como notas, correos electrónicos, mensajes de texto, reportes breves relacionados con su campo de acción </a:t>
            </a:r>
          </a:p>
          <a:p>
            <a:r>
              <a:rPr lang="es-MX" sz="1200" dirty="0" smtClean="0"/>
              <a:t> y cartas formales e informales con hechos concretos. </a:t>
            </a:r>
          </a:p>
          <a:p>
            <a:r>
              <a:rPr lang="es-MX" sz="1200" dirty="0" smtClean="0"/>
              <a:t>• Vincula y contrasta ideas conectando oraciones simples y formando textos sencillos relacionados con temas familiares ya sea </a:t>
            </a:r>
          </a:p>
          <a:p>
            <a:r>
              <a:rPr lang="es-MX" sz="1200" dirty="0" smtClean="0"/>
              <a:t> relacionados con su campo de trabajo o de interés personal. </a:t>
            </a:r>
            <a:endParaRPr lang="es-MX" sz="1200" dirty="0"/>
          </a:p>
        </p:txBody>
      </p:sp>
    </p:spTree>
    <p:extLst>
      <p:ext uri="{BB962C8B-B14F-4D97-AF65-F5344CB8AC3E}">
        <p14:creationId xmlns:p14="http://schemas.microsoft.com/office/powerpoint/2010/main" val="2560722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5 Rectángulo"/>
          <p:cNvSpPr/>
          <p:nvPr/>
        </p:nvSpPr>
        <p:spPr>
          <a:xfrm>
            <a:off x="-108520" y="1235075"/>
            <a:ext cx="9144000" cy="3046988"/>
          </a:xfrm>
          <a:prstGeom prst="rect">
            <a:avLst/>
          </a:prstGeom>
        </p:spPr>
        <p:txBody>
          <a:bodyPr wrap="square">
            <a:spAutoFit/>
          </a:bodyPr>
          <a:lstStyle/>
          <a:p>
            <a:pPr algn="ctr"/>
            <a:r>
              <a:rPr lang="es-MX" b="1" dirty="0" smtClean="0">
                <a:effectLst/>
              </a:rPr>
              <a:t>RASGOS DESEABLES DEL PERFIL DE EGRESO</a:t>
            </a:r>
          </a:p>
          <a:p>
            <a:pPr algn="ctr"/>
            <a:endParaRPr lang="es-MX" b="1" dirty="0" smtClean="0">
              <a:effectLst/>
            </a:endParaRPr>
          </a:p>
          <a:p>
            <a:pPr algn="ctr"/>
            <a:r>
              <a:rPr lang="es-MX" sz="1200" dirty="0" smtClean="0">
                <a:effectLst/>
              </a:rPr>
              <a:t/>
            </a:r>
            <a:br>
              <a:rPr lang="es-MX" sz="1200" dirty="0" smtClean="0">
                <a:effectLst/>
              </a:rPr>
            </a:br>
            <a:r>
              <a:rPr lang="es-MX" sz="1600" dirty="0" smtClean="0">
                <a:effectLst/>
              </a:rPr>
              <a:t>•Aplica sus habilidades comunicativas en diversos contextos </a:t>
            </a:r>
            <a:br>
              <a:rPr lang="es-MX" sz="1600" dirty="0" smtClean="0">
                <a:effectLst/>
              </a:rPr>
            </a:br>
            <a:r>
              <a:rPr lang="es-MX" sz="1600" dirty="0" smtClean="0">
                <a:effectLst/>
              </a:rPr>
              <a:t/>
            </a:r>
            <a:br>
              <a:rPr lang="es-MX" sz="1600" dirty="0" smtClean="0">
                <a:effectLst/>
              </a:rPr>
            </a:br>
            <a:r>
              <a:rPr lang="es-MX" sz="1600" dirty="0" smtClean="0">
                <a:effectLst/>
              </a:rPr>
              <a:t>o Desarrolla sus habilidades comunicativas para adquirir nuevos lenguajes. </a:t>
            </a:r>
            <a:br>
              <a:rPr lang="es-MX" sz="1600" dirty="0" smtClean="0">
                <a:effectLst/>
              </a:rPr>
            </a:br>
            <a:r>
              <a:rPr lang="es-MX" sz="1600" dirty="0" smtClean="0">
                <a:effectLst/>
              </a:rPr>
              <a:t/>
            </a:r>
            <a:br>
              <a:rPr lang="es-MX" sz="1600" dirty="0" smtClean="0">
                <a:effectLst/>
              </a:rPr>
            </a:br>
            <a:r>
              <a:rPr lang="es-MX" sz="1600" dirty="0" smtClean="0">
                <a:effectLst/>
              </a:rPr>
              <a:t>o Utiliza una segunda lengua para comunicarse. </a:t>
            </a:r>
            <a:br>
              <a:rPr lang="es-MX" sz="1600" dirty="0" smtClean="0">
                <a:effectLst/>
              </a:rPr>
            </a:br>
            <a:r>
              <a:rPr lang="es-MX" sz="1600" dirty="0" smtClean="0">
                <a:effectLst/>
              </a:rPr>
              <a:t/>
            </a:r>
            <a:br>
              <a:rPr lang="es-MX" sz="1600" dirty="0" smtClean="0">
                <a:effectLst/>
              </a:rPr>
            </a:br>
            <a:r>
              <a:rPr lang="es-MX" sz="1600" dirty="0" smtClean="0">
                <a:effectLst/>
              </a:rPr>
              <a:t>•Emplea las tecnologías de la información y la comunicación </a:t>
            </a:r>
            <a:br>
              <a:rPr lang="es-MX" sz="1600" dirty="0" smtClean="0">
                <a:effectLst/>
              </a:rPr>
            </a:br>
            <a:r>
              <a:rPr lang="es-MX" sz="1600" dirty="0" smtClean="0">
                <a:effectLst/>
              </a:rPr>
              <a:t/>
            </a:r>
            <a:br>
              <a:rPr lang="es-MX" sz="1600" dirty="0" smtClean="0">
                <a:effectLst/>
              </a:rPr>
            </a:br>
            <a:r>
              <a:rPr lang="es-MX" sz="1600" dirty="0" smtClean="0">
                <a:effectLst/>
              </a:rPr>
              <a:t>o Participa en comunidades de trabajo y redes de colaboración a través del uso de la tecnología </a:t>
            </a:r>
            <a:endParaRPr lang="es-MX" sz="1600" dirty="0"/>
          </a:p>
        </p:txBody>
      </p:sp>
    </p:spTree>
    <p:extLst>
      <p:ext uri="{BB962C8B-B14F-4D97-AF65-F5344CB8AC3E}">
        <p14:creationId xmlns:p14="http://schemas.microsoft.com/office/powerpoint/2010/main" val="2772070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solidFill>
                <a:prstClr val="black"/>
              </a:solidFill>
            </a:endParaRPr>
          </a:p>
        </p:txBody>
      </p:sp>
      <p:sp>
        <p:nvSpPr>
          <p:cNvPr id="3" name="2 Rectángulo"/>
          <p:cNvSpPr/>
          <p:nvPr/>
        </p:nvSpPr>
        <p:spPr>
          <a:xfrm>
            <a:off x="107504" y="836712"/>
            <a:ext cx="9144000" cy="3816429"/>
          </a:xfrm>
          <a:prstGeom prst="rect">
            <a:avLst/>
          </a:prstGeom>
        </p:spPr>
        <p:txBody>
          <a:bodyPr wrap="square">
            <a:spAutoFit/>
          </a:bodyPr>
          <a:lstStyle/>
          <a:p>
            <a:pPr algn="just"/>
            <a:r>
              <a:rPr lang="es-MX" sz="1400" b="1" dirty="0" smtClean="0">
                <a:effectLst/>
              </a:rPr>
              <a:t>CONTENIDOS</a:t>
            </a:r>
          </a:p>
          <a:p>
            <a:r>
              <a:rPr lang="es-MX" sz="1200" dirty="0" smtClean="0">
                <a:effectLst/>
              </a:rPr>
              <a:t/>
            </a:r>
            <a:br>
              <a:rPr lang="es-MX" sz="1200" dirty="0" smtClean="0">
                <a:effectLst/>
              </a:rPr>
            </a:br>
            <a:r>
              <a:rPr lang="es-MX" sz="1200" dirty="0" smtClean="0">
                <a:effectLst/>
              </a:rPr>
              <a:t/>
            </a:r>
            <a:br>
              <a:rPr lang="es-MX" sz="1200" dirty="0" smtClean="0">
                <a:effectLst/>
              </a:rPr>
            </a:br>
            <a:r>
              <a:rPr lang="es-MX" sz="1200" dirty="0" smtClean="0">
                <a:effectLst/>
              </a:rPr>
              <a:t>• Voz pasiva en tiempos perfectos. </a:t>
            </a:r>
            <a:br>
              <a:rPr lang="es-MX" sz="1200" dirty="0" smtClean="0">
                <a:effectLst/>
              </a:rPr>
            </a:br>
            <a:r>
              <a:rPr lang="es-MX" sz="1200" dirty="0" smtClean="0">
                <a:effectLst/>
              </a:rPr>
              <a:t>• Repaso de discurso o estilo indirecto; Cambios en los tiempos verbales. </a:t>
            </a:r>
            <a:br>
              <a:rPr lang="es-MX" sz="1200" dirty="0" smtClean="0">
                <a:effectLst/>
              </a:rPr>
            </a:br>
            <a:r>
              <a:rPr lang="es-MX" sz="1200" dirty="0" smtClean="0">
                <a:effectLst/>
              </a:rPr>
              <a:t>• Gerundios después de verbos y preposiciones. </a:t>
            </a:r>
            <a:br>
              <a:rPr lang="es-MX" sz="1200" dirty="0" smtClean="0">
                <a:effectLst/>
              </a:rPr>
            </a:br>
            <a:r>
              <a:rPr lang="es-MX" sz="1200" dirty="0" smtClean="0">
                <a:effectLst/>
              </a:rPr>
              <a:t>• Infinitivos (con y sin ‘</a:t>
            </a:r>
            <a:r>
              <a:rPr lang="es-MX" sz="1200" dirty="0" err="1" smtClean="0">
                <a:effectLst/>
              </a:rPr>
              <a:t>to</a:t>
            </a:r>
            <a:r>
              <a:rPr lang="es-MX" sz="1200" dirty="0" smtClean="0">
                <a:effectLst/>
              </a:rPr>
              <a:t>’). </a:t>
            </a:r>
            <a:br>
              <a:rPr lang="es-MX" sz="1200" dirty="0" smtClean="0">
                <a:effectLst/>
              </a:rPr>
            </a:br>
            <a:r>
              <a:rPr lang="es-MX" sz="1200" dirty="0" smtClean="0">
                <a:effectLst/>
              </a:rPr>
              <a:t>• Verbos causales (</a:t>
            </a:r>
            <a:r>
              <a:rPr lang="es-MX" sz="1200" dirty="0" err="1" smtClean="0">
                <a:effectLst/>
              </a:rPr>
              <a:t>have</a:t>
            </a:r>
            <a:r>
              <a:rPr lang="es-MX" sz="1200" dirty="0" smtClean="0">
                <a:effectLst/>
              </a:rPr>
              <a:t> / </a:t>
            </a:r>
            <a:r>
              <a:rPr lang="es-MX" sz="1200" dirty="0" err="1" smtClean="0">
                <a:effectLst/>
              </a:rPr>
              <a:t>get</a:t>
            </a:r>
            <a:r>
              <a:rPr lang="es-MX" sz="1200" dirty="0" smtClean="0">
                <a:effectLst/>
              </a:rPr>
              <a:t>). </a:t>
            </a:r>
            <a:br>
              <a:rPr lang="es-MX" sz="1200" dirty="0" smtClean="0">
                <a:effectLst/>
              </a:rPr>
            </a:br>
            <a:r>
              <a:rPr lang="es-MX" sz="1200" dirty="0" smtClean="0">
                <a:effectLst/>
              </a:rPr>
              <a:t>• Cláusulas relativas. </a:t>
            </a:r>
            <a:br>
              <a:rPr lang="es-MX" sz="1200" dirty="0" smtClean="0">
                <a:effectLst/>
              </a:rPr>
            </a:br>
            <a:r>
              <a:rPr lang="es-MX" sz="1200" dirty="0" smtClean="0">
                <a:effectLst/>
              </a:rPr>
              <a:t>• Verbos compuestos y frases verbales. </a:t>
            </a:r>
            <a:br>
              <a:rPr lang="es-MX" sz="1200" dirty="0" smtClean="0">
                <a:effectLst/>
              </a:rPr>
            </a:br>
            <a:r>
              <a:rPr lang="es-MX" sz="1200" dirty="0" smtClean="0">
                <a:effectLst/>
              </a:rPr>
              <a:t>• Pronombres impersonales y reflexivos. </a:t>
            </a:r>
            <a:br>
              <a:rPr lang="es-MX" sz="1200" dirty="0" smtClean="0">
                <a:effectLst/>
              </a:rPr>
            </a:br>
            <a:r>
              <a:rPr lang="es-MX" sz="1200" dirty="0" smtClean="0">
                <a:effectLst/>
              </a:rPr>
              <a:t>• Adjetivos compuestos, adjetivos participios e intensificadores de participios. </a:t>
            </a:r>
            <a:br>
              <a:rPr lang="es-MX" sz="1200" dirty="0" smtClean="0">
                <a:effectLst/>
              </a:rPr>
            </a:br>
            <a:r>
              <a:rPr lang="es-MX" sz="1200" dirty="0" smtClean="0">
                <a:effectLst/>
              </a:rPr>
              <a:t>• Repaso de adverbios de modo, lugar, tiempo, frecuencia, orden, duración, grado y certeza. </a:t>
            </a:r>
            <a:br>
              <a:rPr lang="es-MX" sz="1200" dirty="0" smtClean="0">
                <a:effectLst/>
              </a:rPr>
            </a:br>
            <a:r>
              <a:rPr lang="es-MX" sz="1200" dirty="0" smtClean="0">
                <a:effectLst/>
              </a:rPr>
              <a:t>• Preposiciones de lugar, tiempo, movimiento y dirección. </a:t>
            </a:r>
            <a:br>
              <a:rPr lang="es-MX" sz="1200" dirty="0" smtClean="0">
                <a:effectLst/>
              </a:rPr>
            </a:br>
            <a:r>
              <a:rPr lang="es-MX" sz="1200" dirty="0" smtClean="0">
                <a:effectLst/>
              </a:rPr>
              <a:t>• Preposiciones antes y después de verbos, adjetivos y sustantivos. </a:t>
            </a:r>
            <a:br>
              <a:rPr lang="es-MX" sz="1200" dirty="0" smtClean="0">
                <a:effectLst/>
              </a:rPr>
            </a:br>
            <a:r>
              <a:rPr lang="es-MX" sz="1200" dirty="0" smtClean="0">
                <a:effectLst/>
              </a:rPr>
              <a:t>• Frases preposicionales (</a:t>
            </a:r>
            <a:r>
              <a:rPr lang="es-MX" sz="1200" dirty="0" err="1" smtClean="0">
                <a:effectLst/>
              </a:rPr>
              <a:t>i.e</a:t>
            </a:r>
            <a:r>
              <a:rPr lang="es-MX" sz="1200" dirty="0" smtClean="0">
                <a:effectLst/>
              </a:rPr>
              <a:t> at </a:t>
            </a:r>
            <a:r>
              <a:rPr lang="es-MX" sz="1200" dirty="0" err="1" smtClean="0">
                <a:effectLst/>
              </a:rPr>
              <a:t>the</a:t>
            </a:r>
            <a:r>
              <a:rPr lang="es-MX" sz="1200" dirty="0" smtClean="0">
                <a:effectLst/>
              </a:rPr>
              <a:t> </a:t>
            </a:r>
            <a:r>
              <a:rPr lang="es-MX" sz="1200" dirty="0" err="1" smtClean="0">
                <a:effectLst/>
              </a:rPr>
              <a:t>beginning</a:t>
            </a:r>
            <a:r>
              <a:rPr lang="es-MX" sz="1200" dirty="0" smtClean="0">
                <a:effectLst/>
              </a:rPr>
              <a:t>). </a:t>
            </a:r>
            <a:br>
              <a:rPr lang="es-MX" sz="1200" dirty="0" smtClean="0">
                <a:effectLst/>
              </a:rPr>
            </a:br>
            <a:r>
              <a:rPr lang="es-MX" sz="1200" dirty="0" smtClean="0">
                <a:effectLst/>
              </a:rPr>
              <a:t>• Repaso de Condicional Cero (Zero </a:t>
            </a:r>
            <a:r>
              <a:rPr lang="es-MX" sz="1200" dirty="0" err="1" smtClean="0">
                <a:effectLst/>
              </a:rPr>
              <a:t>Conditional</a:t>
            </a:r>
            <a:r>
              <a:rPr lang="es-MX" sz="1200" dirty="0" smtClean="0">
                <a:effectLst/>
              </a:rPr>
              <a:t> – Causa y efecto), Primer Condicional (</a:t>
            </a:r>
            <a:r>
              <a:rPr lang="es-MX" sz="1200" dirty="0" err="1" smtClean="0">
                <a:effectLst/>
              </a:rPr>
              <a:t>First</a:t>
            </a:r>
            <a:r>
              <a:rPr lang="es-MX" sz="1200" dirty="0" smtClean="0">
                <a:effectLst/>
              </a:rPr>
              <a:t> </a:t>
            </a:r>
            <a:r>
              <a:rPr lang="es-MX" sz="1200" dirty="0" err="1" smtClean="0">
                <a:effectLst/>
              </a:rPr>
              <a:t>Conditional</a:t>
            </a:r>
            <a:r>
              <a:rPr lang="es-MX" sz="1200" dirty="0" smtClean="0">
                <a:effectLst/>
              </a:rPr>
              <a:t> – Futuro </a:t>
            </a:r>
            <a:br>
              <a:rPr lang="es-MX" sz="1200" dirty="0" smtClean="0">
                <a:effectLst/>
              </a:rPr>
            </a:br>
            <a:r>
              <a:rPr lang="es-MX" sz="1200" dirty="0" smtClean="0">
                <a:effectLst/>
              </a:rPr>
              <a:t>posible) y Segundo Condicional (</a:t>
            </a:r>
            <a:r>
              <a:rPr lang="es-MX" sz="1200" dirty="0" err="1" smtClean="0">
                <a:effectLst/>
              </a:rPr>
              <a:t>Second</a:t>
            </a:r>
            <a:r>
              <a:rPr lang="es-MX" sz="1200" dirty="0" smtClean="0">
                <a:effectLst/>
              </a:rPr>
              <a:t> </a:t>
            </a:r>
            <a:r>
              <a:rPr lang="es-MX" sz="1200" dirty="0" err="1" smtClean="0">
                <a:effectLst/>
              </a:rPr>
              <a:t>Conditional</a:t>
            </a:r>
            <a:r>
              <a:rPr lang="es-MX" sz="1200" dirty="0" smtClean="0">
                <a:effectLst/>
              </a:rPr>
              <a:t> – Presente irreal). </a:t>
            </a:r>
            <a:br>
              <a:rPr lang="es-MX" sz="1200" dirty="0" smtClean="0">
                <a:effectLst/>
              </a:rPr>
            </a:br>
            <a:r>
              <a:rPr lang="es-MX" sz="1200" dirty="0" smtClean="0">
                <a:effectLst/>
              </a:rPr>
              <a:t>• Conectores para unir o contrastar oraciones. </a:t>
            </a:r>
            <a:br>
              <a:rPr lang="es-MX" sz="1200" dirty="0" smtClean="0">
                <a:effectLst/>
              </a:rPr>
            </a:br>
            <a:endParaRPr lang="es-MX" sz="1200" dirty="0"/>
          </a:p>
        </p:txBody>
      </p:sp>
    </p:spTree>
    <p:extLst>
      <p:ext uri="{BB962C8B-B14F-4D97-AF65-F5344CB8AC3E}">
        <p14:creationId xmlns:p14="http://schemas.microsoft.com/office/powerpoint/2010/main" val="2560722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solidFill>
                <a:prstClr val="black"/>
              </a:solidFill>
            </a:endParaRPr>
          </a:p>
        </p:txBody>
      </p:sp>
      <p:sp>
        <p:nvSpPr>
          <p:cNvPr id="3" name="2 Rectángulo"/>
          <p:cNvSpPr/>
          <p:nvPr/>
        </p:nvSpPr>
        <p:spPr>
          <a:xfrm>
            <a:off x="0" y="117693"/>
            <a:ext cx="9144000" cy="6740307"/>
          </a:xfrm>
          <a:prstGeom prst="rect">
            <a:avLst/>
          </a:prstGeom>
        </p:spPr>
        <p:txBody>
          <a:bodyPr wrap="square">
            <a:spAutoFit/>
          </a:bodyPr>
          <a:lstStyle/>
          <a:p>
            <a:r>
              <a:rPr lang="es-MX" sz="1200" b="1" dirty="0" smtClean="0">
                <a:effectLst/>
              </a:rPr>
              <a:t>Unidad de aprendizaje 2. Sistemas del lenguaje: vocablos, fonética y fonología </a:t>
            </a:r>
            <a:r>
              <a:rPr lang="es-MX" sz="1200" dirty="0" smtClean="0">
                <a:effectLst/>
              </a:rPr>
              <a:t/>
            </a:r>
            <a:br>
              <a:rPr lang="es-MX" sz="1200" dirty="0" smtClean="0">
                <a:effectLst/>
              </a:rPr>
            </a:br>
            <a:r>
              <a:rPr lang="es-MX" sz="1200" dirty="0" smtClean="0">
                <a:effectLst/>
              </a:rPr>
              <a:t>Campos semánticos </a:t>
            </a:r>
            <a:br>
              <a:rPr lang="es-MX" sz="1200" dirty="0" smtClean="0">
                <a:effectLst/>
              </a:rPr>
            </a:br>
            <a:r>
              <a:rPr lang="es-MX" sz="1200" dirty="0" smtClean="0">
                <a:effectLst/>
              </a:rPr>
              <a:t>Interrelaciones personales Solución de problemas Eventos importantes </a:t>
            </a:r>
            <a:br>
              <a:rPr lang="es-MX" sz="1200" dirty="0" smtClean="0">
                <a:effectLst/>
              </a:rPr>
            </a:br>
            <a:r>
              <a:rPr lang="es-MX" sz="1200" dirty="0" smtClean="0">
                <a:effectLst/>
              </a:rPr>
              <a:t>Medios de comunicación Entretenimiento y tiempo libre Educación y Cultura Globalización Deseos y condiciones Invenciones </a:t>
            </a:r>
            <a:br>
              <a:rPr lang="es-MX" sz="1200" dirty="0" smtClean="0">
                <a:effectLst/>
              </a:rPr>
            </a:br>
            <a:r>
              <a:rPr lang="es-MX" sz="1200" dirty="0" smtClean="0">
                <a:effectLst/>
              </a:rPr>
              <a:t/>
            </a:r>
            <a:br>
              <a:rPr lang="es-MX" sz="1200" dirty="0" smtClean="0">
                <a:effectLst/>
              </a:rPr>
            </a:br>
            <a:r>
              <a:rPr lang="es-MX" sz="1200" dirty="0" smtClean="0">
                <a:effectLst/>
              </a:rPr>
              <a:t>Fonética y Fonología Sílabas átonas y tónicas. Vocales largas y cortas. </a:t>
            </a:r>
            <a:br>
              <a:rPr lang="es-MX" sz="1200" dirty="0" smtClean="0">
                <a:effectLst/>
              </a:rPr>
            </a:br>
            <a:r>
              <a:rPr lang="es-MX" sz="1200" dirty="0" smtClean="0">
                <a:effectLst/>
              </a:rPr>
              <a:t>Consonantes (</a:t>
            </a:r>
            <a:r>
              <a:rPr lang="es-MX" sz="1200" dirty="0" err="1" smtClean="0">
                <a:effectLst/>
              </a:rPr>
              <a:t>th</a:t>
            </a:r>
            <a:r>
              <a:rPr lang="es-MX" sz="1200" dirty="0" smtClean="0">
                <a:effectLst/>
              </a:rPr>
              <a:t>, w v &amp; b, c &amp; z, g, j &amp; y). Pronunciación de algunos fonemas. </a:t>
            </a:r>
            <a:br>
              <a:rPr lang="es-MX" sz="1200" dirty="0" smtClean="0">
                <a:effectLst/>
              </a:rPr>
            </a:br>
            <a:r>
              <a:rPr lang="es-MX" sz="1200" dirty="0" smtClean="0">
                <a:effectLst/>
              </a:rPr>
              <a:t>Entonación y ritmo de enunciados afirmativos, negativos e interrogativos. Pronunciación de verbos regulares e irregulares en el pasado. Pronunciación de contracciones gramaticales. </a:t>
            </a:r>
            <a:br>
              <a:rPr lang="es-MX" sz="1200" dirty="0" smtClean="0">
                <a:effectLst/>
              </a:rPr>
            </a:br>
            <a:r>
              <a:rPr lang="es-MX" sz="1200" dirty="0" smtClean="0">
                <a:effectLst/>
              </a:rPr>
              <a:t>Estandarización de la pronunciación de los nuevos vocablos. </a:t>
            </a:r>
            <a:br>
              <a:rPr lang="es-MX" sz="1200" dirty="0" smtClean="0">
                <a:effectLst/>
              </a:rPr>
            </a:br>
            <a:r>
              <a:rPr lang="es-MX" sz="1200" dirty="0" smtClean="0">
                <a:effectLst/>
              </a:rPr>
              <a:t/>
            </a:r>
            <a:br>
              <a:rPr lang="es-MX" sz="1200" dirty="0" smtClean="0">
                <a:effectLst/>
              </a:rPr>
            </a:br>
            <a:r>
              <a:rPr lang="es-MX" sz="1200" b="1" dirty="0" smtClean="0">
                <a:effectLst/>
              </a:rPr>
              <a:t>Unidad de aprendizaje 3. Desarrollo de habilidades receptivas (comprensión auditiva y lectora) </a:t>
            </a:r>
            <a:br>
              <a:rPr lang="es-MX" sz="1200" b="1" dirty="0" smtClean="0">
                <a:effectLst/>
              </a:rPr>
            </a:br>
            <a:r>
              <a:rPr lang="es-MX" sz="1200" dirty="0" smtClean="0">
                <a:effectLst/>
              </a:rPr>
              <a:t>• Contextos </a:t>
            </a:r>
            <a:br>
              <a:rPr lang="es-MX" sz="1200" dirty="0" smtClean="0">
                <a:effectLst/>
              </a:rPr>
            </a:br>
            <a:r>
              <a:rPr lang="es-MX" sz="1200" dirty="0" smtClean="0">
                <a:effectLst/>
              </a:rPr>
              <a:t>Interrelaciones personales Solución de problemas Eventos importantes Medios de comunicación Entretenimiento y tiempo libre Educación y Cultura Globalización Deseos y condiciones Invenciones </a:t>
            </a:r>
            <a:br>
              <a:rPr lang="es-MX" sz="1200" dirty="0" smtClean="0">
                <a:effectLst/>
              </a:rPr>
            </a:br>
            <a:r>
              <a:rPr lang="es-MX" sz="1200" dirty="0" smtClean="0">
                <a:effectLst/>
              </a:rPr>
              <a:t/>
            </a:r>
            <a:br>
              <a:rPr lang="es-MX" sz="1200" dirty="0" smtClean="0">
                <a:effectLst/>
              </a:rPr>
            </a:br>
            <a:r>
              <a:rPr lang="es-MX" sz="1200" dirty="0" smtClean="0">
                <a:effectLst/>
              </a:rPr>
              <a:t>• Habilidades a desarrollar </a:t>
            </a:r>
            <a:br>
              <a:rPr lang="es-MX" sz="1200" dirty="0" smtClean="0">
                <a:effectLst/>
              </a:rPr>
            </a:br>
            <a:r>
              <a:rPr lang="es-MX" sz="1200" dirty="0" smtClean="0">
                <a:effectLst/>
              </a:rPr>
              <a:t>Deducir palabras y expresiones basadas en el contexto. </a:t>
            </a:r>
            <a:br>
              <a:rPr lang="es-MX" sz="1200" dirty="0" smtClean="0">
                <a:effectLst/>
              </a:rPr>
            </a:br>
            <a:r>
              <a:rPr lang="es-MX" sz="1200" dirty="0" smtClean="0">
                <a:effectLst/>
              </a:rPr>
              <a:t>Inferir patrones gramaticales analizando discursos escritos y orales. Identificar ideas generales e información específica en textos cortos y largos. Hacer tareas específicas en base a textos escritos y orales. </a:t>
            </a:r>
            <a:br>
              <a:rPr lang="es-MX" sz="1200" dirty="0" smtClean="0">
                <a:effectLst/>
              </a:rPr>
            </a:br>
            <a:r>
              <a:rPr lang="es-MX" sz="1200" dirty="0" smtClean="0">
                <a:effectLst/>
              </a:rPr>
              <a:t>Entender ideas concretas y segundas intenciones en textos auditivos y escritos sencillos. Hacer generalizaciones y asociaciones para comprender un mensaje. </a:t>
            </a:r>
            <a:br>
              <a:rPr lang="es-MX" sz="1200" dirty="0" smtClean="0">
                <a:effectLst/>
              </a:rPr>
            </a:br>
            <a:r>
              <a:rPr lang="es-MX" sz="1200" dirty="0" smtClean="0">
                <a:effectLst/>
              </a:rPr>
              <a:t>Hacer anotaciones escritas mientras se escucha un discurso oral. </a:t>
            </a:r>
            <a:br>
              <a:rPr lang="es-MX" sz="1200" dirty="0" smtClean="0">
                <a:effectLst/>
              </a:rPr>
            </a:br>
            <a:r>
              <a:rPr lang="es-MX" sz="1200" b="1" dirty="0" smtClean="0">
                <a:effectLst/>
              </a:rPr>
              <a:t/>
            </a:r>
            <a:br>
              <a:rPr lang="es-MX" sz="1200" b="1" dirty="0" smtClean="0">
                <a:effectLst/>
              </a:rPr>
            </a:br>
            <a:r>
              <a:rPr lang="es-MX" sz="1200" b="1" dirty="0" smtClean="0">
                <a:effectLst/>
              </a:rPr>
              <a:t>Unidad de aprendizaje 4. Desarrollo de habilidades productivas (comunicación oral y escrita) </a:t>
            </a:r>
            <a:r>
              <a:rPr lang="es-MX" sz="1200" dirty="0" smtClean="0">
                <a:effectLst/>
              </a:rPr>
              <a:t/>
            </a:r>
            <a:br>
              <a:rPr lang="es-MX" sz="1200" dirty="0" smtClean="0">
                <a:effectLst/>
              </a:rPr>
            </a:br>
            <a:r>
              <a:rPr lang="es-MX" sz="1200" dirty="0" smtClean="0">
                <a:effectLst/>
              </a:rPr>
              <a:t>• Contextos </a:t>
            </a:r>
            <a:br>
              <a:rPr lang="es-MX" sz="1200" dirty="0" smtClean="0">
                <a:effectLst/>
              </a:rPr>
            </a:br>
            <a:r>
              <a:rPr lang="es-MX" sz="1200" dirty="0" smtClean="0">
                <a:effectLst/>
              </a:rPr>
              <a:t>Interrelaciones personales Solución de problemas Eventos importantes Medios de comunicación Entretenimiento y tiempo libre Educación y Cultura Globalización Deseos y condiciones Invenciones </a:t>
            </a:r>
            <a:br>
              <a:rPr lang="es-MX" sz="1200" dirty="0" smtClean="0">
                <a:effectLst/>
              </a:rPr>
            </a:br>
            <a:r>
              <a:rPr lang="es-MX" sz="1200" dirty="0" smtClean="0">
                <a:effectLst/>
              </a:rPr>
              <a:t/>
            </a:r>
            <a:br>
              <a:rPr lang="es-MX" sz="1200" dirty="0" smtClean="0">
                <a:effectLst/>
              </a:rPr>
            </a:br>
            <a:r>
              <a:rPr lang="es-MX" sz="1200" dirty="0" smtClean="0">
                <a:effectLst/>
              </a:rPr>
              <a:t>• Habilidades a desarrollar </a:t>
            </a:r>
            <a:br>
              <a:rPr lang="es-MX" sz="1200" dirty="0" smtClean="0">
                <a:effectLst/>
              </a:rPr>
            </a:br>
            <a:r>
              <a:rPr lang="es-MX" sz="1200" dirty="0" smtClean="0">
                <a:effectLst/>
              </a:rPr>
              <a:t>Sintetizar textos y conversaciones. </a:t>
            </a:r>
            <a:br>
              <a:rPr lang="es-MX" sz="1200" dirty="0" smtClean="0">
                <a:effectLst/>
              </a:rPr>
            </a:br>
            <a:r>
              <a:rPr lang="es-MX" sz="1200" dirty="0" smtClean="0">
                <a:effectLst/>
              </a:rPr>
              <a:t>Parafrasear cuando no se tenga el lenguaje adecuado por el nivel en el que se encuentra el estudiante, esto con el fin de </a:t>
            </a:r>
            <a:br>
              <a:rPr lang="es-MX" sz="1200" dirty="0" smtClean="0">
                <a:effectLst/>
              </a:rPr>
            </a:br>
            <a:r>
              <a:rPr lang="es-MX" sz="1200" dirty="0" smtClean="0">
                <a:effectLst/>
              </a:rPr>
              <a:t>mantener viva la comunicación. Reportar lo que lee y escucha. </a:t>
            </a:r>
            <a:br>
              <a:rPr lang="es-MX" sz="1200" dirty="0" smtClean="0">
                <a:effectLst/>
              </a:rPr>
            </a:br>
            <a:r>
              <a:rPr lang="es-MX" sz="1200" dirty="0" smtClean="0">
                <a:effectLst/>
              </a:rPr>
              <a:t>Redactar textos formales e informales basándose en ejemplos paralelos. </a:t>
            </a:r>
            <a:br>
              <a:rPr lang="es-MX" sz="1200" dirty="0" smtClean="0">
                <a:effectLst/>
              </a:rPr>
            </a:br>
            <a:r>
              <a:rPr lang="es-MX" sz="1200" dirty="0" smtClean="0">
                <a:effectLst/>
              </a:rPr>
              <a:t>Utilizar diferentes estructuras gramaticales, funciones y auxiliares modales para dar distintos colores al lenguaje. Planear presentaciones y exponerlas temas frente a la clase.</a:t>
            </a:r>
            <a:endParaRPr lang="es-MX" sz="1200" dirty="0"/>
          </a:p>
        </p:txBody>
      </p:sp>
    </p:spTree>
    <p:extLst>
      <p:ext uri="{BB962C8B-B14F-4D97-AF65-F5344CB8AC3E}">
        <p14:creationId xmlns:p14="http://schemas.microsoft.com/office/powerpoint/2010/main" val="2560722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solidFill>
                <a:prstClr val="black"/>
              </a:solidFill>
            </a:endParaRPr>
          </a:p>
        </p:txBody>
      </p:sp>
      <p:sp>
        <p:nvSpPr>
          <p:cNvPr id="3" name="2 Rectángulo"/>
          <p:cNvSpPr/>
          <p:nvPr/>
        </p:nvSpPr>
        <p:spPr>
          <a:xfrm>
            <a:off x="0" y="188640"/>
            <a:ext cx="9144000" cy="6001643"/>
          </a:xfrm>
          <a:prstGeom prst="rect">
            <a:avLst/>
          </a:prstGeom>
        </p:spPr>
        <p:txBody>
          <a:bodyPr wrap="square">
            <a:spAutoFit/>
          </a:bodyPr>
          <a:lstStyle/>
          <a:p>
            <a:r>
              <a:rPr lang="es-MX" sz="1200" b="1" dirty="0" smtClean="0">
                <a:effectLst/>
              </a:rPr>
              <a:t>MATERIAL</a:t>
            </a:r>
          </a:p>
          <a:p>
            <a:r>
              <a:rPr lang="es-MX" sz="1200" dirty="0" smtClean="0">
                <a:effectLst/>
              </a:rPr>
              <a:t/>
            </a:r>
            <a:br>
              <a:rPr lang="es-MX" sz="1200" dirty="0" smtClean="0">
                <a:effectLst/>
              </a:rPr>
            </a:br>
            <a:r>
              <a:rPr lang="es-MX" sz="1200" dirty="0" smtClean="0">
                <a:effectLst/>
              </a:rPr>
              <a:t>STUDENBOOK </a:t>
            </a:r>
            <a:br>
              <a:rPr lang="es-MX" sz="1200" dirty="0" smtClean="0">
                <a:effectLst/>
              </a:rPr>
            </a:br>
            <a:r>
              <a:rPr lang="es-MX" sz="1200" dirty="0" smtClean="0">
                <a:effectLst/>
              </a:rPr>
              <a:t>WORKBOOK </a:t>
            </a:r>
            <a:br>
              <a:rPr lang="es-MX" sz="1200" dirty="0" smtClean="0">
                <a:effectLst/>
              </a:rPr>
            </a:br>
            <a:r>
              <a:rPr lang="es-MX" sz="1200" dirty="0" smtClean="0">
                <a:effectLst/>
              </a:rPr>
              <a:t>HOJAS DE TRABAJO </a:t>
            </a:r>
            <a:br>
              <a:rPr lang="es-MX" sz="1200" dirty="0" smtClean="0">
                <a:effectLst/>
              </a:rPr>
            </a:br>
            <a:r>
              <a:rPr lang="es-MX" sz="1200" dirty="0" smtClean="0">
                <a:effectLst/>
              </a:rPr>
              <a:t>NOTEBOOK </a:t>
            </a:r>
            <a:br>
              <a:rPr lang="es-MX" sz="1200" dirty="0" smtClean="0">
                <a:effectLst/>
              </a:rPr>
            </a:br>
            <a:r>
              <a:rPr lang="es-MX" sz="1200" dirty="0" smtClean="0">
                <a:effectLst/>
              </a:rPr>
              <a:t>PINTARRON </a:t>
            </a:r>
            <a:br>
              <a:rPr lang="es-MX" sz="1200" dirty="0" smtClean="0">
                <a:effectLst/>
              </a:rPr>
            </a:br>
            <a:r>
              <a:rPr lang="es-MX" sz="1200" dirty="0" smtClean="0">
                <a:effectLst/>
              </a:rPr>
              <a:t>PROYECTOR </a:t>
            </a:r>
            <a:br>
              <a:rPr lang="es-MX" sz="1200" dirty="0" smtClean="0">
                <a:effectLst/>
              </a:rPr>
            </a:br>
            <a:r>
              <a:rPr lang="es-MX" sz="1200" dirty="0" smtClean="0">
                <a:effectLst/>
              </a:rPr>
              <a:t>COMPUTADORA </a:t>
            </a:r>
            <a:br>
              <a:rPr lang="es-MX" sz="1200" dirty="0" smtClean="0">
                <a:effectLst/>
              </a:rPr>
            </a:br>
            <a:r>
              <a:rPr lang="es-MX" sz="1200" dirty="0" smtClean="0">
                <a:effectLst/>
              </a:rPr>
              <a:t/>
            </a:r>
            <a:br>
              <a:rPr lang="es-MX" sz="1200" dirty="0" smtClean="0">
                <a:effectLst/>
              </a:rPr>
            </a:br>
            <a:r>
              <a:rPr lang="es-MX" sz="1200" dirty="0" smtClean="0">
                <a:effectLst/>
              </a:rPr>
              <a:t/>
            </a:r>
            <a:br>
              <a:rPr lang="es-MX" sz="1200" dirty="0" smtClean="0">
                <a:effectLst/>
              </a:rPr>
            </a:br>
            <a:r>
              <a:rPr lang="es-MX" sz="1200" b="1" dirty="0" smtClean="0">
                <a:effectLst/>
              </a:rPr>
              <a:t>ACUERDOS</a:t>
            </a:r>
          </a:p>
          <a:p>
            <a:r>
              <a:rPr lang="es-MX" sz="1200" dirty="0" smtClean="0">
                <a:effectLst/>
              </a:rPr>
              <a:t/>
            </a:r>
            <a:br>
              <a:rPr lang="es-MX" sz="1200" dirty="0" smtClean="0">
                <a:effectLst/>
              </a:rPr>
            </a:br>
            <a:r>
              <a:rPr lang="es-MX" sz="1200" dirty="0" smtClean="0">
                <a:effectLst/>
              </a:rPr>
              <a:t>Uso moderado del celular (uso solo en emergencia) </a:t>
            </a:r>
            <a:br>
              <a:rPr lang="es-MX" sz="1200" dirty="0" smtClean="0">
                <a:effectLst/>
              </a:rPr>
            </a:br>
            <a:r>
              <a:rPr lang="es-MX" sz="1200" dirty="0" smtClean="0">
                <a:effectLst/>
              </a:rPr>
              <a:t>Respeto entre compañeras </a:t>
            </a:r>
            <a:br>
              <a:rPr lang="es-MX" sz="1200" dirty="0" smtClean="0">
                <a:effectLst/>
              </a:rPr>
            </a:br>
            <a:r>
              <a:rPr lang="es-MX" sz="1200" dirty="0" smtClean="0">
                <a:effectLst/>
              </a:rPr>
              <a:t>Respeto hacia el maestro </a:t>
            </a:r>
            <a:br>
              <a:rPr lang="es-MX" sz="1200" dirty="0" smtClean="0">
                <a:effectLst/>
              </a:rPr>
            </a:br>
            <a:r>
              <a:rPr lang="es-MX" sz="1200" dirty="0" smtClean="0">
                <a:effectLst/>
              </a:rPr>
              <a:t>Compromiso para con el curso </a:t>
            </a:r>
            <a:br>
              <a:rPr lang="es-MX" sz="1200" dirty="0" smtClean="0">
                <a:effectLst/>
              </a:rPr>
            </a:br>
            <a:r>
              <a:rPr lang="es-MX" sz="1200" dirty="0" smtClean="0">
                <a:effectLst/>
              </a:rPr>
              <a:t>Entrega de trabajos en tiempo y forma </a:t>
            </a:r>
            <a:br>
              <a:rPr lang="es-MX" sz="1200" dirty="0" smtClean="0">
                <a:effectLst/>
              </a:rPr>
            </a:br>
            <a:r>
              <a:rPr lang="es-MX" sz="1200" dirty="0" smtClean="0">
                <a:effectLst/>
              </a:rPr>
              <a:t>Llegada no mas 10 minutos después del timbre de lo contrario será falta. </a:t>
            </a:r>
            <a:br>
              <a:rPr lang="es-MX" sz="1200" dirty="0" smtClean="0">
                <a:effectLst/>
              </a:rPr>
            </a:br>
            <a:r>
              <a:rPr lang="es-MX" sz="1200" dirty="0" smtClean="0">
                <a:effectLst/>
              </a:rPr>
              <a:t/>
            </a:r>
            <a:br>
              <a:rPr lang="es-MX" sz="1200" dirty="0" smtClean="0">
                <a:effectLst/>
              </a:rPr>
            </a:br>
            <a:r>
              <a:rPr lang="es-MX" sz="1200" dirty="0" smtClean="0">
                <a:effectLst/>
              </a:rPr>
              <a:t/>
            </a:r>
            <a:br>
              <a:rPr lang="es-MX" sz="1200" dirty="0" smtClean="0">
                <a:effectLst/>
              </a:rPr>
            </a:br>
            <a:r>
              <a:rPr lang="es-MX" sz="1200" b="1" dirty="0" smtClean="0">
                <a:effectLst/>
              </a:rPr>
              <a:t>BIBLIOGRAFÍA</a:t>
            </a:r>
          </a:p>
          <a:p>
            <a:r>
              <a:rPr lang="es-MX" sz="1200" dirty="0" smtClean="0">
                <a:effectLst/>
              </a:rPr>
              <a:t/>
            </a:r>
            <a:br>
              <a:rPr lang="es-MX" sz="1200" dirty="0" smtClean="0">
                <a:effectLst/>
              </a:rPr>
            </a:br>
            <a:r>
              <a:rPr lang="es-MX" sz="1200" dirty="0" err="1" smtClean="0">
                <a:effectLst/>
              </a:rPr>
              <a:t>Birchley</a:t>
            </a:r>
            <a:r>
              <a:rPr lang="es-MX" sz="1200" dirty="0" smtClean="0">
                <a:effectLst/>
              </a:rPr>
              <a:t>, S &amp;, M. </a:t>
            </a:r>
            <a:r>
              <a:rPr lang="es-MX" sz="1200" dirty="0" err="1" smtClean="0">
                <a:effectLst/>
              </a:rPr>
              <a:t>Saumell</a:t>
            </a:r>
            <a:r>
              <a:rPr lang="es-MX" sz="1200" dirty="0" smtClean="0">
                <a:effectLst/>
              </a:rPr>
              <a:t> (2011) English in </a:t>
            </a:r>
            <a:r>
              <a:rPr lang="es-MX" sz="1200" dirty="0" err="1" smtClean="0">
                <a:effectLst/>
              </a:rPr>
              <a:t>Common</a:t>
            </a:r>
            <a:r>
              <a:rPr lang="es-MX" sz="1200" dirty="0" smtClean="0">
                <a:effectLst/>
              </a:rPr>
              <a:t> </a:t>
            </a:r>
            <a:r>
              <a:rPr lang="es-MX" sz="1200" dirty="0" err="1" smtClean="0">
                <a:effectLst/>
              </a:rPr>
              <a:t>Student</a:t>
            </a:r>
            <a:r>
              <a:rPr lang="es-MX" sz="1200" dirty="0" smtClean="0">
                <a:effectLst/>
              </a:rPr>
              <a:t> Book 1 Harlow: Pearson </a:t>
            </a:r>
            <a:r>
              <a:rPr lang="es-MX" sz="1200" dirty="0" err="1" smtClean="0">
                <a:effectLst/>
              </a:rPr>
              <a:t>Birchley</a:t>
            </a:r>
            <a:r>
              <a:rPr lang="es-MX" sz="1200" dirty="0" smtClean="0">
                <a:effectLst/>
              </a:rPr>
              <a:t>, S &amp;, M. </a:t>
            </a:r>
            <a:r>
              <a:rPr lang="es-MX" sz="1200" dirty="0" err="1" smtClean="0">
                <a:effectLst/>
              </a:rPr>
              <a:t>Saumell</a:t>
            </a:r>
            <a:r>
              <a:rPr lang="es-MX" sz="1200" dirty="0" smtClean="0">
                <a:effectLst/>
              </a:rPr>
              <a:t> (2011) English in </a:t>
            </a:r>
            <a:r>
              <a:rPr lang="es-MX" sz="1200" dirty="0" err="1" smtClean="0">
                <a:effectLst/>
              </a:rPr>
              <a:t>Common</a:t>
            </a:r>
            <a:r>
              <a:rPr lang="es-MX" sz="1200" dirty="0" smtClean="0">
                <a:effectLst/>
              </a:rPr>
              <a:t> </a:t>
            </a:r>
            <a:r>
              <a:rPr lang="es-MX" sz="1200" dirty="0" err="1" smtClean="0">
                <a:effectLst/>
              </a:rPr>
              <a:t>Workbook</a:t>
            </a:r>
            <a:r>
              <a:rPr lang="es-MX" sz="1200" dirty="0" smtClean="0">
                <a:effectLst/>
              </a:rPr>
              <a:t> 1 Harlow: Pearson </a:t>
            </a:r>
            <a:br>
              <a:rPr lang="es-MX" sz="1200" dirty="0" smtClean="0">
                <a:effectLst/>
              </a:rPr>
            </a:br>
            <a:r>
              <a:rPr lang="es-MX" sz="1200" dirty="0" smtClean="0">
                <a:effectLst/>
              </a:rPr>
              <a:t>Bruner, J. &amp; H. </a:t>
            </a:r>
            <a:r>
              <a:rPr lang="es-MX" sz="1200" dirty="0" err="1" smtClean="0">
                <a:effectLst/>
              </a:rPr>
              <a:t>Haste</a:t>
            </a:r>
            <a:r>
              <a:rPr lang="es-MX" sz="1200" dirty="0" smtClean="0">
                <a:effectLst/>
              </a:rPr>
              <a:t> (1987) </a:t>
            </a:r>
            <a:r>
              <a:rPr lang="es-MX" sz="1200" dirty="0" err="1" smtClean="0">
                <a:effectLst/>
              </a:rPr>
              <a:t>Making</a:t>
            </a:r>
            <a:r>
              <a:rPr lang="es-MX" sz="1200" dirty="0" smtClean="0">
                <a:effectLst/>
              </a:rPr>
              <a:t> </a:t>
            </a:r>
            <a:r>
              <a:rPr lang="es-MX" sz="1200" dirty="0" err="1" smtClean="0">
                <a:effectLst/>
              </a:rPr>
              <a:t>Sense</a:t>
            </a:r>
            <a:r>
              <a:rPr lang="es-MX" sz="1200" dirty="0" smtClean="0">
                <a:effectLst/>
              </a:rPr>
              <a:t>. </a:t>
            </a:r>
            <a:r>
              <a:rPr lang="es-MX" sz="1200" dirty="0" err="1" smtClean="0">
                <a:effectLst/>
              </a:rPr>
              <a:t>The</a:t>
            </a:r>
            <a:r>
              <a:rPr lang="es-MX" sz="1200" dirty="0" smtClean="0">
                <a:effectLst/>
              </a:rPr>
              <a:t> </a:t>
            </a:r>
            <a:r>
              <a:rPr lang="es-MX" sz="1200" dirty="0" err="1" smtClean="0">
                <a:effectLst/>
              </a:rPr>
              <a:t>child’s</a:t>
            </a:r>
            <a:r>
              <a:rPr lang="es-MX" sz="1200" dirty="0" smtClean="0">
                <a:effectLst/>
              </a:rPr>
              <a:t> </a:t>
            </a:r>
            <a:r>
              <a:rPr lang="es-MX" sz="1200" dirty="0" err="1" smtClean="0">
                <a:effectLst/>
              </a:rPr>
              <a:t>construction</a:t>
            </a:r>
            <a:r>
              <a:rPr lang="es-MX" sz="1200" dirty="0" smtClean="0">
                <a:effectLst/>
              </a:rPr>
              <a:t> of </a:t>
            </a:r>
            <a:r>
              <a:rPr lang="es-MX" sz="1200" dirty="0" err="1" smtClean="0">
                <a:effectLst/>
              </a:rPr>
              <a:t>the</a:t>
            </a:r>
            <a:r>
              <a:rPr lang="es-MX" sz="1200" dirty="0" smtClean="0">
                <a:effectLst/>
              </a:rPr>
              <a:t> </a:t>
            </a:r>
            <a:r>
              <a:rPr lang="es-MX" sz="1200" dirty="0" err="1" smtClean="0">
                <a:effectLst/>
              </a:rPr>
              <a:t>world</a:t>
            </a:r>
            <a:r>
              <a:rPr lang="es-MX" sz="1200" dirty="0" smtClean="0">
                <a:effectLst/>
              </a:rPr>
              <a:t>. London: </a:t>
            </a:r>
            <a:r>
              <a:rPr lang="es-MX" sz="1200" dirty="0" err="1" smtClean="0">
                <a:effectLst/>
              </a:rPr>
              <a:t>Methuen</a:t>
            </a:r>
            <a:r>
              <a:rPr lang="es-MX" sz="1200" dirty="0" smtClean="0">
                <a:effectLst/>
              </a:rPr>
              <a:t> &amp; </a:t>
            </a:r>
            <a:r>
              <a:rPr lang="es-MX" sz="1200" dirty="0" err="1" smtClean="0">
                <a:effectLst/>
              </a:rPr>
              <a:t>co</a:t>
            </a:r>
            <a:r>
              <a:rPr lang="es-MX" sz="1200" dirty="0" smtClean="0">
                <a:effectLst/>
              </a:rPr>
              <a:t>. </a:t>
            </a:r>
            <a:r>
              <a:rPr lang="es-MX" sz="1200" dirty="0" err="1" smtClean="0">
                <a:effectLst/>
              </a:rPr>
              <a:t>ltd</a:t>
            </a:r>
            <a:r>
              <a:rPr lang="es-MX" sz="1200" dirty="0" smtClean="0">
                <a:effectLst/>
              </a:rPr>
              <a:t> </a:t>
            </a:r>
            <a:r>
              <a:rPr lang="es-MX" sz="1200" dirty="0" err="1" smtClean="0">
                <a:effectLst/>
              </a:rPr>
              <a:t>Routledge</a:t>
            </a:r>
            <a:r>
              <a:rPr lang="es-MX" sz="1200" dirty="0" smtClean="0">
                <a:effectLst/>
              </a:rPr>
              <a:t>. </a:t>
            </a:r>
            <a:br>
              <a:rPr lang="es-MX" sz="1200" dirty="0" smtClean="0">
                <a:effectLst/>
              </a:rPr>
            </a:br>
            <a:r>
              <a:rPr lang="es-MX" sz="1200" dirty="0" smtClean="0">
                <a:effectLst/>
              </a:rPr>
              <a:t/>
            </a:r>
            <a:br>
              <a:rPr lang="es-MX" sz="1200" dirty="0" smtClean="0">
                <a:effectLst/>
              </a:rPr>
            </a:br>
            <a:r>
              <a:rPr lang="es-MX" sz="1200" dirty="0" smtClean="0">
                <a:effectLst/>
              </a:rPr>
              <a:t>Crawford, D.G.et al -­&amp;#</a:t>
            </a:r>
            <a:r>
              <a:rPr lang="es-MX" sz="1200" dirty="0" smtClean="0">
                <a:effectLst/>
                <a:hlinkClick r:id="rId2"/>
              </a:rPr>
              <a:t>8208</a:t>
            </a:r>
            <a:r>
              <a:rPr lang="es-MX" sz="1200" dirty="0" smtClean="0">
                <a:effectLst/>
              </a:rPr>
              <a:t>; Argüelles, Antonio compilador (2004) Competencia Laboral y Educación Basada en Normas de Competencia </a:t>
            </a:r>
            <a:br>
              <a:rPr lang="es-MX" sz="1200" dirty="0" smtClean="0">
                <a:effectLst/>
              </a:rPr>
            </a:br>
            <a:r>
              <a:rPr lang="es-MX" sz="1200" dirty="0" smtClean="0">
                <a:effectLst/>
              </a:rPr>
              <a:t>México: Editorial </a:t>
            </a:r>
            <a:r>
              <a:rPr lang="es-MX" sz="1200" dirty="0" err="1" smtClean="0">
                <a:effectLst/>
              </a:rPr>
              <a:t>Limusa</a:t>
            </a:r>
            <a:r>
              <a:rPr lang="es-MX" sz="1200" dirty="0" smtClean="0">
                <a:effectLst/>
              </a:rPr>
              <a:t> S.A. de CV. Noriega Editores </a:t>
            </a:r>
            <a:br>
              <a:rPr lang="es-MX" sz="1200" dirty="0" smtClean="0">
                <a:effectLst/>
              </a:rPr>
            </a:br>
            <a:r>
              <a:rPr lang="es-MX" sz="1200" dirty="0" smtClean="0">
                <a:effectLst/>
              </a:rPr>
              <a:t/>
            </a:r>
            <a:br>
              <a:rPr lang="es-MX" sz="1200" dirty="0" smtClean="0">
                <a:effectLst/>
              </a:rPr>
            </a:br>
            <a:r>
              <a:rPr lang="es-MX" sz="1200" dirty="0" smtClean="0">
                <a:effectLst/>
              </a:rPr>
              <a:t>Enríquez, A. &amp; J. Pimienta (2009) Educción Basada en Competencias: Guía para la Aplicación del Enfoque México: Pearson Educación </a:t>
            </a:r>
            <a:br>
              <a:rPr lang="es-MX" sz="1200" dirty="0" smtClean="0">
                <a:effectLst/>
              </a:rPr>
            </a:br>
            <a:r>
              <a:rPr lang="es-MX" sz="1200" dirty="0" smtClean="0">
                <a:effectLst/>
              </a:rPr>
              <a:t>de México S.A de C.V. </a:t>
            </a:r>
            <a:endParaRPr lang="es-MX" sz="1200" dirty="0"/>
          </a:p>
        </p:txBody>
      </p:sp>
    </p:spTree>
    <p:extLst>
      <p:ext uri="{BB962C8B-B14F-4D97-AF65-F5344CB8AC3E}">
        <p14:creationId xmlns:p14="http://schemas.microsoft.com/office/powerpoint/2010/main" val="2560722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solidFill>
                <a:prstClr val="black"/>
              </a:solidFill>
            </a:endParaRPr>
          </a:p>
        </p:txBody>
      </p:sp>
      <p:sp>
        <p:nvSpPr>
          <p:cNvPr id="3" name="2 CuadroTexto"/>
          <p:cNvSpPr txBox="1"/>
          <p:nvPr/>
        </p:nvSpPr>
        <p:spPr>
          <a:xfrm>
            <a:off x="3623667" y="692696"/>
            <a:ext cx="1399679" cy="369332"/>
          </a:xfrm>
          <a:prstGeom prst="rect">
            <a:avLst/>
          </a:prstGeom>
          <a:noFill/>
        </p:spPr>
        <p:txBody>
          <a:bodyPr wrap="none" rtlCol="0">
            <a:spAutoFit/>
          </a:bodyPr>
          <a:lstStyle/>
          <a:p>
            <a:r>
              <a:rPr lang="es-MX" dirty="0" smtClean="0"/>
              <a:t>EVALUACIÓN</a:t>
            </a:r>
          </a:p>
        </p:txBody>
      </p:sp>
      <p:sp>
        <p:nvSpPr>
          <p:cNvPr id="2" name="1 CuadroTexto"/>
          <p:cNvSpPr txBox="1"/>
          <p:nvPr/>
        </p:nvSpPr>
        <p:spPr>
          <a:xfrm>
            <a:off x="1619672" y="1556792"/>
            <a:ext cx="4277133" cy="2031325"/>
          </a:xfrm>
          <a:prstGeom prst="rect">
            <a:avLst/>
          </a:prstGeom>
          <a:noFill/>
        </p:spPr>
        <p:txBody>
          <a:bodyPr wrap="none" rtlCol="0">
            <a:spAutoFit/>
          </a:bodyPr>
          <a:lstStyle/>
          <a:p>
            <a:r>
              <a:rPr lang="es-MX" dirty="0" smtClean="0"/>
              <a:t>EXAMENES BIMESTRALES		40%</a:t>
            </a:r>
          </a:p>
          <a:p>
            <a:endParaRPr lang="es-MX" dirty="0"/>
          </a:p>
          <a:p>
            <a:r>
              <a:rPr lang="es-MX" dirty="0" smtClean="0"/>
              <a:t>PORTAFOLIO			</a:t>
            </a:r>
            <a:r>
              <a:rPr lang="es-MX" dirty="0" smtClean="0"/>
              <a:t>10%</a:t>
            </a:r>
            <a:endParaRPr lang="es-MX" dirty="0" smtClean="0"/>
          </a:p>
          <a:p>
            <a:endParaRPr lang="es-MX" dirty="0"/>
          </a:p>
          <a:p>
            <a:r>
              <a:rPr lang="es-MX" dirty="0" smtClean="0"/>
              <a:t>PROYECTO BIMESTRAL 	</a:t>
            </a:r>
            <a:r>
              <a:rPr lang="es-MX" smtClean="0"/>
              <a:t>	</a:t>
            </a:r>
            <a:r>
              <a:rPr lang="es-MX" smtClean="0"/>
              <a:t>30</a:t>
            </a:r>
            <a:r>
              <a:rPr lang="es-MX" smtClean="0"/>
              <a:t>%</a:t>
            </a:r>
            <a:endParaRPr lang="es-MX" dirty="0" smtClean="0"/>
          </a:p>
          <a:p>
            <a:endParaRPr lang="es-MX" dirty="0"/>
          </a:p>
          <a:p>
            <a:r>
              <a:rPr lang="es-MX" dirty="0" smtClean="0"/>
              <a:t>TRABAJOS ESCRITOS		20%</a:t>
            </a:r>
            <a:endParaRPr lang="es-MX" dirty="0"/>
          </a:p>
        </p:txBody>
      </p:sp>
    </p:spTree>
    <p:extLst>
      <p:ext uri="{BB962C8B-B14F-4D97-AF65-F5344CB8AC3E}">
        <p14:creationId xmlns:p14="http://schemas.microsoft.com/office/powerpoint/2010/main" val="256072204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944</Words>
  <Application>Microsoft Office PowerPoint</Application>
  <PresentationFormat>Presentación en pantalla (4:3)</PresentationFormat>
  <Paragraphs>70</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AulaDigital</cp:lastModifiedBy>
  <cp:revision>5</cp:revision>
  <dcterms:created xsi:type="dcterms:W3CDTF">2015-02-09T15:06:54Z</dcterms:created>
  <dcterms:modified xsi:type="dcterms:W3CDTF">2015-03-11T14:36:32Z</dcterms:modified>
</cp:coreProperties>
</file>