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9" r:id="rId3"/>
    <p:sldId id="265" r:id="rId4"/>
    <p:sldId id="266" r:id="rId5"/>
    <p:sldId id="267" r:id="rId6"/>
    <p:sldId id="269" r:id="rId7"/>
    <p:sldId id="268" r:id="rId8"/>
    <p:sldId id="270" r:id="rId9"/>
    <p:sldId id="271" r:id="rId10"/>
    <p:sldId id="272" r:id="rId11"/>
    <p:sldId id="275" r:id="rId12"/>
    <p:sldId id="273" r:id="rId13"/>
    <p:sldId id="274" r:id="rId14"/>
    <p:sldId id="276" r:id="rId15"/>
    <p:sldId id="277" r:id="rId16"/>
    <p:sldId id="264" r:id="rId1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>
        <p:scale>
          <a:sx n="60" d="100"/>
          <a:sy n="60" d="100"/>
        </p:scale>
        <p:origin x="-1518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3DB4F-B8C1-4C61-86D5-7A7680B25AA4}" type="datetimeFigureOut">
              <a:rPr lang="es-MX" smtClean="0"/>
              <a:t>03/09/2015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B86AB-74DB-4618-9745-C979F24F63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884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B86AB-74DB-4618-9745-C979F24F63B7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2397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0ED6-212F-4F0C-97E7-38B20F8B91E6}" type="datetimeFigureOut">
              <a:rPr lang="es-MX" smtClean="0"/>
              <a:t>03/09/2015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89F4-A75F-43D1-BDAA-66E5E8F4DE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3098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0ED6-212F-4F0C-97E7-38B20F8B91E6}" type="datetimeFigureOut">
              <a:rPr lang="es-MX" smtClean="0"/>
              <a:t>03/09/2015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89F4-A75F-43D1-BDAA-66E5E8F4DE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0911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0ED6-212F-4F0C-97E7-38B20F8B91E6}" type="datetimeFigureOut">
              <a:rPr lang="es-MX" smtClean="0"/>
              <a:t>03/09/2015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89F4-A75F-43D1-BDAA-66E5E8F4DE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7383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3073" name="Imagen 2" descr="Descripción: logo en 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093296"/>
            <a:ext cx="4699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 userDrawn="1"/>
        </p:nvSpPr>
        <p:spPr>
          <a:xfrm>
            <a:off x="683568" y="6021288"/>
            <a:ext cx="1143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  <a:defRPr/>
            </a:pPr>
            <a: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ENEP-F-ST-19</a:t>
            </a:r>
            <a:endParaRPr kumimoji="0" lang="es-ES" sz="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  <a:defRPr/>
            </a:pPr>
            <a: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V01/122012</a:t>
            </a: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765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0ED6-212F-4F0C-97E7-38B20F8B91E6}" type="datetimeFigureOut">
              <a:rPr lang="es-MX" smtClean="0"/>
              <a:t>03/09/2015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89F4-A75F-43D1-BDAA-66E5E8F4DE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3877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0ED6-212F-4F0C-97E7-38B20F8B91E6}" type="datetimeFigureOut">
              <a:rPr lang="es-MX" smtClean="0"/>
              <a:t>03/09/2015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89F4-A75F-43D1-BDAA-66E5E8F4DE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8750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0ED6-212F-4F0C-97E7-38B20F8B91E6}" type="datetimeFigureOut">
              <a:rPr lang="es-MX" smtClean="0"/>
              <a:t>03/09/2015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89F4-A75F-43D1-BDAA-66E5E8F4DE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2931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0ED6-212F-4F0C-97E7-38B20F8B91E6}" type="datetimeFigureOut">
              <a:rPr lang="es-MX" smtClean="0"/>
              <a:t>03/09/2015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89F4-A75F-43D1-BDAA-66E5E8F4DE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4885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0ED6-212F-4F0C-97E7-38B20F8B91E6}" type="datetimeFigureOut">
              <a:rPr lang="es-MX" smtClean="0"/>
              <a:t>03/09/2015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89F4-A75F-43D1-BDAA-66E5E8F4DE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895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0ED6-212F-4F0C-97E7-38B20F8B91E6}" type="datetimeFigureOut">
              <a:rPr lang="es-MX" smtClean="0"/>
              <a:t>03/09/2015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89F4-A75F-43D1-BDAA-66E5E8F4DE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7789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0ED6-212F-4F0C-97E7-38B20F8B91E6}" type="datetimeFigureOut">
              <a:rPr lang="es-MX" smtClean="0"/>
              <a:t>03/09/2015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89F4-A75F-43D1-BDAA-66E5E8F4DE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981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0ED6-212F-4F0C-97E7-38B20F8B91E6}" type="datetimeFigureOut">
              <a:rPr lang="es-MX" smtClean="0"/>
              <a:t>03/09/2015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89F4-A75F-43D1-BDAA-66E5E8F4DE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357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D0ED6-212F-4F0C-97E7-38B20F8B91E6}" type="datetimeFigureOut">
              <a:rPr lang="es-MX" smtClean="0"/>
              <a:t>03/09/2015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689F4-A75F-43D1-BDAA-66E5E8F4DE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352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83568" y="548680"/>
            <a:ext cx="7704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2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228600"/>
            <a:ext cx="8901113" cy="5792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23528" y="332657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dirty="0"/>
              <a:t>Práctica </a:t>
            </a:r>
            <a:r>
              <a:rPr lang="es-MX" sz="3600" dirty="0" smtClean="0"/>
              <a:t>Profesional</a:t>
            </a:r>
            <a:r>
              <a:rPr lang="es-MX" sz="3600" dirty="0"/>
              <a:t/>
            </a:r>
            <a:br>
              <a:rPr lang="es-MX" sz="3600" dirty="0"/>
            </a:br>
            <a:r>
              <a:rPr lang="es-MX" sz="3600" dirty="0" smtClean="0"/>
              <a:t>                      7 </a:t>
            </a:r>
            <a:r>
              <a:rPr lang="es-MX" sz="3600" dirty="0"/>
              <a:t>semestre</a:t>
            </a: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2736304" y="3620616"/>
            <a:ext cx="6588224" cy="175260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_tradnl" sz="10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Docente: </a:t>
            </a:r>
            <a:r>
              <a:rPr kumimoji="0" lang="es-ES_tradnl" sz="10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Oralia</a:t>
            </a:r>
            <a:r>
              <a:rPr kumimoji="0" lang="es-ES_tradnl" sz="10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Gabriela Palmares Villarreal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_tradnl" sz="10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Yara</a:t>
            </a:r>
            <a:r>
              <a:rPr kumimoji="0" lang="es-ES_tradnl" sz="10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Alejandra Martínez Figueroa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10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_tradnl" sz="10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Eva Fabiola Ruíz  </a:t>
            </a:r>
            <a:r>
              <a:rPr kumimoji="0" lang="es-ES_tradnl" sz="10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Pradis</a:t>
            </a:r>
            <a:endParaRPr kumimoji="0" lang="es-ES_tradnl" sz="10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_tradnl" sz="10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Edith Araceli Martínez Silva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_tradnl" sz="10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Sonia Yvonne Garza Flores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89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496944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835696" y="189697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2771800" y="1654366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600" b="1" dirty="0" smtClean="0">
                <a:solidFill>
                  <a:srgbClr val="0070C0"/>
                </a:solidFill>
              </a:rPr>
              <a:t>EVALUACION</a:t>
            </a:r>
            <a:r>
              <a:rPr lang="es-MX" b="1" dirty="0" smtClean="0">
                <a:solidFill>
                  <a:srgbClr val="0070C0"/>
                </a:solidFill>
              </a:rPr>
              <a:t> </a:t>
            </a:r>
            <a:endParaRPr lang="es-MX" b="1" dirty="0">
              <a:solidFill>
                <a:srgbClr val="0070C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51992" y="2234044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es-MX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5220072" y="223404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itchFamily="2" charset="2"/>
              <a:buChar char="ü"/>
            </a:pPr>
            <a:endParaRPr lang="es-MX" dirty="0" smtClean="0"/>
          </a:p>
        </p:txBody>
      </p:sp>
      <p:sp>
        <p:nvSpPr>
          <p:cNvPr id="7" name="6 CuadroTexto"/>
          <p:cNvSpPr txBox="1"/>
          <p:nvPr/>
        </p:nvSpPr>
        <p:spPr>
          <a:xfrm>
            <a:off x="1907704" y="2477214"/>
            <a:ext cx="49685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Examen </a:t>
            </a:r>
            <a:r>
              <a:rPr lang="es-MX" sz="2800" dirty="0" smtClean="0"/>
              <a:t>Institucional          40</a:t>
            </a:r>
            <a:r>
              <a:rPr lang="es-MX" sz="2800" dirty="0"/>
              <a:t>%</a:t>
            </a:r>
          </a:p>
          <a:p>
            <a:r>
              <a:rPr lang="es-MX" sz="2800" dirty="0"/>
              <a:t>Portafolio                            </a:t>
            </a:r>
            <a:r>
              <a:rPr lang="es-MX" sz="2800" dirty="0" smtClean="0"/>
              <a:t>  20</a:t>
            </a:r>
            <a:r>
              <a:rPr lang="es-MX" sz="2800" dirty="0"/>
              <a:t>%</a:t>
            </a:r>
          </a:p>
          <a:p>
            <a:r>
              <a:rPr lang="es-MX" sz="2800" dirty="0"/>
              <a:t>Observación y </a:t>
            </a:r>
            <a:r>
              <a:rPr lang="es-MX" sz="2800" dirty="0" smtClean="0"/>
              <a:t>Practica       20</a:t>
            </a:r>
            <a:r>
              <a:rPr lang="es-MX" sz="2800" dirty="0"/>
              <a:t>%</a:t>
            </a:r>
          </a:p>
          <a:p>
            <a:r>
              <a:rPr lang="es-MX" sz="2800" dirty="0"/>
              <a:t>Trabajos E</a:t>
            </a:r>
            <a:r>
              <a:rPr lang="es-MX" sz="2800" dirty="0" smtClean="0"/>
              <a:t>scritos                  20</a:t>
            </a:r>
            <a:r>
              <a:rPr lang="es-MX" sz="2800" dirty="0"/>
              <a:t>%  </a:t>
            </a:r>
          </a:p>
        </p:txBody>
      </p:sp>
    </p:spTree>
    <p:extLst>
      <p:ext uri="{BB962C8B-B14F-4D97-AF65-F5344CB8AC3E}">
        <p14:creationId xmlns:p14="http://schemas.microsoft.com/office/powerpoint/2010/main" val="56160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496944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835696" y="189697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1331640" y="1654366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rgbClr val="0070C0"/>
                </a:solidFill>
              </a:rPr>
              <a:t>FECHAS DE EXAMENES INSTITUCIONALES</a:t>
            </a:r>
            <a:r>
              <a:rPr lang="es-MX" b="1" dirty="0" smtClean="0">
                <a:solidFill>
                  <a:srgbClr val="0070C0"/>
                </a:solidFill>
              </a:rPr>
              <a:t> </a:t>
            </a:r>
            <a:endParaRPr lang="es-MX" b="1" dirty="0">
              <a:solidFill>
                <a:srgbClr val="0070C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51992" y="2234044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es-MX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5220072" y="223404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itchFamily="2" charset="2"/>
              <a:buChar char="ü"/>
            </a:pPr>
            <a:endParaRPr lang="es-MX" dirty="0" smtClean="0"/>
          </a:p>
        </p:txBody>
      </p:sp>
      <p:sp>
        <p:nvSpPr>
          <p:cNvPr id="7" name="6 CuadroTexto"/>
          <p:cNvSpPr txBox="1"/>
          <p:nvPr/>
        </p:nvSpPr>
        <p:spPr>
          <a:xfrm>
            <a:off x="1619672" y="2798926"/>
            <a:ext cx="63367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s-MX" sz="2800" dirty="0"/>
              <a:t>Examen diagnostico  18 de </a:t>
            </a:r>
            <a:r>
              <a:rPr lang="es-MX" sz="2800" dirty="0" smtClean="0"/>
              <a:t>septiembre</a:t>
            </a:r>
            <a:endParaRPr lang="es-MX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s-MX" sz="2800" dirty="0" smtClean="0"/>
              <a:t>1er examen </a:t>
            </a:r>
            <a:r>
              <a:rPr lang="es-MX" sz="2800" dirty="0"/>
              <a:t>Institucional </a:t>
            </a:r>
            <a:r>
              <a:rPr lang="es-MX" sz="2800" dirty="0" smtClean="0"/>
              <a:t>21, 22 </a:t>
            </a:r>
            <a:r>
              <a:rPr lang="es-MX" sz="2800" dirty="0"/>
              <a:t>y 23 de </a:t>
            </a:r>
            <a:r>
              <a:rPr lang="es-MX" sz="2800" dirty="0" smtClean="0"/>
              <a:t>Octubre</a:t>
            </a:r>
            <a:endParaRPr lang="es-MX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s-MX" sz="2800" dirty="0"/>
              <a:t>2do </a:t>
            </a:r>
            <a:r>
              <a:rPr lang="es-MX" sz="2800" dirty="0" smtClean="0"/>
              <a:t>Examen </a:t>
            </a:r>
            <a:r>
              <a:rPr lang="es-MX" sz="2800" dirty="0"/>
              <a:t>institucional 11, 12 y 13 de </a:t>
            </a:r>
            <a:r>
              <a:rPr lang="es-MX" sz="2800" dirty="0" smtClean="0"/>
              <a:t>Enero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63016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496944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835696" y="189697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1979712" y="1700808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600" b="1" dirty="0" smtClean="0">
                <a:solidFill>
                  <a:srgbClr val="0070C0"/>
                </a:solidFill>
              </a:rPr>
              <a:t>PERIODOS DE PRACTICA </a:t>
            </a:r>
            <a:r>
              <a:rPr lang="es-MX" b="1" dirty="0" smtClean="0">
                <a:solidFill>
                  <a:srgbClr val="0070C0"/>
                </a:solidFill>
              </a:rPr>
              <a:t> </a:t>
            </a:r>
            <a:endParaRPr lang="es-MX" b="1" dirty="0">
              <a:solidFill>
                <a:srgbClr val="0070C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51992" y="2234044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es-MX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5220072" y="223404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itchFamily="2" charset="2"/>
              <a:buChar char="ü"/>
            </a:pPr>
            <a:endParaRPr lang="es-MX" dirty="0" smtClean="0"/>
          </a:p>
        </p:txBody>
      </p:sp>
      <p:sp>
        <p:nvSpPr>
          <p:cNvPr id="9" name="8 CuadroTexto"/>
          <p:cNvSpPr txBox="1"/>
          <p:nvPr/>
        </p:nvSpPr>
        <p:spPr>
          <a:xfrm>
            <a:off x="2483768" y="2204864"/>
            <a:ext cx="55446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21 al 25 de   Septiembre </a:t>
            </a:r>
          </a:p>
          <a:p>
            <a:r>
              <a:rPr lang="es-MX" sz="2400" dirty="0" smtClean="0"/>
              <a:t>28 al 02 de   Octubre</a:t>
            </a:r>
          </a:p>
          <a:p>
            <a:r>
              <a:rPr lang="es-MX" sz="2400" dirty="0" smtClean="0"/>
              <a:t>05-09 de       Octubre</a:t>
            </a:r>
          </a:p>
          <a:p>
            <a:r>
              <a:rPr lang="es-MX" sz="2400" dirty="0" smtClean="0"/>
              <a:t>12 al 16 de   Octubre  </a:t>
            </a:r>
          </a:p>
          <a:p>
            <a:endParaRPr lang="es-MX" sz="2400" dirty="0"/>
          </a:p>
          <a:p>
            <a:r>
              <a:rPr lang="es-MX" sz="2400" dirty="0" smtClean="0"/>
              <a:t>16 al 20 de   Noviembre</a:t>
            </a:r>
          </a:p>
          <a:p>
            <a:r>
              <a:rPr lang="es-MX" sz="2400" dirty="0" smtClean="0"/>
              <a:t>23 al 27 de   Noviembre</a:t>
            </a:r>
          </a:p>
          <a:p>
            <a:r>
              <a:rPr lang="es-MX" sz="2400" dirty="0" smtClean="0"/>
              <a:t>30 nov. al 04 de Diciembre</a:t>
            </a:r>
          </a:p>
          <a:p>
            <a:r>
              <a:rPr lang="es-MX" sz="2400" dirty="0" smtClean="0"/>
              <a:t>07 al 11 de   Diciembre 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85911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496944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835696" y="189697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1051992" y="2234044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es-MX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5220072" y="223404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itchFamily="2" charset="2"/>
              <a:buChar char="ü"/>
            </a:pPr>
            <a:endParaRPr lang="es-MX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1403648" y="1628800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rgbClr val="00B050"/>
                </a:solidFill>
              </a:rPr>
              <a:t>REGLAMENTO Y ACUERDOS DE SALON</a:t>
            </a:r>
            <a:endParaRPr lang="es-MX" sz="2800" dirty="0">
              <a:solidFill>
                <a:srgbClr val="00B05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331640" y="1988840"/>
            <a:ext cx="67771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buClrTx/>
              <a:buSzTx/>
              <a:buFont typeface="Wingdings" pitchFamily="2" charset="2"/>
              <a:buChar char="ü"/>
            </a:pPr>
            <a:r>
              <a:rPr lang="es-MX" dirty="0" smtClean="0">
                <a:solidFill>
                  <a:prstClr val="black"/>
                </a:solidFill>
                <a:latin typeface="Comic Sans MS" pitchFamily="66" charset="0"/>
              </a:rPr>
              <a:t>Uso </a:t>
            </a:r>
            <a:r>
              <a:rPr lang="es-MX" dirty="0">
                <a:solidFill>
                  <a:prstClr val="black"/>
                </a:solidFill>
                <a:latin typeface="Comic Sans MS" pitchFamily="66" charset="0"/>
              </a:rPr>
              <a:t>moderado de laptop en clase</a:t>
            </a:r>
          </a:p>
          <a:p>
            <a:pPr marL="285750" indent="-285750">
              <a:spcBef>
                <a:spcPts val="0"/>
              </a:spcBef>
              <a:buClrTx/>
              <a:buSzTx/>
              <a:buFont typeface="Wingdings" pitchFamily="2" charset="2"/>
              <a:buChar char="ü"/>
            </a:pPr>
            <a:endParaRPr lang="es-MX" dirty="0">
              <a:solidFill>
                <a:prstClr val="black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0"/>
              </a:spcBef>
              <a:buClrTx/>
              <a:buSzTx/>
              <a:buFont typeface="Wingdings" pitchFamily="2" charset="2"/>
              <a:buChar char="ü"/>
            </a:pPr>
            <a:r>
              <a:rPr lang="es-MX" dirty="0">
                <a:solidFill>
                  <a:prstClr val="black"/>
                </a:solidFill>
                <a:latin typeface="Comic Sans MS" pitchFamily="66" charset="0"/>
              </a:rPr>
              <a:t>Uso moderado del celular</a:t>
            </a:r>
          </a:p>
          <a:p>
            <a:pPr marL="285750" indent="-285750">
              <a:spcBef>
                <a:spcPts val="0"/>
              </a:spcBef>
              <a:buClrTx/>
              <a:buSzTx/>
              <a:buFont typeface="Wingdings" pitchFamily="2" charset="2"/>
              <a:buChar char="ü"/>
            </a:pPr>
            <a:endParaRPr lang="es-MX" dirty="0">
              <a:solidFill>
                <a:prstClr val="black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0"/>
              </a:spcBef>
              <a:buClrTx/>
              <a:buSzTx/>
              <a:buFont typeface="Wingdings" pitchFamily="2" charset="2"/>
              <a:buChar char="ü"/>
            </a:pPr>
            <a:r>
              <a:rPr lang="es-MX" dirty="0">
                <a:solidFill>
                  <a:prstClr val="black"/>
                </a:solidFill>
                <a:latin typeface="Comic Sans MS" pitchFamily="66" charset="0"/>
              </a:rPr>
              <a:t>Evitar salir del salón</a:t>
            </a:r>
          </a:p>
          <a:p>
            <a:pPr marL="285750" indent="-285750">
              <a:spcBef>
                <a:spcPts val="0"/>
              </a:spcBef>
              <a:buClrTx/>
              <a:buSzTx/>
              <a:buFont typeface="Wingdings" pitchFamily="2" charset="2"/>
              <a:buChar char="ü"/>
            </a:pPr>
            <a:endParaRPr lang="es-MX" dirty="0">
              <a:solidFill>
                <a:prstClr val="black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0"/>
              </a:spcBef>
              <a:buClrTx/>
              <a:buSzTx/>
              <a:buFont typeface="Wingdings" pitchFamily="2" charset="2"/>
              <a:buChar char="ü"/>
            </a:pPr>
            <a:r>
              <a:rPr lang="es-MX" dirty="0">
                <a:solidFill>
                  <a:prstClr val="black"/>
                </a:solidFill>
                <a:latin typeface="Comic Sans MS" pitchFamily="66" charset="0"/>
              </a:rPr>
              <a:t>Tener una actitud positiva y de disposición, evitando palabras altisonantes, así como cuidar el lenguaje corporal</a:t>
            </a:r>
          </a:p>
          <a:p>
            <a:pPr marL="285750" indent="-285750">
              <a:buFont typeface="Wingdings" pitchFamily="2" charset="2"/>
              <a:buChar char="ü"/>
            </a:pPr>
            <a:endParaRPr lang="es-MX" dirty="0">
              <a:solidFill>
                <a:prstClr val="black"/>
              </a:solidFill>
              <a:latin typeface="Comic Sans MS" pitchFamily="66" charset="0"/>
            </a:endParaRPr>
          </a:p>
          <a:p>
            <a:pPr marL="285750" indent="-285750">
              <a:spcBef>
                <a:spcPts val="0"/>
              </a:spcBef>
              <a:buClrTx/>
              <a:buSzTx/>
              <a:buFont typeface="Wingdings" pitchFamily="2" charset="2"/>
              <a:buChar char="ü"/>
            </a:pPr>
            <a:r>
              <a:rPr lang="es-MX" dirty="0">
                <a:solidFill>
                  <a:prstClr val="black"/>
                </a:solidFill>
                <a:latin typeface="Comic Sans MS" pitchFamily="66" charset="0"/>
              </a:rPr>
              <a:t>Entregar materiales y/o trabajos en tiempo y forma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es-MX" dirty="0">
              <a:solidFill>
                <a:prstClr val="black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0"/>
              </a:spcBef>
              <a:buClrTx/>
              <a:buSzTx/>
              <a:buFont typeface="Wingdings" pitchFamily="2" charset="2"/>
              <a:buChar char="ü"/>
            </a:pPr>
            <a:r>
              <a:rPr lang="es-MX" dirty="0">
                <a:solidFill>
                  <a:prstClr val="black"/>
                </a:solidFill>
                <a:latin typeface="Comic Sans MS" pitchFamily="66" charset="0"/>
              </a:rPr>
              <a:t>Traer completo las herramientas de trabajo en cada una de las sesiones </a:t>
            </a:r>
          </a:p>
          <a:p>
            <a:pPr marL="342900" indent="-342900">
              <a:buFont typeface="Wingdings" pitchFamily="2" charset="2"/>
              <a:buChar char="ü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4024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496944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835696" y="189697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1051992" y="2234044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Alliaud</a:t>
            </a:r>
            <a:r>
              <a:rPr lang="es-MX" dirty="0"/>
              <a:t>, A. y E. Antelo. (2011). </a:t>
            </a:r>
            <a:r>
              <a:rPr lang="es-MX" i="1" dirty="0"/>
              <a:t>Los gajes del oficio. Enseñanza, pedagogía y formación</a:t>
            </a:r>
            <a:r>
              <a:rPr lang="es-MX" dirty="0"/>
              <a:t>. AIQUE, Buenos Aires. (págs. 80-116). </a:t>
            </a:r>
          </a:p>
          <a:p>
            <a:r>
              <a:rPr lang="es-MX" dirty="0"/>
              <a:t>Álvarez, C. (2013) </a:t>
            </a:r>
            <a:r>
              <a:rPr lang="es-MX" i="1" dirty="0"/>
              <a:t>Enseñanza y desarrollo profesional docente. Pensar y vivir la educación. </a:t>
            </a:r>
            <a:r>
              <a:rPr lang="es-MX" dirty="0"/>
              <a:t>Madrid: La Muralla. (págs. 15-78) </a:t>
            </a:r>
          </a:p>
          <a:p>
            <a:r>
              <a:rPr lang="es-MX" dirty="0"/>
              <a:t>Mercado E. (2013). </a:t>
            </a:r>
            <a:r>
              <a:rPr lang="es-MX" i="1" dirty="0"/>
              <a:t>Acompañar al Otro. Saberes y prácticas de los formadores de docentes. </a:t>
            </a:r>
            <a:r>
              <a:rPr lang="es-MX" dirty="0"/>
              <a:t>Díaz de Santos, México (págs. 89- 135). </a:t>
            </a:r>
          </a:p>
          <a:p>
            <a:r>
              <a:rPr lang="es-MX" dirty="0" err="1"/>
              <a:t>Perrenaud</a:t>
            </a:r>
            <a:r>
              <a:rPr lang="es-MX" dirty="0"/>
              <a:t>, P. (2010). </a:t>
            </a:r>
            <a:r>
              <a:rPr lang="es-MX" i="1" dirty="0"/>
              <a:t>Desarrollar la práctica reflexiva en el oficio de enseñar</a:t>
            </a:r>
            <a:r>
              <a:rPr lang="es-MX" dirty="0"/>
              <a:t>. GRAO, México. (págs. 163-210).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5220072" y="223404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itchFamily="2" charset="2"/>
              <a:buChar char="ü"/>
            </a:pPr>
            <a:endParaRPr lang="es-MX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2267744" y="1681644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solidFill>
                  <a:srgbClr val="00B050"/>
                </a:solidFill>
              </a:rPr>
              <a:t>BIBLIOGRAFIA </a:t>
            </a:r>
            <a:endParaRPr lang="es-MX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51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496944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835696" y="189697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971600" y="2060848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_______________ (2012). </a:t>
            </a:r>
            <a:r>
              <a:rPr lang="es-MX" i="1" dirty="0"/>
              <a:t>Cuando la escuela pretende preparar para la vida. </a:t>
            </a:r>
            <a:r>
              <a:rPr lang="es-MX" dirty="0"/>
              <a:t>GRAO, México. (págs. 19-66) </a:t>
            </a:r>
          </a:p>
          <a:p>
            <a:r>
              <a:rPr lang="es-MX" dirty="0"/>
              <a:t>SEP. (2013). </a:t>
            </a:r>
            <a:r>
              <a:rPr lang="es-MX" i="1" dirty="0"/>
              <a:t>El consejo técnico escolar; una ocasión para el desarrollo profesional docente y la mejora de la escuela. </a:t>
            </a:r>
            <a:r>
              <a:rPr lang="es-MX" dirty="0"/>
              <a:t>SEP. México, disponible en: http://basica.sep.gob.mx/seb2010/pdf/MCTE/2ConTecEsDesaProfe.pdf </a:t>
            </a:r>
          </a:p>
          <a:p>
            <a:r>
              <a:rPr lang="es-MX" dirty="0"/>
              <a:t>SEP. (2013). </a:t>
            </a:r>
            <a:r>
              <a:rPr lang="es-MX" i="1" dirty="0"/>
              <a:t>Lineamientos para la organización y el funcionamiento de los Consejos Técnicos Escolares</a:t>
            </a:r>
            <a:r>
              <a:rPr lang="es-MX" dirty="0"/>
              <a:t>. SEP. México, disponible en: http://basica.sep.gob.mx/seb2010/pdf/MCTE/1LiOrFunConTecEsEduBa.pdf </a:t>
            </a:r>
          </a:p>
          <a:p>
            <a:r>
              <a:rPr lang="es-MX" dirty="0"/>
              <a:t>SEP. (2014). </a:t>
            </a:r>
            <a:r>
              <a:rPr lang="es-MX" i="1" dirty="0"/>
              <a:t>Perfil, parámetros e indicadores para docentes y técnicos docentes</a:t>
            </a:r>
            <a:r>
              <a:rPr lang="es-MX" dirty="0"/>
              <a:t>. SEP. México, disponible en: http://basica.sep.gob.mx/perfiles.pdf </a:t>
            </a:r>
          </a:p>
          <a:p>
            <a:r>
              <a:rPr lang="es-MX" dirty="0"/>
              <a:t>Villanueva, G. O. (2010). </a:t>
            </a:r>
            <a:r>
              <a:rPr lang="es-MX" i="1" dirty="0"/>
              <a:t>De estudiantes a profesores. Transiciones y dilemas en la incorporación profesional. </a:t>
            </a:r>
            <a:r>
              <a:rPr lang="es-MX" dirty="0"/>
              <a:t>Porrúa, México. (págs. 7-65). </a:t>
            </a:r>
            <a:endParaRPr lang="es-MX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5220072" y="223404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itchFamily="2" charset="2"/>
              <a:buChar char="ü"/>
            </a:pPr>
            <a:endParaRPr lang="es-MX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2267744" y="1681644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solidFill>
                  <a:srgbClr val="00B050"/>
                </a:solidFill>
              </a:rPr>
              <a:t>BIBLIOGRAFIA </a:t>
            </a:r>
            <a:endParaRPr lang="es-MX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7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96" y="0"/>
            <a:ext cx="9144000" cy="597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659008" y="1700808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s-MX" dirty="0" smtClean="0"/>
              <a:t>Por    tu  atención </a:t>
            </a:r>
          </a:p>
          <a:p>
            <a:pPr algn="ctr"/>
            <a:r>
              <a:rPr lang="es-MX" dirty="0" smtClean="0"/>
              <a:t>Dedicación y compromiso de antemano…  </a:t>
            </a:r>
          </a:p>
          <a:p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2016721" y="2967335"/>
            <a:ext cx="51105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!!!!GRACIAS!!!!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553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496944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151476" y="2158021"/>
            <a:ext cx="2664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itchFamily="2" charset="2"/>
              <a:buChar char="ü"/>
            </a:pPr>
            <a:r>
              <a:rPr lang="es-MX" dirty="0" smtClean="0"/>
              <a:t>El </a:t>
            </a:r>
            <a:r>
              <a:rPr lang="es-MX" dirty="0"/>
              <a:t>estudiante fortalezca y concrete sus competencias profesionales para desarrollarlas en la escuela y el aula.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115616" y="177281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MX" b="1" dirty="0"/>
              <a:t>PROPÓSITO DEL CURSO: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229890" y="3129908"/>
            <a:ext cx="38525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MX" dirty="0"/>
              <a:t>Promover en él, una actitud reflexiva y crítica que le permita replantear su docencia utilizando con pertinencia los conocimientos teórico-metodológicos y técnicos que ha adquirido en la Escuela Normal a través de los cursos que componen la malla curricular</a:t>
            </a:r>
          </a:p>
        </p:txBody>
      </p:sp>
    </p:spTree>
    <p:extLst>
      <p:ext uri="{BB962C8B-B14F-4D97-AF65-F5344CB8AC3E}">
        <p14:creationId xmlns:p14="http://schemas.microsoft.com/office/powerpoint/2010/main" val="150349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27384"/>
            <a:ext cx="8496944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644008" y="2377911"/>
            <a:ext cx="33843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MX" dirty="0" smtClean="0"/>
              <a:t>El </a:t>
            </a:r>
            <a:r>
              <a:rPr lang="es-MX" dirty="0"/>
              <a:t>futuro docente se inicia en la comprensión y apropiación de las tradiciones de la profesión docente, de sus convenciones, códigos y lenguajes, además del sistema de valores entre otros elementos. Por lo que las actividades que éstos realicen dentro y fuera del aula, contribuirán a darle sentido y significado a su profesión.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331640" y="1844824"/>
            <a:ext cx="28803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s-MX" dirty="0"/>
              <a:t> La responsabilidad social y ética que adquieren a partir de las decisiones que toman al momento de planificar, de elaborar o utilizar un tipo de material, de evaluar, de organizar el tiempo para los contenidos o bien al momento de interactuar</a:t>
            </a:r>
          </a:p>
        </p:txBody>
      </p:sp>
    </p:spTree>
    <p:extLst>
      <p:ext uri="{BB962C8B-B14F-4D97-AF65-F5344CB8AC3E}">
        <p14:creationId xmlns:p14="http://schemas.microsoft.com/office/powerpoint/2010/main" val="312073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19" y="0"/>
            <a:ext cx="8496944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979712" y="170080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FF0000"/>
                </a:solidFill>
              </a:rPr>
              <a:t>COMPETENCIAS DEL PERFIL DE EGRESO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788024" y="4593902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*</a:t>
            </a:r>
            <a:r>
              <a:rPr lang="es-MX" dirty="0"/>
              <a:t>Emplea las tecnologías de la información y la comunicación 	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779912" y="356372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FF0000"/>
                </a:solidFill>
              </a:rPr>
              <a:t>GENERICAS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288585" y="2154355"/>
            <a:ext cx="3379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*</a:t>
            </a:r>
            <a:r>
              <a:rPr lang="es-MX" dirty="0" smtClean="0"/>
              <a:t>Usa </a:t>
            </a:r>
            <a:r>
              <a:rPr lang="es-MX" dirty="0"/>
              <a:t>su pensamiento crítico y creativo para la solución de problemas y la toma de decisiones.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6408204" y="3369766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*Aprende de manera permanente. 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2195152" y="4316903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*Colabora con otros para generar proyectos innovadores y de impacto social. 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259632" y="3502749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*Actúa con sentido ético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1943708" y="2207629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*Aplica sus habilidades comunicativas en diversos contextos. </a:t>
            </a:r>
          </a:p>
        </p:txBody>
      </p:sp>
    </p:spTree>
    <p:extLst>
      <p:ext uri="{BB962C8B-B14F-4D97-AF65-F5344CB8AC3E}">
        <p14:creationId xmlns:p14="http://schemas.microsoft.com/office/powerpoint/2010/main" val="53095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01008"/>
            <a:ext cx="1891709" cy="2432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543276" y="876143"/>
            <a:ext cx="19062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*</a:t>
            </a:r>
            <a:r>
              <a:rPr lang="es-MX" dirty="0"/>
              <a:t>Emplea la evaluación para intervenir en los diferentes ámbitos </a:t>
            </a:r>
            <a:r>
              <a:rPr lang="es-MX" dirty="0" smtClean="0"/>
              <a:t>y momentos </a:t>
            </a:r>
            <a:r>
              <a:rPr lang="es-MX" dirty="0"/>
              <a:t>de la tarea educativa. </a:t>
            </a:r>
          </a:p>
          <a:p>
            <a:r>
              <a:rPr lang="es-MX" dirty="0"/>
              <a:t>	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979712" y="21999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FF0000"/>
                </a:solidFill>
              </a:rPr>
              <a:t>COMPETENCIAS DEL PERFIL DE EGRESO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563888" y="314096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FF0000"/>
                </a:solidFill>
              </a:rPr>
              <a:t>PROFESIONALES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5845922" y="878724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*Diseña planeaciones didácticas, aplicando sus conocimientos pedagógicos y disciplinares para responder a las necesidades del contexto en el marco del plan y programas de estudio de la educación básica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688124" y="4032066"/>
            <a:ext cx="25562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*Genera ambientes formativos para propiciar la autonomía y promover el desarrollo de las competencias en los alumnos de educación básica.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844595" y="865743"/>
            <a:ext cx="23592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*Aplica críticamente el plan y programas de estudio de la educación básica para alcanzar los propósitos educativos y contribuir al pleno desenvolvimiento de las capacidades de los alumnos del nivel escolar.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666557" y="4268415"/>
            <a:ext cx="2681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*Usa las TIC como herramienta de enseñanza y aprendizaje. 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917" y="5483939"/>
            <a:ext cx="11049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48940">
            <a:off x="8244408" y="370111"/>
            <a:ext cx="8413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3351"/>
            <a:ext cx="8413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-99392"/>
            <a:ext cx="84772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076"/>
            <a:ext cx="84772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429000"/>
            <a:ext cx="84772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15" y="0"/>
            <a:ext cx="84772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77" y="1700808"/>
            <a:ext cx="84772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743"/>
            <a:ext cx="8413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2822451"/>
            <a:ext cx="8413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28881">
            <a:off x="1403648" y="107364"/>
            <a:ext cx="8413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99" y="4509120"/>
            <a:ext cx="8413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835" y="4365104"/>
            <a:ext cx="8413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266" y="5988384"/>
            <a:ext cx="8413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868144" y="5844714"/>
            <a:ext cx="84772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58157">
            <a:off x="4995863" y="5888037"/>
            <a:ext cx="84772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058" y="5085184"/>
            <a:ext cx="84772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2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979712" y="21999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FF0000"/>
                </a:solidFill>
              </a:rPr>
              <a:t>COMPETENCIAS DEL PERFIL DE EGRESO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500288" y="947651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*</a:t>
            </a:r>
            <a:r>
              <a:rPr lang="es-MX" dirty="0"/>
              <a:t>Interviene de manera colaborativa con la comunidad escolar, padres de familia, autoridades y docentes, en la toma de decisiones y en el desarrollo de alternativas de solución a problemáticas socioeducativas. 	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755576" y="908720"/>
            <a:ext cx="2376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*Propicia y regula espacios de aprendizaje incluyentes para todos los alumnos, con el fin de promover la convivencia, el respeto y la aceptación.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156176" y="3501008"/>
            <a:ext cx="19442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*Actúa de manera ética ante la diversidad de situaciones que se presentan en la práctica profesional.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827584" y="3717032"/>
            <a:ext cx="2736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*Utiliza recursos de la investigación educativa para enriquecer la práctica docente, expresando su interés por la ciencia y la propia investigación.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779912" y="313167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rgbClr val="FF0000"/>
                </a:solidFill>
              </a:rPr>
              <a:t>PROFESIONALES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407" y="3429000"/>
            <a:ext cx="1890713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747" y="69031"/>
            <a:ext cx="110331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377082"/>
            <a:ext cx="84296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97453">
            <a:off x="8061701" y="2202281"/>
            <a:ext cx="84296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335" y="4043213"/>
            <a:ext cx="84772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95" y="3140968"/>
            <a:ext cx="8413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178425"/>
            <a:ext cx="8413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048" y="69031"/>
            <a:ext cx="8413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7" y="44624"/>
            <a:ext cx="8413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25942"/>
            <a:ext cx="84772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7" y="692696"/>
            <a:ext cx="84772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564904"/>
            <a:ext cx="84772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8413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7" y="3645024"/>
            <a:ext cx="8413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6" y="5373216"/>
            <a:ext cx="8413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7" y="4365104"/>
            <a:ext cx="84772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858" y="5702496"/>
            <a:ext cx="84772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875280"/>
            <a:ext cx="84772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982956"/>
            <a:ext cx="8413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75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496944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644008" y="7461448"/>
            <a:ext cx="7272808" cy="3672408"/>
          </a:xfrm>
          <a:prstGeom prst="rect">
            <a:avLst/>
          </a:prstGeom>
          <a:solidFill>
            <a:srgbClr val="7FE3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MX" b="1" dirty="0" smtClean="0">
                <a:solidFill>
                  <a:schemeClr val="tx1"/>
                </a:solidFill>
              </a:rPr>
              <a:t>PROPÓSITO DEL CURSO: </a:t>
            </a: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es-MX" dirty="0" smtClean="0">
                <a:solidFill>
                  <a:schemeClr val="tx1"/>
                </a:solidFill>
              </a:rPr>
              <a:t>El estudiante fortalezca y concrete sus competencias profesionales para desarrollarlas en la escuela y el aula. </a:t>
            </a:r>
          </a:p>
          <a:p>
            <a:pPr marL="171450" lvl="0" indent="-171450" algn="just"/>
            <a:endParaRPr lang="es-MX" dirty="0" smtClean="0">
              <a:solidFill>
                <a:schemeClr val="tx1"/>
              </a:solidFill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es-MX" dirty="0" smtClean="0">
                <a:solidFill>
                  <a:schemeClr val="tx1"/>
                </a:solidFill>
              </a:rPr>
              <a:t> Promover en él, una actitud reflexiva y crítica que le permita replantear su docencia utilizando con pertinencia los conocimientos teórico-metodológicos y técnicos que ha adquirido en la Escuela Normal a través de los cursos que componen la malla curricular, así como los que él mismo se ha procurado a partir de la búsqueda e interés para profundizar y ofrecer respuestas a las exigencias que la práctica le plantea, con la finalidad de tener mejores resultados en cada una de sus intervenciones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835696" y="189697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3167844" y="1772816"/>
            <a:ext cx="2916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00B050"/>
                </a:solidFill>
              </a:rPr>
              <a:t>ESTRUCTURA DEL CURSO </a:t>
            </a:r>
            <a:endParaRPr lang="es-MX" sz="2000" b="1" dirty="0">
              <a:solidFill>
                <a:srgbClr val="00B05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03648" y="2150854"/>
            <a:ext cx="65527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b="1" dirty="0">
                <a:solidFill>
                  <a:srgbClr val="0070C0"/>
                </a:solidFill>
              </a:rPr>
              <a:t>UNIDAD I: </a:t>
            </a:r>
          </a:p>
          <a:p>
            <a:pPr lvl="0" algn="ctr"/>
            <a:r>
              <a:rPr lang="es-MX" b="1" dirty="0">
                <a:solidFill>
                  <a:srgbClr val="0070C0"/>
                </a:solidFill>
              </a:rPr>
              <a:t>FORMARSE EN LA PRÁCTICA: APRENDIZAJES, COMPETENCIAS </a:t>
            </a:r>
          </a:p>
          <a:p>
            <a:pPr lvl="0" algn="ctr"/>
            <a:r>
              <a:rPr lang="es-MX" b="1" dirty="0">
                <a:solidFill>
                  <a:srgbClr val="0070C0"/>
                </a:solidFill>
              </a:rPr>
              <a:t>Y PERFILES PROFESIONALES  </a:t>
            </a:r>
            <a:endParaRPr lang="es-ES" b="1" dirty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es-MX" dirty="0"/>
              <a:t>Enseñanza con base en los enfoques, propósitos de la educación básica y el aprendizaje del alumno </a:t>
            </a:r>
          </a:p>
          <a:p>
            <a:pPr lvl="0">
              <a:buFont typeface="Wingdings" pitchFamily="2" charset="2"/>
              <a:buChar char="§"/>
            </a:pPr>
            <a:r>
              <a:rPr lang="es-MX" dirty="0"/>
              <a:t> Evaluación de los aprendizajes de los alumnos </a:t>
            </a:r>
          </a:p>
          <a:p>
            <a:pPr lvl="0">
              <a:buFont typeface="Wingdings" pitchFamily="2" charset="2"/>
              <a:buChar char="§"/>
            </a:pPr>
            <a:r>
              <a:rPr lang="es-MX" dirty="0"/>
              <a:t>Mejoramiento de la práctica: sistematizar, evaluar e investigar </a:t>
            </a:r>
          </a:p>
          <a:p>
            <a:pPr lvl="0">
              <a:buFont typeface="Wingdings" pitchFamily="2" charset="2"/>
              <a:buChar char="§"/>
            </a:pPr>
            <a:r>
              <a:rPr lang="es-MX" dirty="0"/>
              <a:t>Clima del aula y ambiente de aprendizaje para favorecer la calidad </a:t>
            </a:r>
          </a:p>
          <a:p>
            <a:pPr lvl="0">
              <a:buFont typeface="Wingdings" pitchFamily="2" charset="2"/>
              <a:buChar char="§"/>
            </a:pPr>
            <a:r>
              <a:rPr lang="es-MX" dirty="0"/>
              <a:t>Gestionar para favorecer la mejora en los aprendizajes de los alumnos y las escuelas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239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496944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835696" y="189697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899592" y="2081644"/>
            <a:ext cx="73448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itchFamily="2" charset="2"/>
              <a:buChar char="ü"/>
            </a:pPr>
            <a:r>
              <a:rPr lang="es-MX" dirty="0" smtClean="0"/>
              <a:t>Se </a:t>
            </a:r>
            <a:r>
              <a:rPr lang="es-MX" dirty="0"/>
              <a:t>desarrolla a través de la modalidad de seminario taller el cual combina distintas perspectivas de enseñanza-aprendizaje –por proyectos, aprendizaje basado en problemas, en casos, entre otros-, que conducen a la revisión de textos sugeridos, análisis de contenido, diseño de planes de clase, su desarrollo -que incluye su sistematización y seguimiento-, además de su evaluación. Como seminario, permitirá integrar los conocimientos, experiencias y evidencias que los estudiantes han adquirido hasta el momento durante sus prácticas en las escuelas</a:t>
            </a:r>
          </a:p>
          <a:p>
            <a:pPr lvl="0" algn="just"/>
            <a:endParaRPr lang="es-MX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2555776" y="169151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solidFill>
                  <a:srgbClr val="0070C0"/>
                </a:solidFill>
              </a:rPr>
              <a:t>ORIENTACIONES GENERALES DEL CURSO</a:t>
            </a:r>
          </a:p>
        </p:txBody>
      </p:sp>
    </p:spTree>
    <p:extLst>
      <p:ext uri="{BB962C8B-B14F-4D97-AF65-F5344CB8AC3E}">
        <p14:creationId xmlns:p14="http://schemas.microsoft.com/office/powerpoint/2010/main" val="408143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496944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835696" y="189697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2555776" y="169151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solidFill>
                  <a:srgbClr val="0070C0"/>
                </a:solidFill>
              </a:rPr>
              <a:t>ORIENTACIONES GENERALES DEL CURSO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51992" y="2234044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es-MX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1187624" y="2234044"/>
            <a:ext cx="2736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itchFamily="2" charset="2"/>
              <a:buChar char="ü"/>
            </a:pPr>
            <a:r>
              <a:rPr lang="es-MX" dirty="0"/>
              <a:t>Fortalecer las competencias genéricas y profesionales a partir del análisis y aplicación de los diferentes planes de clase ejecutados en contextos específicos por los estudiantes. </a:t>
            </a:r>
            <a:endParaRPr lang="es-MX" dirty="0" smtClean="0"/>
          </a:p>
        </p:txBody>
      </p:sp>
      <p:sp>
        <p:nvSpPr>
          <p:cNvPr id="7" name="6 CuadroTexto"/>
          <p:cNvSpPr txBox="1"/>
          <p:nvPr/>
        </p:nvSpPr>
        <p:spPr>
          <a:xfrm>
            <a:off x="4499992" y="3388206"/>
            <a:ext cx="33076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itchFamily="2" charset="2"/>
              <a:buChar char="ü"/>
            </a:pPr>
            <a:r>
              <a:rPr lang="es-MX" dirty="0"/>
              <a:t>Cada intervención requiere de un conjunto de insumos que el estudiante habrá de integrar de manera pertinente para atender de la mejor manera las demandas que la docencia le plantea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60767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1253</Words>
  <Application>Microsoft Office PowerPoint</Application>
  <PresentationFormat>Presentación en pantalla (4:3)</PresentationFormat>
  <Paragraphs>107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29</cp:revision>
  <dcterms:created xsi:type="dcterms:W3CDTF">2015-08-27T18:09:45Z</dcterms:created>
  <dcterms:modified xsi:type="dcterms:W3CDTF">2015-09-03T13:54:27Z</dcterms:modified>
</cp:coreProperties>
</file>