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8" r:id="rId3"/>
    <p:sldId id="269" r:id="rId4"/>
    <p:sldId id="271" r:id="rId5"/>
    <p:sldId id="272" r:id="rId6"/>
    <p:sldId id="275" r:id="rId7"/>
    <p:sldId id="276" r:id="rId8"/>
    <p:sldId id="277" r:id="rId9"/>
    <p:sldId id="278" r:id="rId10"/>
    <p:sldId id="279" r:id="rId11"/>
    <p:sldId id="281" r:id="rId12"/>
    <p:sldId id="284"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1866" y="-4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08/09/2015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1AA25EE-BD30-4536-8BF5-A3535E04FF35}" type="datetimeFigureOut">
              <a:rPr lang="es-ES" smtClean="0"/>
              <a:t>08/09/2015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08/09/2015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1AA25EE-BD30-4536-8BF5-A3535E04FF35}" type="datetimeFigureOut">
              <a:rPr lang="es-ES" smtClean="0"/>
              <a:t>08/09/2015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08/09/2015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1AA25EE-BD30-4536-8BF5-A3535E04FF35}" type="datetimeFigureOut">
              <a:rPr lang="es-ES" smtClean="0"/>
              <a:t>08/09/2015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1AA25EE-BD30-4536-8BF5-A3535E04FF35}" type="datetimeFigureOut">
              <a:rPr lang="es-ES" smtClean="0"/>
              <a:t>08/09/2015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31E2CC8-6241-4C7A-9117-3C4F818136D0}" type="slidenum">
              <a:rPr lang="es-ES" smtClean="0"/>
              <a:t>‹Nº›</a:t>
            </a:fld>
            <a:endParaRPr lang="es-ES"/>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1AA25EE-BD30-4536-8BF5-A3535E04FF35}" type="datetimeFigureOut">
              <a:rPr lang="es-ES" smtClean="0"/>
              <a:t>08/09/2015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A25EE-BD30-4536-8BF5-A3535E04FF35}" type="datetimeFigureOut">
              <a:rPr lang="es-ES" smtClean="0"/>
              <a:t>08/09/2015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08/09/2015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08/09/2015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1AA25EE-BD30-4536-8BF5-A3535E04FF35}" type="datetimeFigureOut">
              <a:rPr lang="es-ES" smtClean="0"/>
              <a:t>08/09/2015</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31E2CC8-6241-4C7A-9117-3C4F818136D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 name="Rectángulo 1"/>
          <p:cNvSpPr/>
          <p:nvPr/>
        </p:nvSpPr>
        <p:spPr>
          <a:xfrm>
            <a:off x="755576" y="1014276"/>
            <a:ext cx="7920880" cy="5007012"/>
          </a:xfrm>
          <a:prstGeom prst="rect">
            <a:avLst/>
          </a:prstGeom>
        </p:spPr>
        <p:txBody>
          <a:bodyPr wrap="square">
            <a:spAutoFit/>
          </a:bodyPr>
          <a:lstStyle/>
          <a:p>
            <a:pPr algn="ctr">
              <a:lnSpc>
                <a:spcPct val="115000"/>
              </a:lnSpc>
              <a:spcAft>
                <a:spcPts val="1000"/>
              </a:spcAft>
            </a:pPr>
            <a:r>
              <a:rPr lang="es-MX" sz="2800" b="1" dirty="0">
                <a:latin typeface="Tahoma" panose="020B0604030504040204" pitchFamily="34" charset="0"/>
                <a:ea typeface="Tahoma" panose="020B0604030504040204" pitchFamily="34" charset="0"/>
                <a:cs typeface="Tahoma" panose="020B0604030504040204" pitchFamily="34" charset="0"/>
              </a:rPr>
              <a:t>ESCUELA NORMAL DE EDUCACIÓN PREESCOLAR</a:t>
            </a:r>
            <a:endParaRPr lang="es-MX" sz="2000" dirty="0">
              <a:latin typeface="Tahoma" panose="020B0604030504040204" pitchFamily="34" charset="0"/>
              <a:ea typeface="Tahoma" panose="020B0604030504040204" pitchFamily="34" charset="0"/>
              <a:cs typeface="Tahoma" panose="020B0604030504040204" pitchFamily="34" charset="0"/>
            </a:endParaRPr>
          </a:p>
          <a:p>
            <a:pPr algn="ctr">
              <a:lnSpc>
                <a:spcPct val="115000"/>
              </a:lnSpc>
              <a:spcAft>
                <a:spcPts val="1000"/>
              </a:spcAft>
            </a:pPr>
            <a:r>
              <a:rPr lang="es-MX" sz="1600" b="1" dirty="0">
                <a:latin typeface="Arial" panose="020B0604020202020204" pitchFamily="34" charset="0"/>
                <a:ea typeface="Calibri" panose="020F0502020204030204" pitchFamily="34" charset="0"/>
                <a:cs typeface="Times New Roman" panose="02020603050405020304" pitchFamily="18" charset="0"/>
              </a:rPr>
              <a:t>LICENCIATURA EN EDUCACIÓN PREESCOLAR</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1100" b="1" dirty="0">
                <a:latin typeface="Arial" panose="020B0604020202020204" pitchFamily="34" charset="0"/>
                <a:ea typeface="Calibri" panose="020F0502020204030204" pitchFamily="34" charset="0"/>
                <a:cs typeface="Times New Roman" panose="02020603050405020304" pitchFamily="18" charset="0"/>
              </a:rPr>
              <a:t>CICLO ESCOLAR </a:t>
            </a:r>
            <a:r>
              <a:rPr lang="es-MX" sz="1100" b="1" dirty="0" smtClean="0">
                <a:latin typeface="Arial" panose="020B0604020202020204" pitchFamily="34" charset="0"/>
                <a:ea typeface="Calibri" panose="020F0502020204030204" pitchFamily="34" charset="0"/>
                <a:cs typeface="Times New Roman" panose="02020603050405020304" pitchFamily="18" charset="0"/>
              </a:rPr>
              <a:t>2015-2016</a:t>
            </a:r>
          </a:p>
          <a:p>
            <a:pPr algn="ctr">
              <a:lnSpc>
                <a:spcPct val="115000"/>
              </a:lnSpc>
              <a:spcAft>
                <a:spcPts val="1000"/>
              </a:spcAft>
            </a:pPr>
            <a:r>
              <a:rPr lang="es-MX" sz="2400" b="1" dirty="0" smtClean="0">
                <a:latin typeface="Arial" panose="020B0604020202020204" pitchFamily="34" charset="0"/>
                <a:ea typeface="Calibri" panose="020F0502020204030204" pitchFamily="34" charset="0"/>
                <a:cs typeface="Times New Roman" panose="02020603050405020304" pitchFamily="18" charset="0"/>
              </a:rPr>
              <a:t>COMPUTACIÓN</a:t>
            </a:r>
            <a:endParaRPr lang="es-MX" sz="24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4022592" y="4087338"/>
            <a:ext cx="1386847" cy="1069854"/>
          </a:xfrm>
          <a:prstGeom prst="rect">
            <a:avLst/>
          </a:prstGeom>
        </p:spPr>
      </p:pic>
      <p:sp>
        <p:nvSpPr>
          <p:cNvPr id="4" name="3 CuadroTexto"/>
          <p:cNvSpPr txBox="1"/>
          <p:nvPr/>
        </p:nvSpPr>
        <p:spPr>
          <a:xfrm>
            <a:off x="5102115" y="5557882"/>
            <a:ext cx="3456384" cy="369332"/>
          </a:xfrm>
          <a:prstGeom prst="rect">
            <a:avLst/>
          </a:prstGeom>
          <a:noFill/>
        </p:spPr>
        <p:txBody>
          <a:bodyPr wrap="square" rtlCol="0">
            <a:spAutoFit/>
          </a:bodyPr>
          <a:lstStyle/>
          <a:p>
            <a:r>
              <a:rPr lang="es-MX" dirty="0" smtClean="0"/>
              <a:t>Pablo Rolando de León Dávila</a:t>
            </a:r>
            <a:endParaRPr lang="es-MX" dirty="0"/>
          </a:p>
        </p:txBody>
      </p:sp>
      <p:sp>
        <p:nvSpPr>
          <p:cNvPr id="6" name="5 CuadroTexto"/>
          <p:cNvSpPr txBox="1"/>
          <p:nvPr/>
        </p:nvSpPr>
        <p:spPr>
          <a:xfrm>
            <a:off x="1475656" y="3569431"/>
            <a:ext cx="1656184" cy="369332"/>
          </a:xfrm>
          <a:prstGeom prst="rect">
            <a:avLst/>
          </a:prstGeom>
          <a:noFill/>
        </p:spPr>
        <p:txBody>
          <a:bodyPr wrap="square" rtlCol="0">
            <a:spAutoFit/>
          </a:bodyPr>
          <a:lstStyle/>
          <a:p>
            <a:r>
              <a:rPr lang="es-MX" dirty="0" smtClean="0"/>
              <a:t>7° </a:t>
            </a:r>
            <a:r>
              <a:rPr lang="es-MX" dirty="0" smtClean="0"/>
              <a:t>SEMESTRE</a:t>
            </a:r>
            <a:endParaRPr lang="es-MX" dirty="0"/>
          </a:p>
        </p:txBody>
      </p:sp>
    </p:spTree>
    <p:extLst>
      <p:ext uri="{BB962C8B-B14F-4D97-AF65-F5344CB8AC3E}">
        <p14:creationId xmlns:p14="http://schemas.microsoft.com/office/powerpoint/2010/main" val="1200126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915448"/>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Rasgos del perfil de egreso </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Usa las TIC como herramienta de enseñanza y aprendizaje.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Propicia y regula espacios de aprendizaje incluyentes para todos los alumnos, con el fin de promover la convivencia, el respeto y la aceptación.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Actúa de manera ética ante la diversidad de situaciones que se presentan en la </a:t>
            </a:r>
            <a:r>
              <a:rPr lang="es-MX" sz="2400" dirty="0" smtClean="0">
                <a:latin typeface="Arial" panose="020B0604020202020204" pitchFamily="34" charset="0"/>
                <a:ea typeface="Calibri" panose="020F0502020204030204" pitchFamily="34" charset="0"/>
                <a:cs typeface="Arial" panose="020B0604020202020204" pitchFamily="34" charset="0"/>
              </a:rPr>
              <a:t>práctica </a:t>
            </a:r>
            <a:r>
              <a:rPr lang="es-MX" sz="2400" dirty="0">
                <a:latin typeface="Arial" panose="020B0604020202020204" pitchFamily="34" charset="0"/>
                <a:ea typeface="Calibri" panose="020F0502020204030204" pitchFamily="34" charset="0"/>
                <a:cs typeface="Arial" panose="020B0604020202020204" pitchFamily="34" charset="0"/>
              </a:rPr>
              <a:t>profesional.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Utiliza recursos de la investigación educativa para enriquecer la práctica </a:t>
            </a:r>
            <a:r>
              <a:rPr lang="es-MX" sz="2400" dirty="0" smtClean="0">
                <a:latin typeface="Arial" panose="020B0604020202020204" pitchFamily="34" charset="0"/>
                <a:ea typeface="Calibri" panose="020F0502020204030204" pitchFamily="34" charset="0"/>
                <a:cs typeface="Arial" panose="020B0604020202020204" pitchFamily="34" charset="0"/>
              </a:rPr>
              <a:t>docente</a:t>
            </a:r>
            <a:r>
              <a:rPr lang="es-MX" sz="2400" dirty="0">
                <a:latin typeface="Arial" panose="020B0604020202020204" pitchFamily="34" charset="0"/>
                <a:ea typeface="Calibri" panose="020F0502020204030204" pitchFamily="34" charset="0"/>
                <a:cs typeface="Arial" panose="020B0604020202020204" pitchFamily="34" charset="0"/>
              </a:rPr>
              <a:t>, expresando su interés por la ciencia y la propia investigación.</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1829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3729932"/>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Relación con otras materias.</a:t>
            </a:r>
          </a:p>
          <a:p>
            <a:pPr algn="just">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Relacionada con las dos materias de tic en la educación y la tecnología informática aplicada en los centros escolares vistas en primer año</a:t>
            </a: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Y con las materias de computación </a:t>
            </a:r>
            <a:r>
              <a:rPr lang="es-MX" sz="2400" dirty="0" err="1" smtClean="0">
                <a:latin typeface="Arial" panose="020B0604020202020204" pitchFamily="34" charset="0"/>
                <a:ea typeface="Calibri" panose="020F0502020204030204" pitchFamily="34" charset="0"/>
                <a:cs typeface="Arial" panose="020B0604020202020204" pitchFamily="34" charset="0"/>
              </a:rPr>
              <a:t>cocurriculares</a:t>
            </a:r>
            <a:r>
              <a:rPr lang="es-MX" sz="2400" dirty="0" smtClean="0">
                <a:latin typeface="Arial" panose="020B0604020202020204" pitchFamily="34" charset="0"/>
                <a:ea typeface="Calibri" panose="020F0502020204030204" pitchFamily="34" charset="0"/>
                <a:cs typeface="Arial" panose="020B0604020202020204" pitchFamily="34" charset="0"/>
              </a:rPr>
              <a:t> vistas en los semestres posteriores.</a:t>
            </a:r>
            <a:r>
              <a:rPr lang="es-MX" sz="2400" dirty="0" smtClean="0">
                <a:latin typeface="Arial" panose="020B0604020202020204" pitchFamily="34" charset="0"/>
                <a:ea typeface="Calibri" panose="020F0502020204030204" pitchFamily="34" charset="0"/>
                <a:cs typeface="Arial" panose="020B0604020202020204" pitchFamily="34" charset="0"/>
              </a:rPr>
              <a:t> </a:t>
            </a:r>
            <a:endParaRPr lang="es-MX"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37403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3729932"/>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Criterios de evaluación.</a:t>
            </a:r>
          </a:p>
          <a:p>
            <a:pPr algn="just">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La materia a pesar de ser </a:t>
            </a:r>
            <a:r>
              <a:rPr lang="es-MX" sz="2400" dirty="0" err="1" smtClean="0">
                <a:latin typeface="Arial" panose="020B0604020202020204" pitchFamily="34" charset="0"/>
                <a:ea typeface="Calibri" panose="020F0502020204030204" pitchFamily="34" charset="0"/>
                <a:cs typeface="Arial" panose="020B0604020202020204" pitchFamily="34" charset="0"/>
              </a:rPr>
              <a:t>cocurricular</a:t>
            </a:r>
            <a:r>
              <a:rPr lang="es-MX" sz="2400" dirty="0" smtClean="0">
                <a:latin typeface="Arial" panose="020B0604020202020204" pitchFamily="34" charset="0"/>
                <a:ea typeface="Calibri" panose="020F0502020204030204" pitchFamily="34" charset="0"/>
                <a:cs typeface="Arial" panose="020B0604020202020204" pitchFamily="34" charset="0"/>
              </a:rPr>
              <a:t> se regirá con las mismas reglas que las otras materias por lo que la calificación mínima para pasar los tres parciales es de 7 y se entregará el proyecto a realizar en el curso como producto final para evaluación global. </a:t>
            </a:r>
          </a:p>
          <a:p>
            <a:pPr marL="342900" indent="-342900">
              <a:lnSpc>
                <a:spcPct val="107000"/>
              </a:lnSpc>
              <a:spcAft>
                <a:spcPts val="800"/>
              </a:spcAft>
              <a:buFont typeface="Arial" panose="020B0604020202020204" pitchFamily="34" charset="0"/>
              <a:buChar char="•"/>
            </a:pPr>
            <a:endParaRPr lang="es-MX" sz="2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4274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438540"/>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ENFOQUE</a:t>
            </a:r>
            <a:r>
              <a:rPr lang="es-MX" sz="2800" b="1"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MX" sz="2400" dirty="0" smtClean="0">
                <a:latin typeface="Arial" panose="020B0604020202020204" pitchFamily="34" charset="0"/>
                <a:ea typeface="Tahoma" panose="020B0604030504040204" pitchFamily="34" charset="0"/>
                <a:cs typeface="Arial" panose="020B0604020202020204" pitchFamily="34" charset="0"/>
              </a:rPr>
              <a:t>Uno </a:t>
            </a:r>
            <a:r>
              <a:rPr lang="es-MX" sz="2400" dirty="0">
                <a:latin typeface="Arial" panose="020B0604020202020204" pitchFamily="34" charset="0"/>
                <a:ea typeface="Tahoma" panose="020B0604030504040204" pitchFamily="34" charset="0"/>
                <a:cs typeface="Arial" panose="020B0604020202020204" pitchFamily="34" charset="0"/>
              </a:rPr>
              <a:t>de los aspectos más importantes dentro del trabajo docente, es el utilizar todos los medios de comunicación posibles, para exponer sus clases, realizar documentos de calidad, búsqueda de información dentro de Internet, con la finalidad de tener siempre la información más actual y poder proporcionarla a sus alumnos</a:t>
            </a:r>
            <a:r>
              <a:rPr lang="es-MX" sz="2400" dirty="0" smtClean="0">
                <a:latin typeface="Arial" panose="020B0604020202020204" pitchFamily="34" charset="0"/>
                <a:ea typeface="Tahoma" panose="020B0604030504040204" pitchFamily="34" charset="0"/>
                <a:cs typeface="Arial" panose="020B0604020202020204" pitchFamily="34" charset="0"/>
              </a:rPr>
              <a:t>.</a:t>
            </a:r>
          </a:p>
          <a:p>
            <a:pPr algn="just">
              <a:lnSpc>
                <a:spcPct val="107000"/>
              </a:lnSpc>
              <a:spcAft>
                <a:spcPts val="800"/>
              </a:spcAft>
            </a:pPr>
            <a:r>
              <a:rPr lang="es-MX" sz="2400" dirty="0">
                <a:latin typeface="Arial" panose="020B0604020202020204" pitchFamily="34" charset="0"/>
                <a:ea typeface="Tahoma" panose="020B0604030504040204" pitchFamily="34" charset="0"/>
                <a:cs typeface="Arial" panose="020B0604020202020204" pitchFamily="34" charset="0"/>
              </a:rPr>
              <a:t/>
            </a:r>
            <a:br>
              <a:rPr lang="es-MX" sz="2400" dirty="0">
                <a:latin typeface="Arial" panose="020B0604020202020204" pitchFamily="34" charset="0"/>
                <a:ea typeface="Tahoma" panose="020B0604030504040204" pitchFamily="34" charset="0"/>
                <a:cs typeface="Arial" panose="020B0604020202020204" pitchFamily="34" charset="0"/>
              </a:rPr>
            </a:br>
            <a:r>
              <a:rPr lang="es-MX" sz="2400" dirty="0">
                <a:latin typeface="Arial" panose="020B0604020202020204" pitchFamily="34" charset="0"/>
                <a:ea typeface="Tahoma" panose="020B0604030504040204" pitchFamily="34" charset="0"/>
                <a:cs typeface="Arial" panose="020B0604020202020204" pitchFamily="34" charset="0"/>
              </a:rPr>
              <a:t>El alumno de </a:t>
            </a:r>
            <a:r>
              <a:rPr lang="es-MX" sz="2400" dirty="0" smtClean="0">
                <a:latin typeface="Arial" panose="020B0604020202020204" pitchFamily="34" charset="0"/>
                <a:ea typeface="Tahoma" panose="020B0604030504040204" pitchFamily="34" charset="0"/>
                <a:cs typeface="Arial" panose="020B0604020202020204" pitchFamily="34" charset="0"/>
              </a:rPr>
              <a:t>cuarto </a:t>
            </a:r>
            <a:r>
              <a:rPr lang="es-MX" sz="2400" dirty="0">
                <a:latin typeface="Arial" panose="020B0604020202020204" pitchFamily="34" charset="0"/>
                <a:ea typeface="Tahoma" panose="020B0604030504040204" pitchFamily="34" charset="0"/>
                <a:cs typeface="Arial" panose="020B0604020202020204" pitchFamily="34" charset="0"/>
              </a:rPr>
              <a:t>año ya ha adquirido conocimientos previos sobre el manejo de </a:t>
            </a:r>
            <a:r>
              <a:rPr lang="es-MX" sz="2400" dirty="0" smtClean="0">
                <a:latin typeface="Arial" panose="020B0604020202020204" pitchFamily="34" charset="0"/>
                <a:ea typeface="Tahoma" panose="020B0604030504040204" pitchFamily="34" charset="0"/>
                <a:cs typeface="Arial" panose="020B0604020202020204" pitchFamily="34" charset="0"/>
              </a:rPr>
              <a:t>multimedia</a:t>
            </a:r>
            <a:r>
              <a:rPr lang="es-MX" sz="2400" dirty="0">
                <a:latin typeface="Arial" panose="020B0604020202020204" pitchFamily="34" charset="0"/>
                <a:ea typeface="Tahoma" panose="020B0604030504040204" pitchFamily="34" charset="0"/>
                <a:cs typeface="Arial" panose="020B0604020202020204" pitchFamily="34" charset="0"/>
              </a:rPr>
              <a:t> </a:t>
            </a:r>
            <a:r>
              <a:rPr lang="es-MX" sz="2400" dirty="0" smtClean="0">
                <a:latin typeface="Arial" panose="020B0604020202020204" pitchFamily="34" charset="0"/>
                <a:ea typeface="Tahoma" panose="020B0604030504040204" pitchFamily="34" charset="0"/>
                <a:cs typeface="Arial" panose="020B0604020202020204" pitchFamily="34" charset="0"/>
              </a:rPr>
              <a:t>y habilidades digitales por lo que se realizarán actividades de refuerzo y cierre con tic</a:t>
            </a:r>
            <a:r>
              <a:rPr lang="es-MX" sz="2400" dirty="0" smtClean="0">
                <a:latin typeface="Arial" panose="020B0604020202020204" pitchFamily="34" charset="0"/>
                <a:ea typeface="Tahoma" panose="020B0604030504040204" pitchFamily="34" charset="0"/>
                <a:cs typeface="Arial" panose="020B0604020202020204" pitchFamily="34" charset="0"/>
              </a:rPr>
              <a:t>.</a:t>
            </a:r>
            <a:endParaRPr lang="es-MX" sz="2400" dirty="0">
              <a:latin typeface="Arial" panose="020B0604020202020204" pitchFamily="34" charset="0"/>
              <a:ea typeface="Tahoma" panose="020B0604030504040204" pitchFamily="34" charset="0"/>
              <a:cs typeface="Arial" panose="020B0604020202020204" pitchFamily="34" charset="0"/>
            </a:endParaRPr>
          </a:p>
          <a:p>
            <a:pPr algn="just">
              <a:lnSpc>
                <a:spcPct val="107000"/>
              </a:lnSpc>
              <a:spcAft>
                <a:spcPts val="800"/>
              </a:spcAft>
            </a:pP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2536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787529"/>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PROPÓSITOS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Adquirir las habilidades básicas para realización </a:t>
            </a:r>
            <a:r>
              <a:rPr lang="es-MX" sz="2400" dirty="0" smtClean="0">
                <a:latin typeface="Arial" panose="020B0604020202020204" pitchFamily="34" charset="0"/>
                <a:ea typeface="Calibri" panose="020F0502020204030204" pitchFamily="34" charset="0"/>
                <a:cs typeface="Arial" panose="020B0604020202020204" pitchFamily="34" charset="0"/>
              </a:rPr>
              <a:t>del documento </a:t>
            </a:r>
            <a:r>
              <a:rPr lang="es-MX" sz="2400" dirty="0" err="1" smtClean="0">
                <a:latin typeface="Arial" panose="020B0604020202020204" pitchFamily="34" charset="0"/>
                <a:ea typeface="Calibri" panose="020F0502020204030204" pitchFamily="34" charset="0"/>
                <a:cs typeface="Arial" panose="020B0604020202020204" pitchFamily="34" charset="0"/>
              </a:rPr>
              <a:t>recepcional</a:t>
            </a:r>
            <a:r>
              <a:rPr lang="es-MX" sz="2400" dirty="0" smtClean="0">
                <a:latin typeface="Arial" panose="020B0604020202020204" pitchFamily="34" charset="0"/>
                <a:ea typeface="Calibri" panose="020F0502020204030204" pitchFamily="34" charset="0"/>
                <a:cs typeface="Arial" panose="020B0604020202020204" pitchFamily="34" charset="0"/>
              </a:rPr>
              <a:t>. </a:t>
            </a: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Ampliar las habilidades en el uso de multimedia en educación</a:t>
            </a:r>
            <a:r>
              <a:rPr lang="es-MX" sz="2400" dirty="0" smtClean="0">
                <a:latin typeface="Arial" panose="020B0604020202020204" pitchFamily="34" charset="0"/>
                <a:ea typeface="Calibri" panose="020F0502020204030204" pitchFamily="34" charset="0"/>
                <a:cs typeface="Arial" panose="020B0604020202020204" pitchFamily="34" charset="0"/>
              </a:rPr>
              <a:t>.</a:t>
            </a:r>
            <a:br>
              <a:rPr lang="es-MX" sz="2400" dirty="0" smtClean="0">
                <a:latin typeface="Arial" panose="020B0604020202020204" pitchFamily="34" charset="0"/>
                <a:ea typeface="Calibri" panose="020F0502020204030204" pitchFamily="34" charset="0"/>
                <a:cs typeface="Arial" panose="020B0604020202020204" pitchFamily="34" charset="0"/>
              </a:rPr>
            </a:br>
            <a:endParaRPr lang="es-MX" sz="2400" dirty="0" smtClean="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Utilizar recursos </a:t>
            </a:r>
            <a:r>
              <a:rPr lang="es-MX" sz="2400" dirty="0" smtClean="0">
                <a:latin typeface="Arial" panose="020B0604020202020204" pitchFamily="34" charset="0"/>
                <a:ea typeface="Calibri" panose="020F0502020204030204" pitchFamily="34" charset="0"/>
                <a:cs typeface="Arial" panose="020B0604020202020204" pitchFamily="34" charset="0"/>
              </a:rPr>
              <a:t>tecnológicos relacionadas a comunidades virtuales en línea. </a:t>
            </a:r>
            <a:endParaRPr lang="es-MX" sz="2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8735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2108719"/>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Bloques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Debido a que la materia es </a:t>
            </a:r>
            <a:r>
              <a:rPr lang="es-MX" sz="2400" dirty="0" err="1" smtClean="0">
                <a:latin typeface="Arial" panose="020B0604020202020204" pitchFamily="34" charset="0"/>
                <a:ea typeface="Calibri" panose="020F0502020204030204" pitchFamily="34" charset="0"/>
                <a:cs typeface="Arial" panose="020B0604020202020204" pitchFamily="34" charset="0"/>
              </a:rPr>
              <a:t>cocurricular</a:t>
            </a:r>
            <a:r>
              <a:rPr lang="es-MX" sz="2400" dirty="0" smtClean="0">
                <a:latin typeface="Arial" panose="020B0604020202020204" pitchFamily="34" charset="0"/>
                <a:ea typeface="Calibri" panose="020F0502020204030204" pitchFamily="34" charset="0"/>
                <a:cs typeface="Arial" panose="020B0604020202020204" pitchFamily="34" charset="0"/>
              </a:rPr>
              <a:t> y se cuentan con pocas sesiones se considerará como un solo bloque. </a:t>
            </a:r>
            <a:br>
              <a:rPr lang="es-MX" sz="2400" dirty="0" smtClean="0">
                <a:latin typeface="Arial" panose="020B0604020202020204" pitchFamily="34" charset="0"/>
                <a:ea typeface="Calibri" panose="020F0502020204030204" pitchFamily="34" charset="0"/>
                <a:cs typeface="Arial" panose="020B0604020202020204" pitchFamily="34" charset="0"/>
              </a:rPr>
            </a:b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7538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860322"/>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Temas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ENCUADRE. </a:t>
            </a:r>
            <a:r>
              <a:rPr lang="es-MX" sz="2400" dirty="0" smtClean="0">
                <a:latin typeface="Arial" panose="020B0604020202020204" pitchFamily="34" charset="0"/>
                <a:ea typeface="Calibri" panose="020F0502020204030204" pitchFamily="34" charset="0"/>
                <a:cs typeface="Arial" panose="020B0604020202020204" pitchFamily="34" charset="0"/>
              </a:rPr>
              <a:t>(Película para reflexionar sobre la creatividad</a:t>
            </a:r>
            <a:r>
              <a:rPr lang="es-MX" sz="2400" dirty="0" smtClean="0">
                <a:latin typeface="Arial" panose="020B0604020202020204" pitchFamily="34" charset="0"/>
                <a:ea typeface="Calibri" panose="020F0502020204030204" pitchFamily="34" charset="0"/>
                <a:cs typeface="Arial" panose="020B0604020202020204" pitchFamily="34" charset="0"/>
              </a:rPr>
              <a:t>, y presentación del programa </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Lineamientos del documento </a:t>
            </a:r>
            <a:r>
              <a:rPr lang="es-MX" sz="2400" dirty="0" err="1" smtClean="0">
                <a:latin typeface="Arial" panose="020B0604020202020204" pitchFamily="34" charset="0"/>
                <a:ea typeface="Calibri" panose="020F0502020204030204" pitchFamily="34" charset="0"/>
                <a:cs typeface="Arial" panose="020B0604020202020204" pitchFamily="34" charset="0"/>
              </a:rPr>
              <a:t>recpcional</a:t>
            </a:r>
            <a:endParaRPr lang="es-MX" sz="2400" dirty="0" smtClean="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Grabador de pantalla.</a:t>
            </a: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OneNote</a:t>
            </a:r>
          </a:p>
          <a:p>
            <a:pPr marL="342900" indent="-342900">
              <a:lnSpc>
                <a:spcPct val="107000"/>
              </a:lnSpc>
              <a:spcAft>
                <a:spcPts val="800"/>
              </a:spcAft>
              <a:buFont typeface="Arial" panose="020B0604020202020204" pitchFamily="34" charset="0"/>
              <a:buChar char="•"/>
            </a:pPr>
            <a:r>
              <a:rPr lang="es-MX" sz="2400" dirty="0" err="1" smtClean="0">
                <a:latin typeface="Arial" panose="020B0604020202020204" pitchFamily="34" charset="0"/>
                <a:ea typeface="Calibri" panose="020F0502020204030204" pitchFamily="34" charset="0"/>
                <a:cs typeface="Arial" panose="020B0604020202020204" pitchFamily="34" charset="0"/>
              </a:rPr>
              <a:t>Socreative</a:t>
            </a:r>
            <a:endParaRPr lang="es-MX" sz="2400" dirty="0" smtClean="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err="1" smtClean="0">
                <a:latin typeface="Arial" panose="020B0604020202020204" pitchFamily="34" charset="0"/>
                <a:ea typeface="Calibri" panose="020F0502020204030204" pitchFamily="34" charset="0"/>
                <a:cs typeface="Arial" panose="020B0604020202020204" pitchFamily="34" charset="0"/>
              </a:rPr>
              <a:t>Powtoon</a:t>
            </a:r>
            <a:endParaRPr lang="es-MX" sz="2400" dirty="0" smtClean="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Modelado 3d</a:t>
            </a: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Moodle</a:t>
            </a: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Examen final.</a:t>
            </a:r>
            <a:endParaRPr lang="es-MX" sz="2400" dirty="0" smtClean="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27787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080109"/>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Orientaciones didácticas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2400" dirty="0">
                <a:latin typeface="Arial" panose="020B0604020202020204" pitchFamily="34" charset="0"/>
                <a:ea typeface="Calibri" panose="020F0502020204030204" pitchFamily="34" charset="0"/>
                <a:cs typeface="Arial" panose="020B0604020202020204" pitchFamily="34" charset="0"/>
              </a:rPr>
              <a:t>La clase se llevará acabo como un curso taller, donde los alumnos tendrán la oportunidad de crear trabajos relacionados con su labor diaria, fomentando la calidad y eficacia.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Se harán explicaciones grupales y ejercicios dirigidos para que después los alumnos los apliquen en sus proyectos educativos asignados.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Los alumnos podrán ayudarse unos a otros pero los trabajos serán individuales. </a:t>
            </a: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6967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392356"/>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Material </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Memoria </a:t>
            </a:r>
            <a:r>
              <a:rPr lang="es-MX" sz="2400" dirty="0">
                <a:latin typeface="Arial" panose="020B0604020202020204" pitchFamily="34" charset="0"/>
                <a:ea typeface="Calibri" panose="020F0502020204030204" pitchFamily="34" charset="0"/>
                <a:cs typeface="Arial" panose="020B0604020202020204" pitchFamily="34" charset="0"/>
              </a:rPr>
              <a:t>flash (memoria </a:t>
            </a:r>
            <a:r>
              <a:rPr lang="es-MX" sz="2400" dirty="0" err="1">
                <a:latin typeface="Arial" panose="020B0604020202020204" pitchFamily="34" charset="0"/>
                <a:ea typeface="Calibri" panose="020F0502020204030204" pitchFamily="34" charset="0"/>
                <a:cs typeface="Arial" panose="020B0604020202020204" pitchFamily="34" charset="0"/>
              </a:rPr>
              <a:t>usb</a:t>
            </a:r>
            <a:r>
              <a:rPr lang="es-MX" sz="2400" dirty="0">
                <a:latin typeface="Arial" panose="020B0604020202020204" pitchFamily="34" charset="0"/>
                <a:ea typeface="Calibri" panose="020F0502020204030204" pitchFamily="34" charset="0"/>
                <a:cs typeface="Arial" panose="020B0604020202020204" pitchFamily="34" charset="0"/>
              </a:rPr>
              <a:t>), se recomienda un 8 GB o superior y con su nombre en el directorio raíz.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Crear una carpeta llamada Computación </a:t>
            </a:r>
            <a:r>
              <a:rPr lang="es-MX" sz="2400" dirty="0" smtClean="0">
                <a:latin typeface="Arial" panose="020B0604020202020204" pitchFamily="34" charset="0"/>
                <a:ea typeface="Calibri" panose="020F0502020204030204" pitchFamily="34" charset="0"/>
                <a:cs typeface="Arial" panose="020B0604020202020204" pitchFamily="34" charset="0"/>
              </a:rPr>
              <a:t>VII. </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Opcionalmente Micrófono con entrada chica.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Fotografías y videos (pueden usar cables para conectar sus teléfonos celulares a la computadora) o traer su material en CD.</a:t>
            </a: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2725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915448"/>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Reglas </a:t>
            </a:r>
            <a:endParaRPr lang="es-MX"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s-MX" sz="24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MX" sz="2400" dirty="0" smtClean="0">
                <a:latin typeface="Arial" panose="020B0604020202020204" pitchFamily="34" charset="0"/>
                <a:ea typeface="Calibri" panose="020F0502020204030204" pitchFamily="34" charset="0"/>
                <a:cs typeface="Arial" panose="020B0604020202020204" pitchFamily="34" charset="0"/>
              </a:rPr>
              <a:t>En </a:t>
            </a:r>
            <a:r>
              <a:rPr lang="es-MX" sz="2400" dirty="0">
                <a:latin typeface="Arial" panose="020B0604020202020204" pitchFamily="34" charset="0"/>
                <a:ea typeface="Calibri" panose="020F0502020204030204" pitchFamily="34" charset="0"/>
                <a:cs typeface="Arial" panose="020B0604020202020204" pitchFamily="34" charset="0"/>
              </a:rPr>
              <a:t>la clase de computación además del Reglamento del Centro de Cómputo se respetarán las siguientes reglas: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Los alumnos se sentarán en </a:t>
            </a:r>
            <a:r>
              <a:rPr lang="es-MX" sz="2400" dirty="0" smtClean="0">
                <a:latin typeface="Arial" panose="020B0604020202020204" pitchFamily="34" charset="0"/>
                <a:ea typeface="Calibri" panose="020F0502020204030204" pitchFamily="34" charset="0"/>
                <a:cs typeface="Arial" panose="020B0604020202020204" pitchFamily="34" charset="0"/>
              </a:rPr>
              <a:t>la misma computadora cada sesión, </a:t>
            </a:r>
            <a:r>
              <a:rPr lang="es-MX" sz="2400" dirty="0">
                <a:latin typeface="Arial" panose="020B0604020202020204" pitchFamily="34" charset="0"/>
                <a:ea typeface="Calibri" panose="020F0502020204030204" pitchFamily="34" charset="0"/>
                <a:cs typeface="Arial" panose="020B0604020202020204" pitchFamily="34" charset="0"/>
              </a:rPr>
              <a:t>serán responsables del equipo que tienen asignado. Si al llegar al salón encontraran algún daño deben avisar inmediatamente al maestro.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Mantener los celulares en modo de silencio, podrán contestar solamente para cosas urgentes pero no se permitirá que estén distrayendo la clase. </a:t>
            </a:r>
          </a:p>
        </p:txBody>
      </p:sp>
    </p:spTree>
    <p:extLst>
      <p:ext uri="{BB962C8B-B14F-4D97-AF65-F5344CB8AC3E}">
        <p14:creationId xmlns:p14="http://schemas.microsoft.com/office/powerpoint/2010/main" val="3239387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603201"/>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Reglas </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No </a:t>
            </a:r>
            <a:r>
              <a:rPr lang="es-MX" sz="2400" dirty="0">
                <a:latin typeface="Arial" panose="020B0604020202020204" pitchFamily="34" charset="0"/>
                <a:ea typeface="Calibri" panose="020F0502020204030204" pitchFamily="34" charset="0"/>
                <a:cs typeface="Arial" panose="020B0604020202020204" pitchFamily="34" charset="0"/>
              </a:rPr>
              <a:t>se permitirá el uso de mensajeros, Facebook, </a:t>
            </a:r>
            <a:r>
              <a:rPr lang="es-MX" sz="2400" dirty="0" err="1">
                <a:latin typeface="Arial" panose="020B0604020202020204" pitchFamily="34" charset="0"/>
                <a:ea typeface="Calibri" panose="020F0502020204030204" pitchFamily="34" charset="0"/>
                <a:cs typeface="Arial" panose="020B0604020202020204" pitchFamily="34" charset="0"/>
              </a:rPr>
              <a:t>Youtube</a:t>
            </a:r>
            <a:r>
              <a:rPr lang="es-MX" sz="2400" dirty="0">
                <a:latin typeface="Arial" panose="020B0604020202020204" pitchFamily="34" charset="0"/>
                <a:ea typeface="Calibri" panose="020F0502020204030204" pitchFamily="34" charset="0"/>
                <a:cs typeface="Arial" panose="020B0604020202020204" pitchFamily="34" charset="0"/>
              </a:rPr>
              <a:t> u otros durante el tiempo de explicación y realización de ejercicios. Podrán usarlos al final de la clase mientras se estén evaluando los ejercicios. El maestro pondrá falta y pedirá que se retire al alumnos que haga eso.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Si por alguna razón el alumno falta a clase ya sea justificada o injustificadamente tendrá una semana para entregar el trabajo realizado. Si la falta fuera por algún motivo injustificado se dará una calificación máxima de 8.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No se toleran expresiones públicas de hoy no queremos hacer nada o ya vámonos. La persona que la haga se le pedirá se retire del salón con falta. </a:t>
            </a: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7289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191</TotalTime>
  <Words>581</Words>
  <Application>Microsoft Office PowerPoint</Application>
  <PresentationFormat>Presentación en pantalla (4:3)</PresentationFormat>
  <Paragraphs>68</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Transmisión de listas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susario</cp:lastModifiedBy>
  <cp:revision>20</cp:revision>
  <dcterms:created xsi:type="dcterms:W3CDTF">2015-02-09T15:06:54Z</dcterms:created>
  <dcterms:modified xsi:type="dcterms:W3CDTF">2015-09-08T16:51:21Z</dcterms:modified>
</cp:coreProperties>
</file>