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85" r:id="rId4"/>
    <p:sldId id="258" r:id="rId5"/>
    <p:sldId id="267" r:id="rId6"/>
    <p:sldId id="268" r:id="rId7"/>
    <p:sldId id="297" r:id="rId8"/>
    <p:sldId id="286" r:id="rId9"/>
    <p:sldId id="263" r:id="rId10"/>
    <p:sldId id="287" r:id="rId11"/>
    <p:sldId id="298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José Vigil Obregón" initials="JJV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48" d="100"/>
          <a:sy n="48" d="100"/>
        </p:scale>
        <p:origin x="-12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800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49A43-28F2-497A-951A-A06FDA6663C5}" type="datetimeFigureOut">
              <a:rPr lang="es-ES" smtClean="0"/>
              <a:pPr/>
              <a:t>29/10/2015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5CE83-D27D-4021-BF73-19CB1C833E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CE83-D27D-4021-BF73-19CB1C833EFD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91201" y="525496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Escuela normal de educación preescolar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-212317" y="3220721"/>
            <a:ext cx="11059058" cy="4662170"/>
          </a:xfrm>
        </p:spPr>
        <p:txBody>
          <a:bodyPr/>
          <a:lstStyle/>
          <a:p>
            <a:r>
              <a:rPr lang="es-ES_tradnl" sz="2000" b="1" dirty="0" smtClean="0">
                <a:solidFill>
                  <a:schemeClr val="tx1"/>
                </a:solidFill>
              </a:rPr>
              <a:t>“PROGRAMA INSTITUCIONAL DE TUTORÍA EDUCATIVA PARA LAS ESCUELAS NORMALES DEL ESTADO DE COAHUILA DE ZARAGOZA ”</a:t>
            </a:r>
          </a:p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PITEENC</a:t>
            </a:r>
          </a:p>
          <a:p>
            <a:endParaRPr lang="es-ES" b="1" dirty="0" smtClean="0"/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71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xQREhQUEBQWFRQUFBQXFRYVFBQWFhUVFhcXFhUVFRwYHCggGBwlHhQUITEiJSorLi4uGB8zODMtNygtLisBCgoKDg0OFBAQFCwcFBkrKywsLCwsLCwrLCwrLCwsKywsKzc3NywrKyssLDcrNyssKywrKzcsLCsrKysrLCsrLP/AABEIAJsA0AMBIgACEQEDEQH/xAAcAAAABwEBAAAAAAAAAAAAAAAAAQIDBAUGBwj/xAA/EAACAQMCAwQEDQQCAQUAAAABAgMABBESIQUxQQYTIlEUMlJhBxVCcXJzgZGSorGy0SMzofBiwfEWJEOC4f/EABgBAQEBAQEAAAAAAAAAAAAAAAABAgME/8QAHhEBAQEBAAMBAAMAAAAAAAAAAAERAgMhQTESMlH/2gAMAwEAAhEDEQA/AOucNt07mLwr/bj+SPYFSfR19lfwimuG/wBmL6qP9oqTWWDfo6+yv4RQ9HT2V/CKcoUCPR09lfwih6Mnsr+EU5TcVwrFlVlZkIDAEEqTuAwHKgHo6eyv4RR+jJ7K/hFLzTV5eJCjSSuERBlmY4AHz0Bm3Qc1X8K0mJI3UMgRlO4KhSCPMEc6h8P4pbX8cixMsqDMcq4OxI3VwdxtXNuzdhcRG54NPdPG6warOSPwBkJJJB9bwnbGeWaquqKIixQd2XABK4XUAdgSOYG1OejJ7K/hFcWg4vJGI+JhNN1ZP6NxWIDDSRk4WY+Z8P212ixvEmjWSJg6OAVZSCCDy5UMK9GT2V/CKHoyeyv4RTtCiGvRk9lfwih6Mnsr+EU7QoGjbp7K/hFJ9HT2V/CKdJoVA36Mnsr+EUPRk9lfwinAaPNUM+jr7C/hFD0dPYX8Ip+iIoEC2T2F/CKBtU9lfwinVozRfhj0ZPZX8Ipq7tk0N4V9VvkjyNS6Yu/Uf6LfoaIY4b/Zi+qj/aKkmovDf7MX1cf7Vpj48g9J9F7xe/0a+7+Vo8/uqCVc3kceO8dE1EBQzBSxOwAzzyafrk/ZWzhvrritpfoGuFunkSXlKIicR92/NdGFIA9qtd2x7Tvw1YJGi7y3Lqk82vxxA7B9IXxZ3JORv03oLTis04ntlh0iEmVriRgDpRFGhQSfDqJ5+QNYni3d8Iv47630ixvCIbvu8aEkySk3h23JbJ+fzpk3T3M1xY8UmJ7hkvbeSFUUXNugLGMoQQwGAcb8z5VmuGXsCEi4McXDeNRyMqq3htJkONydgRkZOw3HlVax13tncTR2NzJa/wB5IWZCACQQM5A5E4yawfBoJeJxMe+kTh8qRFJJplM0N3GwIaI5JZdYGzEe7pWj+DC/uGtjBdxuGtmMSzFcRzxodKumdyMDywRjenIvg8tkdu7kmSCSRZHtVcdwzqQwOCuobgbAgHAqIzvBOO3UE6It1bXyPddxKqw9xchxs8pUetpxkk+RrW9seypvTBLDN6Pc2zloptGsYProy5GQdjzrQR2yBi6oodvWYKAzfOQMmnaIzsXYu1aUT3CCa4KBZHYYWUj5TRjwEjpkbVoYIVQBUUKo5BQAB8wHKlihQHmhmioUAoUKFAVFRmioBQoUKoWDR0kUsVYYAFGRQo6NYRTF36j/AEW/Q1INMXfqP9Fv0NRKi8NP9GL6uP8AYtU3bS9FnCbxFTVE0fesUBZoC4DoG5g4OR7wKuOG/wBmL6qP9i1UdveDve2E9vEQJHUaMnALKQwBPTOKiMz2/wCATxXMXFeGLrljXE0QzmeLoVxzOkkED/id8YqZJ2hh4v3NtBl4pllW8Ro21Qpo8OokYVw+MDrSOy0/EpJbPvI3ghitzHdRyomGkUBUaNgSzE48gBjrnbe5/wB86LrmvDPg+uj6L6TdIjWBZbeWBMyyRt8mTX4VAAwBg8zWw4R2SsrRna3t40MmNXhyMDcAA7AZ3wKugag8c4ibaB5ViknKAYjhXVI2+PCOtE1Y0M1Rcfe5ltV9EzDLI0WS4XVFGzDvSc7alXV9opXEO09vFBLPG3pCwjxi3ZJXGOpCnblzNDF4DR5rn/DPhBZ7m2WaFY7a+Um1mEmptQx/TmGNKscjYHbbnmt9QKoxSc0M0CqFFQoDojRE4rGx/CPamSEFZVhuHMcNwQncu4ONOQxZOY9YDNBsqKjoqAUKFCgWKcFNKacFWLCqFAUKrQjTF36j/Rb9DT5pi79R/ot+hqJUHhx/oxfVR/sWpANRuH/2ovqo/wBi1IrLLPds+10fDI1eSKWXWcKI18OrbCux2XORjO5wcA1hu3Pbi6mtrabhcmiOZJe88IMsc0WHaInodJY4xyQmul8c4Ul3BJBL6sikZHNTzVh7wcH7K4RxS3uLRWuYQNdvcxjiEHNRNGcxXCjokyFgT/yYddtLHU+GcftcR8TmvmjiuYlRbeR17pJFwH0jGSwPP7c9MSOJdsXF1Jb2kCTNC0Syq9wsMhEozqiVhhwowSc9cVhOG8PihuJuGSn/ANhxNBPZOcERyMMqFPmNh/8AUedIslW8gFvd2C3d9Zyi3n0uUlNuu3eo4xrIGBgkUXF1x25vGlvuF3UodrqAvYyaBGGwDrhwD1xj7D51n24lmC14rbIFmtmW04lbhdPeISE8SDz5b+Y8iK1Fn8HrywojzSwCC7M1oXKy3EEOkBoywOndgDjcAAc62o7OWxkEzwxvONOZWRdbFeTtgAauvKhsc2k7Ez4veGpG7WwYXFhOfCsExye71Hcjp4dx1511bg6TLDGLpkaYKBI0eoKxG2fF51KoCprOlUl3C7kgAcySAB85o65jxi8m4beH40drvh12BHrdBot2ByFdFGnBzz6ge40I38fHLdmjVJ4maXUYgJFJkC+sUwdwKoO2/H7iwkt5zoaxMgjuMIe8j17LIWz6oPQD76rezwW3tZglstzNwySWOHGkOYWHexFHOdijDcZzg4qq7Rdp0vxw7XI0fD75ZYpwhTKz+HTHIzA4HzYouOi8W47BbKrTSABwSoALM6qAWZVUElQCCTyGRWJ7a8HtZuEF+HrH3SSpcgxDY6WHesAOunV91UtnfvaQXMU0Sy8R4TG4tpCG8dtJssuPlAdV3qT8Gt8sE8ltb95dWFxodJEjLrBMy5limKjSuc56Abee4dWDA7jcEZBG4IPlSqpuzkV0olW8MGBIe4EClQsI2UMD15Vb0QZNM3FwEGWPSnTWW4pd948icvDgEnGDnarJtS3FpFx1CpbI9YqB5kCrG2vg2PM9K5BFOY5Rk4HMjoD1GOhrofD7oAfYC3mM8hXbrx5GJ37akGjqBazluXL/AHrUxWHnXN1l0umLwf03+i36Gnqau/7b/Rb9DUaVvDj/AEovqo/2LUiofCnzDF9VH+xamVhgBWV43wKVr6Oe2SNo5YXhvklYhZI8r3eAAcsMyVqqFBlx2BtHht4bhWnS1MnchyQFVzkI2PXCgAAnyrUQxKgwgCjnsAMnzPmaANHmmmlijpAqi7TdojavbRRojS3UjrF3jlIwUUMSxAJ3yoAx1qjQVkuCdstd9c2VygjmikAh7vW4kiIzqY48JGQTnAGoVl+I9pJ+Ixo8FvM8cLTw3ttbz6JUlIAjljdcd6o0vgDrzFVN/wATUrBcWa3KX/DEDSx3a6Zrm25SFyPWI8+gJosjW3XwitFolltTHaNcNbtK7sksbL8toygGg89icAedbTiNjFcxNFMokjkXDDmGB3yP1BFcy7QytxSZZ7WE31pJavblAyo1rNJhiwL4GdlyR7P37jsTw26tbZYLySOQxBVjaPVnQByk1dRsBQY3sLwmbhPE5LaV2kguYR6NK3yu4JKoegYK5GOu2Kfl7BM1xe23dg8NutEobWqtBcYOXgXBz0yDgcvKuksgOCQCQcjI5HlkeVKqamstwjsUkckc9zNJc3MSd2srf0xoxgKUQ4Yc86s5zWlt4EjXTGqou/hVQo364FOUKoFDNCks2Kmhu4kxWQ4umlmbPM7D9QfLpWlujkeasPuPSsnxy/UH+ocA89uRG2r5vOuvj/WemO4vd65CxADA7kdf/wBrRdmrkyHxMc5399ZHik4ZiRjPuq37PT6Rt1r12enGun2E+rwj1R1HU9cVaxsBtWR4fek46DA/8CtDw9879eleXqY6c9LSmbv+2/0W/Q06Kau/7b/Rb9DWXZQ8LOlIx07uM/kWrNWqtt1zDER0jj/YtS4JMiuTKRRGhmhVRH4nfLBDJM+dMSM5xzIUZwKwsvbGe60W6abWa7gMtnNHIsyyHBzE+pBobpnet9NErqyONSspVh5qRgj7jXM+Adnb7hXpNvaQJMsuTbXWqJXiOMAT6t2UbHwg8j57WNRRcL4y8Cw8UVpXaNzb8Wid2Y6icCUKdl67AYGPnrpHbvswnFrPQjqG/uQSc11EftYN/uKZ/wDQ0bXF1NJIxS8iVJ4EAWOQgeJ2PrZzkjGMZNaThthHbxrFAgSNB4VGcChWW4VaX08cdvcRLZxLBNFMYJEzK7BVjkh0DMeMOTn2queB9mlt2WSSWS4lSLuUkm0EpFzKgKBzwMk5JxV1QFRAhjVAFQBVHIKAAPmApdJzR5oDo6RmjzQHQoUKAE0xck48PPnjqfcKfqFfAMCCcHzGdvftRFe98NJJ3TqR8hveOa1ku1CLIrENuN8+7zp3jV+8TFlfRJjruko/4kDB+Y1lr7iaynKAxnqB6hJ5nGcr/vKvV4+PrNqmmbO3vq44e2OmTjl/NUku7Yxjn7uVXXDIyCP0P+716Ovxzrc8Fh1APIceX2cseda+xGfcOg6n31lOCBm3fb3ncn5h/NbGzUAbA/OdzXj8la4SxTd2f6b/AEG/Q0smm7o+B/ot+hrErqwnwecc9JtlRz/UiVVb3rjwn7h/itEDpb3GuK9luLG0mjk+SQquPNSBn7uddrLB01KcgjII8j/orhzfjt5OcupatSqi20mRg9Kkq1b1ywKFChRB5pVJoxQKBoUVHTQdDNFQpoOgKKhQKzQzSaFNBTShRk8vvrL8ZvVb1JYgefrsjKfvFaeXBG/KuadteHEEsoPuIABGehxzFdPFNuJUDjF1KV03IyDyk5qfnK7ZrMzpjcE+49R/0afteISR5AYaeqndW+cGol8676BjVyXORn3e73V7uZjkFghkYknrt12FazhyAHOM48+X31ScKtQgG++PKtNwiSPUC+gnP/yMcD7Ad/tNTr0y1PB+8cAppA8wuf8AJNaa11Abtn7KqrCUsBpZMf8ABdvvzVkrV4eunXmJmabuT4H+i36Gkq9FcN4G+i36Gs62883ltoC56qv7RXQfg145rjNu58UYBX3p5e/H/dUXGOH5jQgfIT9q1m+HXzW0ySpzQ8vMdQfnrz/nT1/35x3FvC2ehqUjVCs7pbiJZEOVYBgfn6U5BJ0PMV2eazE0GjpCmlA1YyOgKKhmqFUoGk0M1kKzR0jNHmgPNHSc0M1YDzQzRZos0EDjF48a5jGT/vurDcQ7Qq4KzxSL8wGPs2FbLjqMVOk9D81cl4gZ0kOSOZ516PDzL7Y6M8RSMeKJ85+SV0n7OlQeF2/eOWbYLy+enL+71kKEXUdgQMEe0djVnaLoUIhXH3mvU50pvIAe/rWi4ZwNWwdZPuwAP1qms55DkRjV78n9AMCtp2YtHxlwV5dSM1y8nWQk9rvhnD1iUYG/zAfpzqwzSaI147ddTqtRzt4G+i37TTGaavLgIjFiANJGScDJGAN/fRWUntMxJ9XH+0Vz7jdkUY+RNdVijzDH9XH+wVlO0fD9QOBuK49cu/HWGvgz43oZrZzs3ijz59V+2uhzjB1ffXBtTROGU4ZSCDy3H+/5rtfZ/iy3cCyA7keIeyw5inF+NeXn6tYnpwGocLYODUpTXRwLo6SDQzWkLzQzSM0YoFg0dIFHmoFZoZpNFSBVDNJzRZqhq7XKn5q5X2wi0MWI/wCuflXWCaoeL9nluXBfZR08z5108ff8b7ZscitYCDkglzzA30r787fbWp4dwDv0HidTjmcEfZywPvrdWnZq3j3WMHl624291WgjA6fpXTrz/wCJOWU7Kdm2t92IORyHQ1rQKGce6oc3FIxjDq2W0HDqVRiCQJCCdGcYGeZ2rh11ev1qTE3FNmZQwUkBmzgdTgZP+N6r55pGyBsHXClSmRqGNRVgGyp8ulShY94gDoI2GltSFSQ68mU43HP1huCaiId3xCQNhEGdOpdW+vQcSoTkBWAII55z7qhpZyMJdQ1RvGV8ZZWMbAurHmC4zpOwPh51enRkLszHUyk4wSoAYgjYHcffUcXRPeK+2UZk94wQ6n/krY294oItov8ASj+rj/YtQeJW+QaYtb5+7j8XyE6L7I91JmvXPM/4X+KzY6sD2lsNJyBUr4PuO+jzmNz/AE5iB7g49U/byqV2gmJU5x9w/isG8hHI1xzK783ZleibheopcMm1ZjgfEpWt4izZJjXJKrvt81SYr6QE+Lr7K/xXZ560mqjzVF8YSe1+Vf4ofGMntflX+KrK+zQzVF8Yye1+Vf4o/jGT2vyr/FUXuaGqqL4xk9r8q/xQ+MZPa/Kv8UF9miJqi+MZPa/Kv8UPjGT2vyr/ABQXuaLNUfxjJ7X5V/ih8Yye1+Vf4oLvNDNUnxjJ7X5V/igOIye1+Vf4oLiedUGp2CgdW2G+w/ziok/ERoLxjUVfQVbMZDZAKnUPCd9s88jzrL2fEZJZryKRtUYCYUhSBqVtQG3LYUzwS8fEXiPjt0lbJzmTbx78j5+dBrBJHdROp1AEFXVgVkjJ6MDurDY/5GaY+L9eHusBhFocodIOHVg+TyIKggdMnc5qLccSkCsQ2CBt4V/iq234pLJdzxO2qPuoToKrjLag3TrRMbO0ZcZAPPckENnrnUM1EnuJWLKFG7eBwDp8JzolG5APtDbf76KzuGjkcIxA7uM4JyM6mGRnOKnDiMg5Edfkp/FDFgLAM7MUKbqRoYesAQW2HMg4PngUm8u0VXA3K7MdvCXBw3vBO21VN7eO6YY53XouR7wQMg1SW/EZJEjLtqMiXCvkL4lCqQDtVkS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68" name="AutoShape 4" descr="data:image/jpeg;base64,/9j/4AAQSkZJRgABAQAAAQABAAD/2wCEAAkGBxQREhQUEBQWFRQUFBQXFRYVFBQWFhUVFhcXFhUVFRwYHCggGBwlHhQUITEiJSorLi4uGB8zODMtNygtLisBCgoKDg0OFBAQFCwcFBkrKywsLCwsLCwrLCwrLCwsKywsKzc3NywrKyssLDcrNyssKywrKzcsLCsrKysrLCsrLP/AABEIAJsA0AMBIgACEQEDEQH/xAAcAAAABwEBAAAAAAAAAAAAAAAAAQIDBAUGBwj/xAA/EAACAQMCAwQEDQQCAQUAAAABAgMABBESIQUxQQYTIlEUMlJhBxVCcXJzgZGSorGy0SMzofBiwfEWJEOC4f/EABgBAQEBAQEAAAAAAAAAAAAAAAABAgME/8QAHhEBAQEBAAMBAAMAAAAAAAAAAAERAgMhQTESMlH/2gAMAwEAAhEDEQA/AOucNt07mLwr/bj+SPYFSfR19lfwimuG/wBmL6qP9oqTWWDfo6+yv4RQ9HT2V/CKcoUCPR09lfwih6Mnsr+EU5TcVwrFlVlZkIDAEEqTuAwHKgHo6eyv4RR+jJ7K/hFLzTV5eJCjSSuERBlmY4AHz0Bm3Qc1X8K0mJI3UMgRlO4KhSCPMEc6h8P4pbX8cixMsqDMcq4OxI3VwdxtXNuzdhcRG54NPdPG6warOSPwBkJJJB9bwnbGeWaquqKIixQd2XABK4XUAdgSOYG1OejJ7K/hFcWg4vJGI+JhNN1ZP6NxWIDDSRk4WY+Z8P212ixvEmjWSJg6OAVZSCCDy5UMK9GT2V/CKHoyeyv4RTtCiGvRk9lfwih6Mnsr+EU7QoGjbp7K/hFJ9HT2V/CKdJoVA36Mnsr+EUPRk9lfwinAaPNUM+jr7C/hFD0dPYX8Ip+iIoEC2T2F/CKBtU9lfwinVozRfhj0ZPZX8Ipq7tk0N4V9VvkjyNS6Yu/Uf6LfoaIY4b/Zi+qj/aKkmovDf7MX1cf7Vpj48g9J9F7xe/0a+7+Vo8/uqCVc3kceO8dE1EBQzBSxOwAzzyafrk/ZWzhvrritpfoGuFunkSXlKIicR92/NdGFIA9qtd2x7Tvw1YJGi7y3Lqk82vxxA7B9IXxZ3JORv03oLTis04ntlh0iEmVriRgDpRFGhQSfDqJ5+QNYni3d8Iv47630ixvCIbvu8aEkySk3h23JbJ+fzpk3T3M1xY8UmJ7hkvbeSFUUXNugLGMoQQwGAcb8z5VmuGXsCEi4McXDeNRyMqq3htJkONydgRkZOw3HlVax13tncTR2NzJa/wB5IWZCACQQM5A5E4yawfBoJeJxMe+kTh8qRFJJplM0N3GwIaI5JZdYGzEe7pWj+DC/uGtjBdxuGtmMSzFcRzxodKumdyMDywRjenIvg8tkdu7kmSCSRZHtVcdwzqQwOCuobgbAgHAqIzvBOO3UE6It1bXyPddxKqw9xchxs8pUetpxkk+RrW9seypvTBLDN6Pc2zloptGsYProy5GQdjzrQR2yBi6oodvWYKAzfOQMmnaIzsXYu1aUT3CCa4KBZHYYWUj5TRjwEjpkbVoYIVQBUUKo5BQAB8wHKlihQHmhmioUAoUKFAVFRmioBQoUKoWDR0kUsVYYAFGRQo6NYRTF36j/AEW/Q1INMXfqP9Fv0NRKi8NP9GL6uP8AYtU3bS9FnCbxFTVE0fesUBZoC4DoG5g4OR7wKuOG/wBmL6qP9i1UdveDve2E9vEQJHUaMnALKQwBPTOKiMz2/wCATxXMXFeGLrljXE0QzmeLoVxzOkkED/id8YqZJ2hh4v3NtBl4pllW8Ro21Qpo8OokYVw+MDrSOy0/EpJbPvI3ghitzHdRyomGkUBUaNgSzE48gBjrnbe5/wB86LrmvDPg+uj6L6TdIjWBZbeWBMyyRt8mTX4VAAwBg8zWw4R2SsrRna3t40MmNXhyMDcAA7AZ3wKugag8c4ibaB5ViknKAYjhXVI2+PCOtE1Y0M1Rcfe5ltV9EzDLI0WS4XVFGzDvSc7alXV9opXEO09vFBLPG3pCwjxi3ZJXGOpCnblzNDF4DR5rn/DPhBZ7m2WaFY7a+Um1mEmptQx/TmGNKscjYHbbnmt9QKoxSc0M0CqFFQoDojRE4rGx/CPamSEFZVhuHMcNwQncu4ONOQxZOY9YDNBsqKjoqAUKFCgWKcFNKacFWLCqFAUKrQjTF36j/Rb9DT5pi79R/ot+hqJUHhx/oxfVR/sWpANRuH/2ovqo/wBi1IrLLPds+10fDI1eSKWXWcKI18OrbCux2XORjO5wcA1hu3Pbi6mtrabhcmiOZJe88IMsc0WHaInodJY4xyQmul8c4Ul3BJBL6sikZHNTzVh7wcH7K4RxS3uLRWuYQNdvcxjiEHNRNGcxXCjokyFgT/yYddtLHU+GcftcR8TmvmjiuYlRbeR17pJFwH0jGSwPP7c9MSOJdsXF1Jb2kCTNC0Syq9wsMhEozqiVhhwowSc9cVhOG8PihuJuGSn/ANhxNBPZOcERyMMqFPmNh/8AUedIslW8gFvd2C3d9Zyi3n0uUlNuu3eo4xrIGBgkUXF1x25vGlvuF3UodrqAvYyaBGGwDrhwD1xj7D51n24lmC14rbIFmtmW04lbhdPeISE8SDz5b+Y8iK1Fn8HrywojzSwCC7M1oXKy3EEOkBoywOndgDjcAAc62o7OWxkEzwxvONOZWRdbFeTtgAauvKhsc2k7Ez4veGpG7WwYXFhOfCsExye71Hcjp4dx1511bg6TLDGLpkaYKBI0eoKxG2fF51KoCprOlUl3C7kgAcySAB85o65jxi8m4beH40drvh12BHrdBot2ByFdFGnBzz6ge40I38fHLdmjVJ4maXUYgJFJkC+sUwdwKoO2/H7iwkt5zoaxMgjuMIe8j17LIWz6oPQD76rezwW3tZglstzNwySWOHGkOYWHexFHOdijDcZzg4qq7Rdp0vxw7XI0fD75ZYpwhTKz+HTHIzA4HzYouOi8W47BbKrTSABwSoALM6qAWZVUElQCCTyGRWJ7a8HtZuEF+HrH3SSpcgxDY6WHesAOunV91UtnfvaQXMU0Sy8R4TG4tpCG8dtJssuPlAdV3qT8Gt8sE8ltb95dWFxodJEjLrBMy5limKjSuc56Abee4dWDA7jcEZBG4IPlSqpuzkV0olW8MGBIe4EClQsI2UMD15Vb0QZNM3FwEGWPSnTWW4pd948icvDgEnGDnarJtS3FpFx1CpbI9YqB5kCrG2vg2PM9K5BFOY5Rk4HMjoD1GOhrofD7oAfYC3mM8hXbrx5GJ37akGjqBazluXL/AHrUxWHnXN1l0umLwf03+i36Gnqau/7b/Rb9DUaVvDj/AEovqo/2LUiofCnzDF9VH+xamVhgBWV43wKVr6Oe2SNo5YXhvklYhZI8r3eAAcsMyVqqFBlx2BtHht4bhWnS1MnchyQFVzkI2PXCgAAnyrUQxKgwgCjnsAMnzPmaANHmmmlijpAqi7TdojavbRRojS3UjrF3jlIwUUMSxAJ3yoAx1qjQVkuCdstd9c2VygjmikAh7vW4kiIzqY48JGQTnAGoVl+I9pJ+Ixo8FvM8cLTw3ttbz6JUlIAjljdcd6o0vgDrzFVN/wATUrBcWa3KX/DEDSx3a6Zrm25SFyPWI8+gJosjW3XwitFolltTHaNcNbtK7sksbL8toygGg89icAedbTiNjFcxNFMokjkXDDmGB3yP1BFcy7QytxSZZ7WE31pJavblAyo1rNJhiwL4GdlyR7P37jsTw26tbZYLySOQxBVjaPVnQByk1dRsBQY3sLwmbhPE5LaV2kguYR6NK3yu4JKoegYK5GOu2Kfl7BM1xe23dg8NutEobWqtBcYOXgXBz0yDgcvKuksgOCQCQcjI5HlkeVKqamstwjsUkckc9zNJc3MSd2srf0xoxgKUQ4Yc86s5zWlt4EjXTGqou/hVQo364FOUKoFDNCks2Kmhu4kxWQ4umlmbPM7D9QfLpWlujkeasPuPSsnxy/UH+ocA89uRG2r5vOuvj/WemO4vd65CxADA7kdf/wBrRdmrkyHxMc5399ZHik4ZiRjPuq37PT6Rt1r12enGun2E+rwj1R1HU9cVaxsBtWR4fek46DA/8CtDw9879eleXqY6c9LSmbv+2/0W/Q06Kau/7b/Rb9DWXZQ8LOlIx07uM/kWrNWqtt1zDER0jj/YtS4JMiuTKRRGhmhVRH4nfLBDJM+dMSM5xzIUZwKwsvbGe60W6abWa7gMtnNHIsyyHBzE+pBobpnet9NErqyONSspVh5qRgj7jXM+Adnb7hXpNvaQJMsuTbXWqJXiOMAT6t2UbHwg8j57WNRRcL4y8Cw8UVpXaNzb8Wid2Y6icCUKdl67AYGPnrpHbvswnFrPQjqG/uQSc11EftYN/uKZ/wDQ0bXF1NJIxS8iVJ4EAWOQgeJ2PrZzkjGMZNaThthHbxrFAgSNB4VGcChWW4VaX08cdvcRLZxLBNFMYJEzK7BVjkh0DMeMOTn2queB9mlt2WSSWS4lSLuUkm0EpFzKgKBzwMk5JxV1QFRAhjVAFQBVHIKAAPmApdJzR5oDo6RmjzQHQoUKAE0xck48PPnjqfcKfqFfAMCCcHzGdvftRFe98NJJ3TqR8hveOa1ku1CLIrENuN8+7zp3jV+8TFlfRJjruko/4kDB+Y1lr7iaynKAxnqB6hJ5nGcr/vKvV4+PrNqmmbO3vq44e2OmTjl/NUku7Yxjn7uVXXDIyCP0P+716Ovxzrc8Fh1APIceX2cseda+xGfcOg6n31lOCBm3fb3ncn5h/NbGzUAbA/OdzXj8la4SxTd2f6b/AEG/Q0smm7o+B/ot+hrErqwnwecc9JtlRz/UiVVb3rjwn7h/itEDpb3GuK9luLG0mjk+SQquPNSBn7uddrLB01KcgjII8j/orhzfjt5OcupatSqi20mRg9Kkq1b1ywKFChRB5pVJoxQKBoUVHTQdDNFQpoOgKKhQKzQzSaFNBTShRk8vvrL8ZvVb1JYgefrsjKfvFaeXBG/KuadteHEEsoPuIABGehxzFdPFNuJUDjF1KV03IyDyk5qfnK7ZrMzpjcE+49R/0afteISR5AYaeqndW+cGol8676BjVyXORn3e73V7uZjkFghkYknrt12FazhyAHOM48+X31ScKtQgG++PKtNwiSPUC+gnP/yMcD7Ad/tNTr0y1PB+8cAppA8wuf8AJNaa11Abtn7KqrCUsBpZMf8ABdvvzVkrV4eunXmJmabuT4H+i36Gkq9FcN4G+i36Gs62883ltoC56qv7RXQfg145rjNu58UYBX3p5e/H/dUXGOH5jQgfIT9q1m+HXzW0ySpzQ8vMdQfnrz/nT1/35x3FvC2ehqUjVCs7pbiJZEOVYBgfn6U5BJ0PMV2eazE0GjpCmlA1YyOgKKhmqFUoGk0M1kKzR0jNHmgPNHSc0M1YDzQzRZos0EDjF48a5jGT/vurDcQ7Qq4KzxSL8wGPs2FbLjqMVOk9D81cl4gZ0kOSOZ516PDzL7Y6M8RSMeKJ85+SV0n7OlQeF2/eOWbYLy+enL+71kKEXUdgQMEe0djVnaLoUIhXH3mvU50pvIAe/rWi4ZwNWwdZPuwAP1qms55DkRjV78n9AMCtp2YtHxlwV5dSM1y8nWQk9rvhnD1iUYG/zAfpzqwzSaI147ddTqtRzt4G+i37TTGaavLgIjFiANJGScDJGAN/fRWUntMxJ9XH+0Vz7jdkUY+RNdVijzDH9XH+wVlO0fD9QOBuK49cu/HWGvgz43oZrZzs3ijz59V+2uhzjB1ffXBtTROGU4ZSCDy3H+/5rtfZ/iy3cCyA7keIeyw5inF+NeXn6tYnpwGocLYODUpTXRwLo6SDQzWkLzQzSM0YoFg0dIFHmoFZoZpNFSBVDNJzRZqhq7XKn5q5X2wi0MWI/wCuflXWCaoeL9nluXBfZR08z5108ff8b7ZscitYCDkglzzA30r787fbWp4dwDv0HidTjmcEfZywPvrdWnZq3j3WMHl624291WgjA6fpXTrz/wCJOWU7Kdm2t92IORyHQ1rQKGce6oc3FIxjDq2W0HDqVRiCQJCCdGcYGeZ2rh11ev1qTE3FNmZQwUkBmzgdTgZP+N6r55pGyBsHXClSmRqGNRVgGyp8ulShY94gDoI2GltSFSQ68mU43HP1huCaiId3xCQNhEGdOpdW+vQcSoTkBWAII55z7qhpZyMJdQ1RvGV8ZZWMbAurHmC4zpOwPh51enRkLszHUyk4wSoAYgjYHcffUcXRPeK+2UZk94wQ6n/krY294oItov8ASj+rj/YtQeJW+QaYtb5+7j8XyE6L7I91JmvXPM/4X+KzY6sD2lsNJyBUr4PuO+jzmNz/AE5iB7g49U/byqV2gmJU5x9w/isG8hHI1xzK783ZleibheopcMm1ZjgfEpWt4izZJjXJKrvt81SYr6QE+Lr7K/xXZ560mqjzVF8YSe1+Vf4ofGMntflX+KrK+zQzVF8Yye1+Vf4o/jGT2vyr/FUXuaGqqL4xk9r8q/xQ+MZPa/Kv8UF9miJqi+MZPa/Kv8UPjGT2vyr/ABQXuaLNUfxjJ7X5V/ih8Yye1+Vf4oLvNDNUnxjJ7X5V/igOIye1+Vf4oLiedUGp2CgdW2G+w/ziok/ERoLxjUVfQVbMZDZAKnUPCd9s88jzrL2fEZJZryKRtUYCYUhSBqVtQG3LYUzwS8fEXiPjt0lbJzmTbx78j5+dBrBJHdROp1AEFXVgVkjJ6MDurDY/5GaY+L9eHusBhFocodIOHVg+TyIKggdMnc5qLccSkCsQ2CBt4V/iq234pLJdzxO2qPuoToKrjLag3TrRMbO0ZcZAPPckENnrnUM1EnuJWLKFG7eBwDp8JzolG5APtDbf76KzuGjkcIxA7uM4JyM6mGRnOKnDiMg5Edfkp/FDFgLAM7MUKbqRoYesAQW2HMg4PngUm8u0VXA3K7MdvCXBw3vBO21VN7eO6YY53XouR7wQMg1SW/EZJEjLtqMiXCvkL4lCqQDtVkS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70" name="AutoShape 6" descr="data:image/jpeg;base64,/9j/4AAQSkZJRgABAQAAAQABAAD/2wCEAAkGBxQREhQUEBQWFRQUFBQXFRYVFBQWFhUVFhcXFhUVFRwYHCggGBwlHhQUITEiJSorLi4uGB8zODMtNygtLisBCgoKDg0OFBAQFCwcFBkrKywsLCwsLCwrLCwrLCwsKywsKzc3NywrKyssLDcrNyssKywrKzcsLCsrKysrLCsrLP/AABEIAJsA0AMBIgACEQEDEQH/xAAcAAAABwEBAAAAAAAAAAAAAAAAAQIDBAUGBwj/xAA/EAACAQMCAwQEDQQCAQUAAAABAgMABBESIQUxQQYTIlEUMlJhBxVCcXJzgZGSorGy0SMzofBiwfEWJEOC4f/EABgBAQEBAQEAAAAAAAAAAAAAAAABAgME/8QAHhEBAQEBAAMBAAMAAAAAAAAAAAERAgMhQTESMlH/2gAMAwEAAhEDEQA/AOucNt07mLwr/bj+SPYFSfR19lfwimuG/wBmL6qP9oqTWWDfo6+yv4RQ9HT2V/CKcoUCPR09lfwih6Mnsr+EU5TcVwrFlVlZkIDAEEqTuAwHKgHo6eyv4RR+jJ7K/hFLzTV5eJCjSSuERBlmY4AHz0Bm3Qc1X8K0mJI3UMgRlO4KhSCPMEc6h8P4pbX8cixMsqDMcq4OxI3VwdxtXNuzdhcRG54NPdPG6warOSPwBkJJJB9bwnbGeWaquqKIixQd2XABK4XUAdgSOYG1OejJ7K/hFcWg4vJGI+JhNN1ZP6NxWIDDSRk4WY+Z8P212ixvEmjWSJg6OAVZSCCDy5UMK9GT2V/CKHoyeyv4RTtCiGvRk9lfwih6Mnsr+EU7QoGjbp7K/hFJ9HT2V/CKdJoVA36Mnsr+EUPRk9lfwinAaPNUM+jr7C/hFD0dPYX8Ip+iIoEC2T2F/CKBtU9lfwinVozRfhj0ZPZX8Ipq7tk0N4V9VvkjyNS6Yu/Uf6LfoaIY4b/Zi+qj/aKkmovDf7MX1cf7Vpj48g9J9F7xe/0a+7+Vo8/uqCVc3kceO8dE1EBQzBSxOwAzzyafrk/ZWzhvrritpfoGuFunkSXlKIicR92/NdGFIA9qtd2x7Tvw1YJGi7y3Lqk82vxxA7B9IXxZ3JORv03oLTis04ntlh0iEmVriRgDpRFGhQSfDqJ5+QNYni3d8Iv47630ixvCIbvu8aEkySk3h23JbJ+fzpk3T3M1xY8UmJ7hkvbeSFUUXNugLGMoQQwGAcb8z5VmuGXsCEi4McXDeNRyMqq3htJkONydgRkZOw3HlVax13tncTR2NzJa/wB5IWZCACQQM5A5E4yawfBoJeJxMe+kTh8qRFJJplM0N3GwIaI5JZdYGzEe7pWj+DC/uGtjBdxuGtmMSzFcRzxodKumdyMDywRjenIvg8tkdu7kmSCSRZHtVcdwzqQwOCuobgbAgHAqIzvBOO3UE6It1bXyPddxKqw9xchxs8pUetpxkk+RrW9seypvTBLDN6Pc2zloptGsYProy5GQdjzrQR2yBi6oodvWYKAzfOQMmnaIzsXYu1aUT3CCa4KBZHYYWUj5TRjwEjpkbVoYIVQBUUKo5BQAB8wHKlihQHmhmioUAoUKFAVFRmioBQoUKoWDR0kUsVYYAFGRQo6NYRTF36j/AEW/Q1INMXfqP9Fv0NRKi8NP9GL6uP8AYtU3bS9FnCbxFTVE0fesUBZoC4DoG5g4OR7wKuOG/wBmL6qP9i1UdveDve2E9vEQJHUaMnALKQwBPTOKiMz2/wCATxXMXFeGLrljXE0QzmeLoVxzOkkED/id8YqZJ2hh4v3NtBl4pllW8Ro21Qpo8OokYVw+MDrSOy0/EpJbPvI3ghitzHdRyomGkUBUaNgSzE48gBjrnbe5/wB86LrmvDPg+uj6L6TdIjWBZbeWBMyyRt8mTX4VAAwBg8zWw4R2SsrRna3t40MmNXhyMDcAA7AZ3wKugag8c4ibaB5ViknKAYjhXVI2+PCOtE1Y0M1Rcfe5ltV9EzDLI0WS4XVFGzDvSc7alXV9opXEO09vFBLPG3pCwjxi3ZJXGOpCnblzNDF4DR5rn/DPhBZ7m2WaFY7a+Um1mEmptQx/TmGNKscjYHbbnmt9QKoxSc0M0CqFFQoDojRE4rGx/CPamSEFZVhuHMcNwQncu4ONOQxZOY9YDNBsqKjoqAUKFCgWKcFNKacFWLCqFAUKrQjTF36j/Rb9DT5pi79R/ot+hqJUHhx/oxfVR/sWpANRuH/2ovqo/wBi1IrLLPds+10fDI1eSKWXWcKI18OrbCux2XORjO5wcA1hu3Pbi6mtrabhcmiOZJe88IMsc0WHaInodJY4xyQmul8c4Ul3BJBL6sikZHNTzVh7wcH7K4RxS3uLRWuYQNdvcxjiEHNRNGcxXCjokyFgT/yYddtLHU+GcftcR8TmvmjiuYlRbeR17pJFwH0jGSwPP7c9MSOJdsXF1Jb2kCTNC0Syq9wsMhEozqiVhhwowSc9cVhOG8PihuJuGSn/ANhxNBPZOcERyMMqFPmNh/8AUedIslW8gFvd2C3d9Zyi3n0uUlNuu3eo4xrIGBgkUXF1x25vGlvuF3UodrqAvYyaBGGwDrhwD1xj7D51n24lmC14rbIFmtmW04lbhdPeISE8SDz5b+Y8iK1Fn8HrywojzSwCC7M1oXKy3EEOkBoywOndgDjcAAc62o7OWxkEzwxvONOZWRdbFeTtgAauvKhsc2k7Ez4veGpG7WwYXFhOfCsExye71Hcjp4dx1511bg6TLDGLpkaYKBI0eoKxG2fF51KoCprOlUl3C7kgAcySAB85o65jxi8m4beH40drvh12BHrdBot2ByFdFGnBzz6ge40I38fHLdmjVJ4maXUYgJFJkC+sUwdwKoO2/H7iwkt5zoaxMgjuMIe8j17LIWz6oPQD76rezwW3tZglstzNwySWOHGkOYWHexFHOdijDcZzg4qq7Rdp0vxw7XI0fD75ZYpwhTKz+HTHIzA4HzYouOi8W47BbKrTSABwSoALM6qAWZVUElQCCTyGRWJ7a8HtZuEF+HrH3SSpcgxDY6WHesAOunV91UtnfvaQXMU0Sy8R4TG4tpCG8dtJssuPlAdV3qT8Gt8sE8ltb95dWFxodJEjLrBMy5limKjSuc56Abee4dWDA7jcEZBG4IPlSqpuzkV0olW8MGBIe4EClQsI2UMD15Vb0QZNM3FwEGWPSnTWW4pd948icvDgEnGDnarJtS3FpFx1CpbI9YqB5kCrG2vg2PM9K5BFOY5Rk4HMjoD1GOhrofD7oAfYC3mM8hXbrx5GJ37akGjqBazluXL/AHrUxWHnXN1l0umLwf03+i36Gnqau/7b/Rb9DUaVvDj/AEovqo/2LUiofCnzDF9VH+xamVhgBWV43wKVr6Oe2SNo5YXhvklYhZI8r3eAAcsMyVqqFBlx2BtHht4bhWnS1MnchyQFVzkI2PXCgAAnyrUQxKgwgCjnsAMnzPmaANHmmmlijpAqi7TdojavbRRojS3UjrF3jlIwUUMSxAJ3yoAx1qjQVkuCdstd9c2VygjmikAh7vW4kiIzqY48JGQTnAGoVl+I9pJ+Ixo8FvM8cLTw3ttbz6JUlIAjljdcd6o0vgDrzFVN/wATUrBcWa3KX/DEDSx3a6Zrm25SFyPWI8+gJosjW3XwitFolltTHaNcNbtK7sksbL8toygGg89icAedbTiNjFcxNFMokjkXDDmGB3yP1BFcy7QytxSZZ7WE31pJavblAyo1rNJhiwL4GdlyR7P37jsTw26tbZYLySOQxBVjaPVnQByk1dRsBQY3sLwmbhPE5LaV2kguYR6NK3yu4JKoegYK5GOu2Kfl7BM1xe23dg8NutEobWqtBcYOXgXBz0yDgcvKuksgOCQCQcjI5HlkeVKqamstwjsUkckc9zNJc3MSd2srf0xoxgKUQ4Yc86s5zWlt4EjXTGqou/hVQo364FOUKoFDNCks2Kmhu4kxWQ4umlmbPM7D9QfLpWlujkeasPuPSsnxy/UH+ocA89uRG2r5vOuvj/WemO4vd65CxADA7kdf/wBrRdmrkyHxMc5399ZHik4ZiRjPuq37PT6Rt1r12enGun2E+rwj1R1HU9cVaxsBtWR4fek46DA/8CtDw9879eleXqY6c9LSmbv+2/0W/Q06Kau/7b/Rb9DWXZQ8LOlIx07uM/kWrNWqtt1zDER0jj/YtS4JMiuTKRRGhmhVRH4nfLBDJM+dMSM5xzIUZwKwsvbGe60W6abWa7gMtnNHIsyyHBzE+pBobpnet9NErqyONSspVh5qRgj7jXM+Adnb7hXpNvaQJMsuTbXWqJXiOMAT6t2UbHwg8j57WNRRcL4y8Cw8UVpXaNzb8Wid2Y6icCUKdl67AYGPnrpHbvswnFrPQjqG/uQSc11EftYN/uKZ/wDQ0bXF1NJIxS8iVJ4EAWOQgeJ2PrZzkjGMZNaThthHbxrFAgSNB4VGcChWW4VaX08cdvcRLZxLBNFMYJEzK7BVjkh0DMeMOTn2queB9mlt2WSSWS4lSLuUkm0EpFzKgKBzwMk5JxV1QFRAhjVAFQBVHIKAAPmApdJzR5oDo6RmjzQHQoUKAE0xck48PPnjqfcKfqFfAMCCcHzGdvftRFe98NJJ3TqR8hveOa1ku1CLIrENuN8+7zp3jV+8TFlfRJjruko/4kDB+Y1lr7iaynKAxnqB6hJ5nGcr/vKvV4+PrNqmmbO3vq44e2OmTjl/NUku7Yxjn7uVXXDIyCP0P+716Ovxzrc8Fh1APIceX2cseda+xGfcOg6n31lOCBm3fb3ncn5h/NbGzUAbA/OdzXj8la4SxTd2f6b/AEG/Q0smm7o+B/ot+hrErqwnwecc9JtlRz/UiVVb3rjwn7h/itEDpb3GuK9luLG0mjk+SQquPNSBn7uddrLB01KcgjII8j/orhzfjt5OcupatSqi20mRg9Kkq1b1ywKFChRB5pVJoxQKBoUVHTQdDNFQpoOgKKhQKzQzSaFNBTShRk8vvrL8ZvVb1JYgefrsjKfvFaeXBG/KuadteHEEsoPuIABGehxzFdPFNuJUDjF1KV03IyDyk5qfnK7ZrMzpjcE+49R/0afteISR5AYaeqndW+cGol8676BjVyXORn3e73V7uZjkFghkYknrt12FazhyAHOM48+X31ScKtQgG++PKtNwiSPUC+gnP/yMcD7Ad/tNTr0y1PB+8cAppA8wuf8AJNaa11Abtn7KqrCUsBpZMf8ABdvvzVkrV4eunXmJmabuT4H+i36Gkq9FcN4G+i36Gs62883ltoC56qv7RXQfg145rjNu58UYBX3p5e/H/dUXGOH5jQgfIT9q1m+HXzW0ySpzQ8vMdQfnrz/nT1/35x3FvC2ehqUjVCs7pbiJZEOVYBgfn6U5BJ0PMV2eazE0GjpCmlA1YyOgKKhmqFUoGk0M1kKzR0jNHmgPNHSc0M1YDzQzRZos0EDjF48a5jGT/vurDcQ7Qq4KzxSL8wGPs2FbLjqMVOk9D81cl4gZ0kOSOZ516PDzL7Y6M8RSMeKJ85+SV0n7OlQeF2/eOWbYLy+enL+71kKEXUdgQMEe0djVnaLoUIhXH3mvU50pvIAe/rWi4ZwNWwdZPuwAP1qms55DkRjV78n9AMCtp2YtHxlwV5dSM1y8nWQk9rvhnD1iUYG/zAfpzqwzSaI147ddTqtRzt4G+i37TTGaavLgIjFiANJGScDJGAN/fRWUntMxJ9XH+0Vz7jdkUY+RNdVijzDH9XH+wVlO0fD9QOBuK49cu/HWGvgz43oZrZzs3ijz59V+2uhzjB1ffXBtTROGU4ZSCDy3H+/5rtfZ/iy3cCyA7keIeyw5inF+NeXn6tYnpwGocLYODUpTXRwLo6SDQzWkLzQzSM0YoFg0dIFHmoFZoZpNFSBVDNJzRZqhq7XKn5q5X2wi0MWI/wCuflXWCaoeL9nluXBfZR08z5108ff8b7ZscitYCDkglzzA30r787fbWp4dwDv0HidTjmcEfZywPvrdWnZq3j3WMHl624291WgjA6fpXTrz/wCJOWU7Kdm2t92IORyHQ1rQKGce6oc3FIxjDq2W0HDqVRiCQJCCdGcYGeZ2rh11ev1qTE3FNmZQwUkBmzgdTgZP+N6r55pGyBsHXClSmRqGNRVgGyp8ulShY94gDoI2GltSFSQ68mU43HP1huCaiId3xCQNhEGdOpdW+vQcSoTkBWAII55z7qhpZyMJdQ1RvGV8ZZWMbAurHmC4zpOwPh51enRkLszHUyk4wSoAYgjYHcffUcXRPeK+2UZk94wQ6n/krY294oItov8ASj+rj/YtQeJW+QaYtb5+7j8XyE6L7I91JmvXPM/4X+KzY6sD2lsNJyBUr4PuO+jzmNz/AE5iB7g49U/byqV2gmJU5x9w/isG8hHI1xzK783ZleibheopcMm1ZjgfEpWt4izZJjXJKrvt81SYr6QE+Lr7K/xXZ560mqjzVF8YSe1+Vf4ofGMntflX+KrK+zQzVF8Yye1+Vf4o/jGT2vyr/FUXuaGqqL4xk9r8q/xQ+MZPa/Kv8UF9miJqi+MZPa/Kv8UPjGT2vyr/ABQXuaLNUfxjJ7X5V/ih8Yye1+Vf4oLvNDNUnxjJ7X5V/igOIye1+Vf4oLiedUGp2CgdW2G+w/ziok/ERoLxjUVfQVbMZDZAKnUPCd9s88jzrL2fEZJZryKRtUYCYUhSBqVtQG3LYUzwS8fEXiPjt0lbJzmTbx78j5+dBrBJHdROp1AEFXVgVkjJ6MDurDY/5GaY+L9eHusBhFocodIOHVg+TyIKggdMnc5qLccSkCsQ2CBt4V/iq234pLJdzxO2qPuoToKrjLag3TrRMbO0ZcZAPPckENnrnUM1EnuJWLKFG7eBwDp8JzolG5APtDbf76KzuGjkcIxA7uM4JyM6mGRnOKnDiMg5Edfkp/FDFgLAM7MUKbqRoYesAQW2HMg4PngUm8u0VXA3K7MdvCXBw3vBO21VN7eO6YY53XouR7wQMg1SW/EZJEjLtqMiXCvkL4lCqQDtVkS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59635" y="417051"/>
            <a:ext cx="4533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REGLAMENTO DE LA CLASE</a:t>
            </a:r>
            <a:endParaRPr lang="es-MX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2079" y="2172856"/>
            <a:ext cx="7828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¡</a:t>
            </a:r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Gracias por su atención !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8864" y="14977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/>
              <a:t>enfoque</a:t>
            </a: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33247" y="1502979"/>
            <a:ext cx="10394707" cy="4887311"/>
          </a:xfrm>
        </p:spPr>
        <p:txBody>
          <a:bodyPr/>
          <a:lstStyle/>
          <a:p>
            <a:pPr algn="ctr"/>
            <a:r>
              <a:rPr lang="es-MX" b="1" dirty="0" smtClean="0"/>
              <a:t>Basado en el desarrollo de competencias.</a:t>
            </a:r>
          </a:p>
          <a:p>
            <a:pPr algn="ctr"/>
            <a:r>
              <a:rPr lang="es-MX" b="1" dirty="0" smtClean="0"/>
              <a:t>Centrado en el aprendizaje.</a:t>
            </a:r>
          </a:p>
          <a:p>
            <a:pPr algn="ctr"/>
            <a:r>
              <a:rPr lang="es-MX" b="1" dirty="0" smtClean="0"/>
              <a:t>Aprendizaje colaborativo.</a:t>
            </a:r>
          </a:p>
          <a:p>
            <a:pPr algn="ctr"/>
            <a:endParaRPr lang="es-MX" b="1" dirty="0" smtClean="0"/>
          </a:p>
          <a:p>
            <a:pPr algn="just">
              <a:buNone/>
            </a:pPr>
            <a:r>
              <a:rPr lang="es-MX" dirty="0" smtClean="0"/>
              <a:t>    La competencia es una capacidad que, no sólo se tiene o se adquiere, sino que se muestra y se demuestra, es operativa, y por tanto, debe responder a las demandas que en determinado momento pueden hacerse a quienes las poseen. También se pone en práctica, en movimiento, frente a determinadas demandas del contexto.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772" y="296057"/>
            <a:ext cx="10396882" cy="828206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 smtClean="0"/>
              <a:t>OBJETIVOS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QUE SE PRETENDEN CON LA OPERACIÓN DEL PITEENC:</a:t>
            </a:r>
            <a:r>
              <a:rPr lang="es-ES_tradnl" sz="2800" b="1" dirty="0" smtClean="0"/>
              <a:t> 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1748603"/>
            <a:ext cx="10234448" cy="3311189"/>
          </a:xfrm>
        </p:spPr>
        <p:txBody>
          <a:bodyPr>
            <a:noAutofit/>
          </a:bodyPr>
          <a:lstStyle/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Favorecer el Desarrollo Integral de la Persona.</a:t>
            </a:r>
          </a:p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Competencias para la vida, atendiendo al contexto real y su entorno para la adquisición de aprendizajes significativos.</a:t>
            </a:r>
          </a:p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Prevenir Dificultades de aprendizaje: reprobación, deserción, fracaso y/o inadaptación escolar.</a:t>
            </a:r>
          </a:p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Elevar el nivel de logro de los estudiantes.</a:t>
            </a:r>
          </a:p>
          <a:p>
            <a:pPr algn="just"/>
            <a:r>
              <a:rPr lang="es-MX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a la adecuada relación e interacción entre los distintos integrantes de la comunidad educativa.</a:t>
            </a:r>
          </a:p>
        </p:txBody>
      </p:sp>
    </p:spTree>
    <p:extLst>
      <p:ext uri="{BB962C8B-B14F-4D97-AF65-F5344CB8AC3E}">
        <p14:creationId xmlns:p14="http://schemas.microsoft.com/office/powerpoint/2010/main" val="25468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455" y="374074"/>
            <a:ext cx="10396882" cy="705218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/>
              <a:t>CARACTERÍSTICAS DE LA ATENCIÓN DEL  PITEENC.</a:t>
            </a:r>
            <a:endParaRPr lang="es-MX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81890" y="1104840"/>
            <a:ext cx="10394707" cy="4639795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 lvl="0" algn="just"/>
            <a:r>
              <a:rPr lang="es-ES" sz="2400" b="1" i="1" dirty="0" smtClean="0"/>
              <a:t>Personalizada:  </a:t>
            </a:r>
            <a:r>
              <a:rPr lang="es-ES" sz="2400" dirty="0" smtClean="0"/>
              <a:t>Relación directa y confidencial con el alumno. </a:t>
            </a:r>
          </a:p>
          <a:p>
            <a:pPr algn="just">
              <a:buNone/>
            </a:pPr>
            <a:endParaRPr lang="es-ES" sz="2400" dirty="0" smtClean="0"/>
          </a:p>
          <a:p>
            <a:pPr lvl="0" algn="just"/>
            <a:r>
              <a:rPr lang="es-ES" sz="2400" b="1" i="1" dirty="0" smtClean="0"/>
              <a:t>Planificada: </a:t>
            </a:r>
            <a:r>
              <a:rPr lang="es-ES" sz="2400" dirty="0" smtClean="0"/>
              <a:t>actividades organizadas de modo sistemático.</a:t>
            </a:r>
          </a:p>
          <a:p>
            <a:pPr algn="just">
              <a:buNone/>
            </a:pPr>
            <a:endParaRPr lang="es-ES" sz="2400" dirty="0" smtClean="0"/>
          </a:p>
          <a:p>
            <a:pPr lvl="0" algn="just"/>
            <a:r>
              <a:rPr lang="es-ES" sz="2400" b="1" i="1" dirty="0" smtClean="0"/>
              <a:t>Continua</a:t>
            </a:r>
            <a:r>
              <a:rPr lang="es-ES" sz="2400" dirty="0" smtClean="0"/>
              <a:t>: encuentro regular y permanente, definido en tiempo y espacio entre el tutor y tutorado (s). </a:t>
            </a:r>
          </a:p>
          <a:p>
            <a:pPr>
              <a:buNone/>
            </a:pPr>
            <a:endParaRPr lang="es-MX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" y="206120"/>
            <a:ext cx="10396882" cy="81321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/>
              <a:t>CARACTERÍSTICAS DE LA ATENCIÓN DEL  PITEENC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00791" y="1973448"/>
            <a:ext cx="10394707" cy="3311189"/>
          </a:xfrm>
        </p:spPr>
        <p:txBody>
          <a:bodyPr>
            <a:noAutofit/>
          </a:bodyPr>
          <a:lstStyle/>
          <a:p>
            <a:pPr lvl="0" algn="just"/>
            <a:r>
              <a:rPr lang="es-ES" b="1" i="1" dirty="0" smtClean="0"/>
              <a:t>Intencionada: </a:t>
            </a:r>
            <a:r>
              <a:rPr lang="es-ES" dirty="0" smtClean="0"/>
              <a:t>identifica necesidades de formación y/o aspectos problema para eficientar el desempeño y logro académico de los estudiantes.</a:t>
            </a:r>
          </a:p>
          <a:p>
            <a:pPr lvl="0" algn="just">
              <a:buNone/>
            </a:pPr>
            <a:endParaRPr lang="es-ES" dirty="0" smtClean="0"/>
          </a:p>
          <a:p>
            <a:pPr lvl="0" algn="just"/>
            <a:r>
              <a:rPr lang="es-ES" b="1" i="1" dirty="0" smtClean="0"/>
              <a:t>Preventiva: </a:t>
            </a:r>
            <a:r>
              <a:rPr lang="es-ES" dirty="0" smtClean="0"/>
              <a:t>Anticipa la presencia de situaciones de riesgo en los estudiantes.</a:t>
            </a:r>
          </a:p>
          <a:p>
            <a:pPr lvl="0" algn="just">
              <a:buNone/>
            </a:pPr>
            <a:endParaRPr lang="es-ES" dirty="0" smtClean="0"/>
          </a:p>
          <a:p>
            <a:pPr lvl="0" algn="just"/>
            <a:r>
              <a:rPr lang="es-ES" b="1" i="1" dirty="0" smtClean="0"/>
              <a:t>Resolutiva:  </a:t>
            </a:r>
            <a:r>
              <a:rPr lang="es-ES" dirty="0" smtClean="0"/>
              <a:t>intervención y participación de diferentes dependencias de la institución  y en caso necesario,  derivación a espacios profesionalizados para la atención de situaciones específicas. 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766872" y="5786205"/>
            <a:ext cx="28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8864" y="266081"/>
            <a:ext cx="4126042" cy="72327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/>
              <a:t>TIPOS DE TUTORÍA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40830" y="1358858"/>
            <a:ext cx="10394707" cy="331118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 smtClean="0"/>
              <a:t>Tutoría de Grupo.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Tutoría en pequeños grupos.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Tutoría individual.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Tutoría de pares.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8864" y="266081"/>
            <a:ext cx="4126042" cy="72327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/>
              <a:t>TUTORÍA DE GRUPO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40830" y="1358858"/>
            <a:ext cx="10394707" cy="331118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Este tipo de intervención la recibirán el total de los grupos que integran la  licenciatura DE EDUCACIÓN PREESCOLAR. de acuerdo a las líneas de acción/temas que integran el Programa Institucional de Tutoría Educativa. 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Las líneas de acción son consideradas los ejes temáticos a abordar para el desarrollo de la(s) competencia (s) que le son inherentes; y cada una de ellas se circunscribe en alguno de los ámbitos.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8600" y="309900"/>
          <a:ext cx="11201399" cy="5516880"/>
        </p:xfrm>
        <a:graphic>
          <a:graphicData uri="http://schemas.openxmlformats.org/drawingml/2006/table">
            <a:tbl>
              <a:tblPr/>
              <a:tblGrid>
                <a:gridCol w="1511952"/>
                <a:gridCol w="1620516"/>
                <a:gridCol w="1322913"/>
                <a:gridCol w="1185155"/>
                <a:gridCol w="1122059"/>
                <a:gridCol w="1332377"/>
                <a:gridCol w="1216701"/>
                <a:gridCol w="1889726"/>
              </a:tblGrid>
              <a:tr h="14069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SEMESTRE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PRIMERO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SEGUNDO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TERCERO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CUARTO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QUINTO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SEXTO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SEPTIMO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OCTAVO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33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Plan de Vida y Carrera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Memoria y reflexión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Preparar una declaración de mi misión personal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Toma de decisiones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Toma de decisiones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Seguimiento al Plan de Vida y Carrera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(3)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Tutoría de pares y Anticipando lo que viene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Orientación Profesional (Programa para generar raíces con su Alma Mater)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057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ser un estudiante exitoso y Administración del tiempo.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Tomar apuntes dirigidos a cada estilo de aprendizaje y Cómo estudiar para exámenes según el estilo de aprendizaje y área de conocimiento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Auto concepto y autoestima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Inteligencia emocional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Manejo de conflictos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Manejo de emociones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ser un profesional exitoso (Preparación del Currículum Vitae, Entrevistas profesionales y Conexiones profesionales)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5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Análisis de diferentes eventos 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Análisis de diferentes eventos 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Identificación de historias de éxito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Reconocer mi ritmo y estilo de aprendizaje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IV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Comunicación Escrita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Comunicación Oral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Realización de presentaciones exitosas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introducción a la elaboración del Portafolio de Competencia Docente (PCD)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Práctica de elaboración del Portafolio de Competencia Docente (PCD) Anteproyecto.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Elaboración y presentación de medio término del Portafolio de Competencia Docente (PCD 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Presentación final del Portafolio de Competencia Docente (PCD) (Curso: Práctica Profesional)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72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IV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Realizar selecciones académicas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564" y="356696"/>
            <a:ext cx="7710054" cy="504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TC104033927[[fn=Evento principal]]</Template>
  <TotalTime>3579011</TotalTime>
  <Words>784</Words>
  <Application>Microsoft Office PowerPoint</Application>
  <PresentationFormat>Personalizado</PresentationFormat>
  <Paragraphs>134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Evento principal</vt:lpstr>
      <vt:lpstr>Escuela normal de educación preescolar</vt:lpstr>
      <vt:lpstr>enfoque</vt:lpstr>
      <vt:lpstr>OBJETIVOS QUE SE PRETENDEN CON LA OPERACIÓN DEL PITEENC: </vt:lpstr>
      <vt:lpstr>CARACTERÍSTICAS DE LA ATENCIÓN DEL  PITEENC.</vt:lpstr>
      <vt:lpstr>CARACTERÍSTICAS DE LA ATENCIÓN DEL  PITEENC</vt:lpstr>
      <vt:lpstr>TIPOS DE TUTORÍA</vt:lpstr>
      <vt:lpstr>TUTORÍA DE GRUPO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Lic.Juan José Vigil Obregón</dc:creator>
  <cp:lastModifiedBy>Susy</cp:lastModifiedBy>
  <cp:revision>148</cp:revision>
  <dcterms:created xsi:type="dcterms:W3CDTF">2014-06-11T17:13:16Z</dcterms:created>
  <dcterms:modified xsi:type="dcterms:W3CDTF">2015-10-29T17:42:58Z</dcterms:modified>
</cp:coreProperties>
</file>