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0" r:id="rId4"/>
    <p:sldId id="259" r:id="rId5"/>
    <p:sldId id="260" r:id="rId6"/>
    <p:sldId id="261" r:id="rId7"/>
    <p:sldId id="262" r:id="rId8"/>
    <p:sldId id="263" r:id="rId9"/>
    <p:sldId id="264" r:id="rId10"/>
    <p:sldId id="265" r:id="rId11"/>
    <p:sldId id="266" r:id="rId12"/>
    <p:sldId id="267" r:id="rId13"/>
    <p:sldId id="268" r:id="rId14"/>
    <p:sldId id="269" r:id="rId15"/>
    <p:sldId id="271" r:id="rId1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B95D2905-3E9E-4B5E-B1E5-C0349D8FDA85}" type="datetimeFigureOut">
              <a:rPr lang="es-MX" smtClean="0"/>
              <a:pPr/>
              <a:t>03/02/2012</a:t>
            </a:fld>
            <a:endParaRPr lang="es-MX"/>
          </a:p>
        </p:txBody>
      </p:sp>
      <p:sp>
        <p:nvSpPr>
          <p:cNvPr id="20" name="19 Marcador de pie de página"/>
          <p:cNvSpPr>
            <a:spLocks noGrp="1"/>
          </p:cNvSpPr>
          <p:nvPr>
            <p:ph type="ftr" sz="quarter" idx="11"/>
          </p:nvPr>
        </p:nvSpPr>
        <p:spPr/>
        <p:txBody>
          <a:bodyPr/>
          <a:lstStyle>
            <a:extLst/>
          </a:lstStyle>
          <a:p>
            <a:endParaRPr lang="es-MX"/>
          </a:p>
        </p:txBody>
      </p:sp>
      <p:sp>
        <p:nvSpPr>
          <p:cNvPr id="10" name="9 Marcador de número de diapositiva"/>
          <p:cNvSpPr>
            <a:spLocks noGrp="1"/>
          </p:cNvSpPr>
          <p:nvPr>
            <p:ph type="sldNum" sz="quarter" idx="12"/>
          </p:nvPr>
        </p:nvSpPr>
        <p:spPr/>
        <p:txBody>
          <a:bodyPr/>
          <a:lstStyle>
            <a:extLst/>
          </a:lstStyle>
          <a:p>
            <a:fld id="{3DE02972-6403-44AB-AEC4-A4C7C30A0D7F}" type="slidenum">
              <a:rPr lang="es-MX" smtClean="0"/>
              <a:pPr/>
              <a:t>‹Nº›</a:t>
            </a:fld>
            <a:endParaRPr lang="es-MX"/>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95D2905-3E9E-4B5E-B1E5-C0349D8FDA85}" type="datetimeFigureOut">
              <a:rPr lang="es-MX" smtClean="0"/>
              <a:pPr/>
              <a:t>03/02/2012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3DE02972-6403-44AB-AEC4-A4C7C30A0D7F}"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95D2905-3E9E-4B5E-B1E5-C0349D8FDA85}" type="datetimeFigureOut">
              <a:rPr lang="es-MX" smtClean="0"/>
              <a:pPr/>
              <a:t>03/02/2012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3DE02972-6403-44AB-AEC4-A4C7C30A0D7F}"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95D2905-3E9E-4B5E-B1E5-C0349D8FDA85}" type="datetimeFigureOut">
              <a:rPr lang="es-MX" smtClean="0"/>
              <a:pPr/>
              <a:t>03/02/2012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3DE02972-6403-44AB-AEC4-A4C7C30A0D7F}"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95D2905-3E9E-4B5E-B1E5-C0349D8FDA85}" type="datetimeFigureOut">
              <a:rPr lang="es-MX" smtClean="0"/>
              <a:pPr/>
              <a:t>03/02/2012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3DE02972-6403-44AB-AEC4-A4C7C30A0D7F}" type="slidenum">
              <a:rPr lang="es-MX" smtClean="0"/>
              <a:pPr/>
              <a:t>‹Nº›</a:t>
            </a:fld>
            <a:endParaRPr lang="es-MX"/>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95D2905-3E9E-4B5E-B1E5-C0349D8FDA85}" type="datetimeFigureOut">
              <a:rPr lang="es-MX" smtClean="0"/>
              <a:pPr/>
              <a:t>03/02/2012</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3DE02972-6403-44AB-AEC4-A4C7C30A0D7F}"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95D2905-3E9E-4B5E-B1E5-C0349D8FDA85}" type="datetimeFigureOut">
              <a:rPr lang="es-MX" smtClean="0"/>
              <a:pPr/>
              <a:t>03/02/2012</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3DE02972-6403-44AB-AEC4-A4C7C30A0D7F}"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95D2905-3E9E-4B5E-B1E5-C0349D8FDA85}" type="datetimeFigureOut">
              <a:rPr lang="es-MX" smtClean="0"/>
              <a:pPr/>
              <a:t>03/02/2012</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3DE02972-6403-44AB-AEC4-A4C7C30A0D7F}"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B95D2905-3E9E-4B5E-B1E5-C0349D8FDA85}" type="datetimeFigureOut">
              <a:rPr lang="es-MX" smtClean="0"/>
              <a:pPr/>
              <a:t>03/02/2012</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3DE02972-6403-44AB-AEC4-A4C7C30A0D7F}" type="slidenum">
              <a:rPr lang="es-MX" smtClean="0"/>
              <a:pPr/>
              <a:t>‹Nº›</a:t>
            </a:fld>
            <a:endParaRPr lang="es-MX"/>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95D2905-3E9E-4B5E-B1E5-C0349D8FDA85}" type="datetimeFigureOut">
              <a:rPr lang="es-MX" smtClean="0"/>
              <a:pPr/>
              <a:t>03/02/2012</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3DE02972-6403-44AB-AEC4-A4C7C30A0D7F}"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B95D2905-3E9E-4B5E-B1E5-C0349D8FDA85}" type="datetimeFigureOut">
              <a:rPr lang="es-MX" smtClean="0"/>
              <a:pPr/>
              <a:t>03/02/2012</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3DE02972-6403-44AB-AEC4-A4C7C30A0D7F}" type="slidenum">
              <a:rPr lang="es-MX" smtClean="0"/>
              <a:pPr/>
              <a:t>‹Nº›</a:t>
            </a:fld>
            <a:endParaRPr lang="es-MX"/>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95D2905-3E9E-4B5E-B1E5-C0349D8FDA85}" type="datetimeFigureOut">
              <a:rPr lang="es-MX" smtClean="0"/>
              <a:pPr/>
              <a:t>03/02/2012</a:t>
            </a:fld>
            <a:endParaRPr lang="es-MX"/>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MX"/>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DE02972-6403-44AB-AEC4-A4C7C30A0D7F}" type="slidenum">
              <a:rPr lang="es-MX" smtClean="0"/>
              <a:pPr/>
              <a:t>‹Nº›</a:t>
            </a:fld>
            <a:endParaRPr lang="es-MX"/>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educacion.jpg"/>
          <p:cNvPicPr>
            <a:picLocks noChangeAspect="1"/>
          </p:cNvPicPr>
          <p:nvPr/>
        </p:nvPicPr>
        <p:blipFill>
          <a:blip r:embed="rId2" cstate="print"/>
          <a:stretch>
            <a:fillRect/>
          </a:stretch>
        </p:blipFill>
        <p:spPr>
          <a:xfrm>
            <a:off x="1043608" y="0"/>
            <a:ext cx="8100392" cy="6858000"/>
          </a:xfrm>
          <a:prstGeom prst="rect">
            <a:avLst/>
          </a:prstGeom>
        </p:spPr>
      </p:pic>
      <p:sp>
        <p:nvSpPr>
          <p:cNvPr id="5" name="4 Rectángulo"/>
          <p:cNvSpPr/>
          <p:nvPr/>
        </p:nvSpPr>
        <p:spPr>
          <a:xfrm>
            <a:off x="144016" y="476672"/>
            <a:ext cx="8892480" cy="2800767"/>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8800" b="1" dirty="0">
                <a:ln w="50800"/>
                <a:solidFill>
                  <a:schemeClr val="bg1">
                    <a:shade val="50000"/>
                  </a:schemeClr>
                </a:solidFill>
                <a:latin typeface="Bernard MT Condensed" pitchFamily="18" charset="0"/>
              </a:rPr>
              <a:t>Desarrollo Físico </a:t>
            </a:r>
            <a:r>
              <a:rPr lang="es-ES" sz="8800" b="1" dirty="0" smtClean="0">
                <a:ln w="50800"/>
                <a:solidFill>
                  <a:schemeClr val="bg1">
                    <a:shade val="50000"/>
                  </a:schemeClr>
                </a:solidFill>
                <a:latin typeface="Bernard MT Condensed" pitchFamily="18" charset="0"/>
              </a:rPr>
              <a:t>y</a:t>
            </a:r>
          </a:p>
          <a:p>
            <a:pPr algn="ctr"/>
            <a:r>
              <a:rPr lang="es-ES" sz="8800" b="1" dirty="0" smtClean="0">
                <a:ln w="50800"/>
                <a:solidFill>
                  <a:schemeClr val="bg1">
                    <a:shade val="50000"/>
                  </a:schemeClr>
                </a:solidFill>
                <a:latin typeface="Bernard MT Condensed" pitchFamily="18" charset="0"/>
              </a:rPr>
              <a:t>Psicomotor </a:t>
            </a:r>
            <a:r>
              <a:rPr lang="es-ES" sz="8800" b="1" dirty="0">
                <a:ln w="50800"/>
                <a:solidFill>
                  <a:schemeClr val="bg1">
                    <a:shade val="50000"/>
                  </a:schemeClr>
                </a:solidFill>
                <a:latin typeface="Bernard MT Condensed" pitchFamily="18" charset="0"/>
              </a:rPr>
              <a:t>I</a:t>
            </a:r>
            <a:endParaRPr lang="es-MX" sz="8800" b="1" dirty="0">
              <a:ln w="50800"/>
              <a:solidFill>
                <a:schemeClr val="bg1">
                  <a:shade val="50000"/>
                </a:schemeClr>
              </a:solidFill>
              <a:latin typeface="Bernard MT Condensed" pitchFamily="18" charset="0"/>
            </a:endParaRPr>
          </a:p>
        </p:txBody>
      </p:sp>
      <p:sp>
        <p:nvSpPr>
          <p:cNvPr id="7" name="6 Rectángulo"/>
          <p:cNvSpPr/>
          <p:nvPr/>
        </p:nvSpPr>
        <p:spPr>
          <a:xfrm>
            <a:off x="179512" y="3861048"/>
            <a:ext cx="8784976" cy="1877437"/>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MX" sz="7200" b="1" dirty="0" smtClean="0">
                <a:ln w="50800"/>
                <a:solidFill>
                  <a:schemeClr val="bg1">
                    <a:shade val="50000"/>
                  </a:schemeClr>
                </a:solidFill>
                <a:latin typeface="Bernard MT Condensed" pitchFamily="18" charset="0"/>
              </a:rPr>
              <a:t>José </a:t>
            </a:r>
            <a:r>
              <a:rPr lang="es-MX" sz="7200" b="1" dirty="0">
                <a:ln w="50800"/>
                <a:solidFill>
                  <a:schemeClr val="bg1">
                    <a:shade val="50000"/>
                  </a:schemeClr>
                </a:solidFill>
                <a:latin typeface="Bernard MT Condensed" pitchFamily="18" charset="0"/>
              </a:rPr>
              <a:t>L</a:t>
            </a:r>
            <a:r>
              <a:rPr lang="es-MX" sz="7200" b="1" dirty="0" smtClean="0">
                <a:ln w="50800"/>
                <a:solidFill>
                  <a:schemeClr val="bg1">
                    <a:shade val="50000"/>
                  </a:schemeClr>
                </a:solidFill>
                <a:latin typeface="Bernard MT Condensed" pitchFamily="18" charset="0"/>
              </a:rPr>
              <a:t>uis </a:t>
            </a:r>
            <a:r>
              <a:rPr lang="es-MX" sz="7200" b="1" dirty="0">
                <a:ln w="50800"/>
                <a:solidFill>
                  <a:schemeClr val="bg1">
                    <a:shade val="50000"/>
                  </a:schemeClr>
                </a:solidFill>
                <a:latin typeface="Bernard MT Condensed" pitchFamily="18" charset="0"/>
              </a:rPr>
              <a:t>P</a:t>
            </a:r>
            <a:r>
              <a:rPr lang="es-MX" sz="7200" b="1" dirty="0" smtClean="0">
                <a:ln w="50800"/>
                <a:solidFill>
                  <a:schemeClr val="bg1">
                    <a:shade val="50000"/>
                  </a:schemeClr>
                </a:solidFill>
                <a:latin typeface="Bernard MT Condensed" pitchFamily="18" charset="0"/>
              </a:rPr>
              <a:t>erales Torres</a:t>
            </a:r>
          </a:p>
          <a:p>
            <a:pPr algn="ctr"/>
            <a:r>
              <a:rPr lang="es-MX" sz="4400" b="1" dirty="0" smtClean="0">
                <a:ln w="50800"/>
                <a:solidFill>
                  <a:schemeClr val="bg1">
                    <a:shade val="50000"/>
                  </a:schemeClr>
                </a:solidFill>
                <a:latin typeface="Bernard MT Condensed" pitchFamily="18" charset="0"/>
              </a:rPr>
              <a:t>Lic. en Educación </a:t>
            </a:r>
            <a:r>
              <a:rPr lang="es-MX" sz="4400" b="1" dirty="0">
                <a:ln w="50800"/>
                <a:solidFill>
                  <a:schemeClr val="bg1">
                    <a:shade val="50000"/>
                  </a:schemeClr>
                </a:solidFill>
                <a:latin typeface="Bernard MT Condensed" pitchFamily="18" charset="0"/>
              </a:rPr>
              <a:t>F</a:t>
            </a:r>
            <a:r>
              <a:rPr lang="es-MX" sz="4400" b="1" dirty="0" smtClean="0">
                <a:ln w="50800"/>
                <a:solidFill>
                  <a:schemeClr val="bg1">
                    <a:shade val="50000"/>
                  </a:schemeClr>
                </a:solidFill>
                <a:latin typeface="Bernard MT Condensed" pitchFamily="18" charset="0"/>
              </a:rPr>
              <a:t>ísica</a:t>
            </a:r>
            <a:endParaRPr lang="es-MX" sz="4400" b="1" dirty="0">
              <a:ln w="50800"/>
              <a:solidFill>
                <a:schemeClr val="bg1">
                  <a:shade val="50000"/>
                </a:schemeClr>
              </a:solidFill>
              <a:latin typeface="Bernard MT Condensed" pitchFamily="18" charset="0"/>
            </a:endParaRPr>
          </a:p>
        </p:txBody>
      </p:sp>
      <p:sp>
        <p:nvSpPr>
          <p:cNvPr id="8" name="7 CuadroTexto"/>
          <p:cNvSpPr txBox="1"/>
          <p:nvPr/>
        </p:nvSpPr>
        <p:spPr>
          <a:xfrm>
            <a:off x="3131840" y="6165304"/>
            <a:ext cx="302433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MX" b="1" dirty="0" smtClean="0">
                <a:ln w="50800"/>
                <a:solidFill>
                  <a:schemeClr val="bg1">
                    <a:shade val="50000"/>
                  </a:schemeClr>
                </a:solidFill>
                <a:latin typeface="Bernard MT Condensed" pitchFamily="18" charset="0"/>
              </a:rPr>
              <a:t>Saltillo, Coahuila Enero 2012</a:t>
            </a:r>
            <a:endParaRPr lang="es-MX" b="1" dirty="0">
              <a:ln w="50800"/>
              <a:solidFill>
                <a:schemeClr val="bg1">
                  <a:shade val="50000"/>
                </a:schemeClr>
              </a:solidFill>
              <a:latin typeface="Bernard MT Condensed" pitchFamily="18" charset="0"/>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971600" y="329743"/>
            <a:ext cx="8100392"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s-ES" sz="2400" b="1" i="1" u="none" strike="noStrike" cap="none" normalizeH="0" baseline="0" dirty="0" smtClean="0">
                <a:ln>
                  <a:noFill/>
                </a:ln>
                <a:solidFill>
                  <a:schemeClr val="tx1"/>
                </a:solidFill>
                <a:effectLst/>
                <a:latin typeface="Gabriola" pitchFamily="82" charset="0"/>
                <a:ea typeface="Times New Roman" pitchFamily="18" charset="0"/>
                <a:cs typeface="Arial" pitchFamily="34" charset="0"/>
              </a:rPr>
              <a:t>COMPETENCIAS </a:t>
            </a:r>
            <a:r>
              <a:rPr lang="es-ES" sz="2400" b="1" i="1" dirty="0" smtClean="0">
                <a:latin typeface="Gabriola" pitchFamily="82" charset="0"/>
                <a:ea typeface="Times New Roman" pitchFamily="18" charset="0"/>
                <a:cs typeface="Arial" pitchFamily="34" charset="0"/>
              </a:rPr>
              <a:t>DEL PERFIL DE EGRESO DE LOS ALUMNOS </a:t>
            </a:r>
            <a:r>
              <a:rPr kumimoji="0" lang="es-ES" sz="2400" b="1" i="1" u="none" strike="noStrike" cap="none" normalizeH="0" baseline="0" dirty="0" smtClean="0">
                <a:ln>
                  <a:noFill/>
                </a:ln>
                <a:solidFill>
                  <a:schemeClr val="tx1"/>
                </a:solidFill>
                <a:effectLst/>
                <a:latin typeface="Gabriola" pitchFamily="82" charset="0"/>
                <a:ea typeface="Times New Roman" pitchFamily="18" charset="0"/>
                <a:cs typeface="Arial" pitchFamily="34" charset="0"/>
              </a:rPr>
              <a:t>A DESARROLLAR :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2400" b="1" i="1" u="none" strike="noStrike" cap="none" normalizeH="0" baseline="0" dirty="0" smtClean="0">
              <a:ln>
                <a:noFill/>
              </a:ln>
              <a:solidFill>
                <a:schemeClr val="tx1"/>
              </a:solidFill>
              <a:effectLst/>
              <a:latin typeface="Gabriola" pitchFamily="82"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1" i="1" u="none" strike="noStrike" cap="none" normalizeH="0" baseline="0" dirty="0" smtClean="0">
                <a:ln>
                  <a:noFill/>
                </a:ln>
                <a:solidFill>
                  <a:schemeClr val="tx1"/>
                </a:solidFill>
                <a:effectLst/>
                <a:latin typeface="Gabriola" pitchFamily="82" charset="0"/>
                <a:ea typeface="Times New Roman" pitchFamily="18" charset="0"/>
                <a:cs typeface="Arial" pitchFamily="34" charset="0"/>
              </a:rPr>
              <a:t>5. El aprendizaje  de la teoría se vinculada  con la comprensión de la realidad educativa y con la definición de las acciones pedagógicas. Reflexionar al contrastar la teoría con sus experiencias, contrastar  y valorar enfoques  teóricos.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400" b="1" i="1" u="none" strike="noStrike" cap="none" normalizeH="0" baseline="0" dirty="0" smtClean="0">
              <a:ln>
                <a:noFill/>
              </a:ln>
              <a:solidFill>
                <a:schemeClr val="tx1"/>
              </a:solidFill>
              <a:effectLst/>
              <a:latin typeface="Gabriola" pitchFamily="82"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1" i="1" u="none" strike="noStrike" cap="none" normalizeH="0" baseline="0" dirty="0" smtClean="0">
                <a:ln>
                  <a:noFill/>
                </a:ln>
                <a:solidFill>
                  <a:schemeClr val="tx1"/>
                </a:solidFill>
                <a:effectLst/>
                <a:latin typeface="Gabriola" pitchFamily="82" charset="0"/>
                <a:ea typeface="Times New Roman" pitchFamily="18" charset="0"/>
                <a:cs typeface="Arial" pitchFamily="34" charset="0"/>
              </a:rPr>
              <a:t>6 .El ejercicio de las habilidades intelectuales específicas que requiere la práctica de la profesión docente debe de formar parte del trabajo en cada una de las asignaturas: Selección y manejo de la información, análisis, reflexión descripción, narración, explicación,  y argumentación de lecturas analíticas y reflexivas.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400" b="1" i="1" u="none" strike="noStrike" cap="none" normalizeH="0" baseline="0" dirty="0" smtClean="0">
              <a:ln>
                <a:noFill/>
              </a:ln>
              <a:solidFill>
                <a:schemeClr val="tx1"/>
              </a:solidFill>
              <a:effectLst/>
              <a:latin typeface="Gabriola" pitchFamily="82"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1" i="1" u="none" strike="noStrike" cap="none" normalizeH="0" baseline="0" dirty="0" smtClean="0">
                <a:ln>
                  <a:noFill/>
                </a:ln>
                <a:solidFill>
                  <a:schemeClr val="tx1"/>
                </a:solidFill>
                <a:effectLst/>
                <a:latin typeface="Gabriola" pitchFamily="82" charset="0"/>
                <a:ea typeface="Times New Roman" pitchFamily="18" charset="0"/>
                <a:cs typeface="Arial" pitchFamily="34" charset="0"/>
              </a:rPr>
              <a:t>7. Fomentar los hábitos y las habilidades que propician la investigación científica: uso de la investigación científica, prácticas que caracterizan el pensamiento científico, aplicación de los criterios e instrumentos de la indagación científica. </a:t>
            </a:r>
          </a:p>
          <a:p>
            <a:pPr marL="0" marR="0" lvl="0" indent="0" algn="just" defTabSz="914400" rtl="0" eaLnBrk="0" fontAlgn="base" latinLnBrk="0" hangingPunct="0">
              <a:lnSpc>
                <a:spcPct val="100000"/>
              </a:lnSpc>
              <a:spcBef>
                <a:spcPct val="0"/>
              </a:spcBef>
              <a:spcAft>
                <a:spcPct val="0"/>
              </a:spcAft>
              <a:buClrTx/>
              <a:buSzTx/>
              <a:buFontTx/>
              <a:buNone/>
              <a:tabLst/>
            </a:pPr>
            <a:endParaRPr lang="es-ES" sz="2400" b="1" i="1" dirty="0" smtClean="0">
              <a:latin typeface="Gabriola" pitchFamily="82"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sz="2400" b="1" i="1" dirty="0" smtClean="0">
                <a:latin typeface="Gabriola" pitchFamily="82" charset="0"/>
                <a:ea typeface="Times New Roman" pitchFamily="18" charset="0"/>
                <a:cs typeface="Arial" pitchFamily="34" charset="0"/>
              </a:rPr>
              <a:t>12.</a:t>
            </a:r>
            <a:r>
              <a:rPr kumimoji="0" lang="es-ES" sz="2400" b="1" i="1" u="none" strike="noStrike" cap="none" normalizeH="0" dirty="0" smtClean="0">
                <a:ln>
                  <a:noFill/>
                </a:ln>
                <a:solidFill>
                  <a:schemeClr val="tx1"/>
                </a:solidFill>
                <a:effectLst/>
                <a:latin typeface="Gabriola" pitchFamily="82" charset="0"/>
                <a:ea typeface="Times New Roman" pitchFamily="18" charset="0"/>
                <a:cs typeface="Arial" pitchFamily="34" charset="0"/>
              </a:rPr>
              <a:t> </a:t>
            </a:r>
            <a:r>
              <a:rPr kumimoji="0" lang="es-ES" sz="2400" b="1" i="1" u="none" strike="noStrike" cap="none" normalizeH="0" baseline="0" dirty="0" smtClean="0">
                <a:ln>
                  <a:noFill/>
                </a:ln>
                <a:solidFill>
                  <a:schemeClr val="tx1"/>
                </a:solidFill>
                <a:effectLst/>
                <a:latin typeface="Gabriola" pitchFamily="82" charset="0"/>
                <a:ea typeface="Times New Roman" pitchFamily="18" charset="0"/>
                <a:cs typeface="Arial" pitchFamily="34" charset="0"/>
              </a:rPr>
              <a:t>identificación de la articulación vertical y horizontal entre las distintas asignaturas y actividades que componen el plan de estudios.</a:t>
            </a:r>
            <a:endParaRPr kumimoji="0" lang="es-ES" sz="2400" b="1" i="1" u="none" strike="noStrike" cap="none" normalizeH="0" baseline="0" dirty="0" smtClean="0">
              <a:ln>
                <a:noFill/>
              </a:ln>
              <a:solidFill>
                <a:schemeClr val="tx1"/>
              </a:solidFill>
              <a:effectLst/>
              <a:latin typeface="Gabriola" pitchFamily="82" charset="0"/>
              <a:cs typeface="Arial" pitchFamily="34" charset="0"/>
            </a:endParaRPr>
          </a:p>
        </p:txBody>
      </p:sp>
      <p:sp>
        <p:nvSpPr>
          <p:cNvPr id="5" name="4 CuadroTexto"/>
          <p:cNvSpPr txBox="1"/>
          <p:nvPr/>
        </p:nvSpPr>
        <p:spPr>
          <a:xfrm>
            <a:off x="0" y="2924944"/>
            <a:ext cx="971600" cy="1200329"/>
          </a:xfrm>
          <a:prstGeom prst="rect">
            <a:avLst/>
          </a:prstGeom>
          <a:noFill/>
        </p:spPr>
        <p:txBody>
          <a:bodyPr wrap="square" rtlCol="0">
            <a:spAutoFit/>
          </a:bodyPr>
          <a:lstStyle/>
          <a:p>
            <a:r>
              <a:rPr lang="es-MX" dirty="0" smtClean="0"/>
              <a:t>Lic. José Luis Perales Torres</a:t>
            </a:r>
            <a:endParaRPr lang="es-MX" dirty="0"/>
          </a:p>
        </p:txBody>
      </p:sp>
    </p:spTree>
  </p:cSld>
  <p:clrMapOvr>
    <a:masterClrMapping/>
  </p:clrMapOvr>
  <p:transition spd="slow">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pizarra.jpg"/>
          <p:cNvPicPr>
            <a:picLocks noChangeAspect="1"/>
          </p:cNvPicPr>
          <p:nvPr/>
        </p:nvPicPr>
        <p:blipFill>
          <a:blip r:embed="rId2" cstate="print"/>
          <a:stretch>
            <a:fillRect/>
          </a:stretch>
        </p:blipFill>
        <p:spPr>
          <a:xfrm>
            <a:off x="1051130" y="-17097"/>
            <a:ext cx="8092870" cy="6875097"/>
          </a:xfrm>
          <a:prstGeom prst="rect">
            <a:avLst/>
          </a:prstGeom>
        </p:spPr>
      </p:pic>
      <p:sp>
        <p:nvSpPr>
          <p:cNvPr id="2" name="1 Rectángulo"/>
          <p:cNvSpPr/>
          <p:nvPr/>
        </p:nvSpPr>
        <p:spPr>
          <a:xfrm>
            <a:off x="2150233" y="260648"/>
            <a:ext cx="5718232" cy="707886"/>
          </a:xfrm>
          <a:prstGeom prst="rect">
            <a:avLst/>
          </a:prstGeom>
        </p:spPr>
        <p:txBody>
          <a:bodyPr wrap="none">
            <a:spAutoFit/>
          </a:bodyPr>
          <a:lstStyle/>
          <a:p>
            <a:pPr algn="ctr" fontAlgn="auto">
              <a:spcBef>
                <a:spcPts val="0"/>
              </a:spcBef>
              <a:spcAft>
                <a:spcPts val="0"/>
              </a:spcAft>
              <a:defRPr/>
            </a:pPr>
            <a:r>
              <a:rPr lang="es-ES_tradnl" sz="4000" b="1" i="1" dirty="0" smtClean="0">
                <a:solidFill>
                  <a:schemeClr val="bg1"/>
                </a:solidFill>
                <a:latin typeface="Gabriola" pitchFamily="82" charset="0"/>
              </a:rPr>
              <a:t>ESTRATEGIAS METODOLÓGICAS</a:t>
            </a:r>
            <a:endParaRPr lang="es-ES" sz="4000" b="1" i="1" dirty="0">
              <a:solidFill>
                <a:schemeClr val="bg1"/>
              </a:solidFill>
              <a:latin typeface="Gabriola" pitchFamily="82" charset="0"/>
            </a:endParaRPr>
          </a:p>
        </p:txBody>
      </p:sp>
      <p:sp>
        <p:nvSpPr>
          <p:cNvPr id="8" name="7 Rectángulo"/>
          <p:cNvSpPr/>
          <p:nvPr/>
        </p:nvSpPr>
        <p:spPr>
          <a:xfrm>
            <a:off x="1403648" y="1052736"/>
            <a:ext cx="3530134" cy="584775"/>
          </a:xfrm>
          <a:prstGeom prst="rect">
            <a:avLst/>
          </a:prstGeom>
        </p:spPr>
        <p:txBody>
          <a:bodyPr wrap="none">
            <a:spAutoFit/>
          </a:bodyPr>
          <a:lstStyle/>
          <a:p>
            <a:pPr fontAlgn="auto">
              <a:spcBef>
                <a:spcPts val="0"/>
              </a:spcBef>
              <a:spcAft>
                <a:spcPts val="0"/>
              </a:spcAft>
              <a:defRPr/>
            </a:pPr>
            <a:r>
              <a:rPr lang="es-ES_tradnl" sz="3200" b="1" i="1" dirty="0" smtClean="0">
                <a:solidFill>
                  <a:schemeClr val="bg1"/>
                </a:solidFill>
                <a:effectLst>
                  <a:outerShdw blurRad="38100" dist="38100" dir="2700000" algn="tl">
                    <a:srgbClr val="C0C0C0"/>
                  </a:outerShdw>
                </a:effectLst>
                <a:latin typeface="Gabriola" pitchFamily="82" charset="0"/>
              </a:rPr>
              <a:t>Consultas e investigaciones</a:t>
            </a:r>
          </a:p>
        </p:txBody>
      </p:sp>
      <p:sp>
        <p:nvSpPr>
          <p:cNvPr id="9" name="8 Rectángulo"/>
          <p:cNvSpPr/>
          <p:nvPr/>
        </p:nvSpPr>
        <p:spPr>
          <a:xfrm rot="19655192">
            <a:off x="3287164" y="1709667"/>
            <a:ext cx="2791149" cy="584775"/>
          </a:xfrm>
          <a:prstGeom prst="rect">
            <a:avLst/>
          </a:prstGeom>
        </p:spPr>
        <p:txBody>
          <a:bodyPr wrap="none">
            <a:spAutoFit/>
          </a:bodyPr>
          <a:lstStyle/>
          <a:p>
            <a:pPr fontAlgn="auto">
              <a:spcBef>
                <a:spcPts val="0"/>
              </a:spcBef>
              <a:spcAft>
                <a:spcPts val="0"/>
              </a:spcAft>
              <a:defRPr/>
            </a:pPr>
            <a:r>
              <a:rPr lang="es-ES_tradnl" sz="3200" b="1" i="1" dirty="0" smtClean="0">
                <a:solidFill>
                  <a:schemeClr val="bg1"/>
                </a:solidFill>
                <a:effectLst>
                  <a:outerShdw blurRad="38100" dist="38100" dir="2700000" algn="tl">
                    <a:srgbClr val="C0C0C0"/>
                  </a:outerShdw>
                </a:effectLst>
                <a:latin typeface="Gabriola" pitchFamily="82" charset="0"/>
              </a:rPr>
              <a:t>Exposiciones de clase</a:t>
            </a:r>
          </a:p>
        </p:txBody>
      </p:sp>
      <p:sp>
        <p:nvSpPr>
          <p:cNvPr id="10" name="9 Rectángulo"/>
          <p:cNvSpPr/>
          <p:nvPr/>
        </p:nvSpPr>
        <p:spPr>
          <a:xfrm rot="19857031">
            <a:off x="1360682" y="2017822"/>
            <a:ext cx="2940228" cy="584775"/>
          </a:xfrm>
          <a:prstGeom prst="rect">
            <a:avLst/>
          </a:prstGeom>
        </p:spPr>
        <p:txBody>
          <a:bodyPr wrap="none">
            <a:spAutoFit/>
          </a:bodyPr>
          <a:lstStyle/>
          <a:p>
            <a:pPr fontAlgn="auto">
              <a:spcBef>
                <a:spcPts val="0"/>
              </a:spcBef>
              <a:spcAft>
                <a:spcPts val="0"/>
              </a:spcAft>
              <a:defRPr/>
            </a:pPr>
            <a:r>
              <a:rPr lang="es-ES_tradnl" sz="3200" b="1" i="1" dirty="0" smtClean="0">
                <a:solidFill>
                  <a:schemeClr val="bg1"/>
                </a:solidFill>
                <a:effectLst>
                  <a:outerShdw blurRad="38100" dist="38100" dir="2700000" algn="tl">
                    <a:srgbClr val="C0C0C0"/>
                  </a:outerShdw>
                </a:effectLst>
                <a:latin typeface="Gabriola" pitchFamily="82" charset="0"/>
              </a:rPr>
              <a:t>Trabajos colaborativos</a:t>
            </a:r>
          </a:p>
        </p:txBody>
      </p:sp>
      <p:sp>
        <p:nvSpPr>
          <p:cNvPr id="11" name="10 Rectángulo"/>
          <p:cNvSpPr/>
          <p:nvPr/>
        </p:nvSpPr>
        <p:spPr>
          <a:xfrm rot="1257478">
            <a:off x="7092280" y="980728"/>
            <a:ext cx="1168910" cy="584775"/>
          </a:xfrm>
          <a:prstGeom prst="rect">
            <a:avLst/>
          </a:prstGeom>
        </p:spPr>
        <p:txBody>
          <a:bodyPr wrap="none">
            <a:spAutoFit/>
          </a:bodyPr>
          <a:lstStyle/>
          <a:p>
            <a:pPr fontAlgn="auto">
              <a:spcBef>
                <a:spcPts val="0"/>
              </a:spcBef>
              <a:spcAft>
                <a:spcPts val="0"/>
              </a:spcAft>
              <a:defRPr/>
            </a:pPr>
            <a:r>
              <a:rPr lang="es-ES_tradnl" sz="3200" b="1" i="1" dirty="0" smtClean="0">
                <a:solidFill>
                  <a:schemeClr val="bg1"/>
                </a:solidFill>
                <a:effectLst>
                  <a:outerShdw blurRad="38100" dist="38100" dir="2700000" algn="tl">
                    <a:srgbClr val="C0C0C0"/>
                  </a:outerShdw>
                </a:effectLst>
                <a:latin typeface="Gabriola" pitchFamily="82" charset="0"/>
              </a:rPr>
              <a:t>Debates</a:t>
            </a:r>
            <a:endParaRPr lang="es-ES_tradnl" b="1" i="1" dirty="0" smtClean="0">
              <a:solidFill>
                <a:schemeClr val="bg1"/>
              </a:solidFill>
              <a:effectLst>
                <a:outerShdw blurRad="38100" dist="38100" dir="2700000" algn="tl">
                  <a:srgbClr val="C0C0C0"/>
                </a:outerShdw>
              </a:effectLst>
              <a:latin typeface="Gabriola" pitchFamily="82" charset="0"/>
            </a:endParaRPr>
          </a:p>
        </p:txBody>
      </p:sp>
      <p:sp>
        <p:nvSpPr>
          <p:cNvPr id="12" name="11 Rectángulo"/>
          <p:cNvSpPr/>
          <p:nvPr/>
        </p:nvSpPr>
        <p:spPr>
          <a:xfrm rot="1131572">
            <a:off x="7092280" y="3210012"/>
            <a:ext cx="1398140" cy="584775"/>
          </a:xfrm>
          <a:prstGeom prst="rect">
            <a:avLst/>
          </a:prstGeom>
        </p:spPr>
        <p:txBody>
          <a:bodyPr wrap="none">
            <a:spAutoFit/>
          </a:bodyPr>
          <a:lstStyle/>
          <a:p>
            <a:pPr fontAlgn="auto">
              <a:spcBef>
                <a:spcPts val="0"/>
              </a:spcBef>
              <a:spcAft>
                <a:spcPts val="0"/>
              </a:spcAft>
              <a:defRPr/>
            </a:pPr>
            <a:r>
              <a:rPr lang="es-ES_tradnl" sz="3200" b="1" i="1" dirty="0" smtClean="0">
                <a:solidFill>
                  <a:schemeClr val="bg1"/>
                </a:solidFill>
                <a:effectLst>
                  <a:outerShdw blurRad="38100" dist="38100" dir="2700000" algn="tl">
                    <a:srgbClr val="C0C0C0"/>
                  </a:outerShdw>
                </a:effectLst>
                <a:latin typeface="Gabriola" pitchFamily="82" charset="0"/>
              </a:rPr>
              <a:t>Plenarias </a:t>
            </a:r>
            <a:endParaRPr lang="es-ES_tradnl" b="1" i="1" dirty="0" smtClean="0">
              <a:solidFill>
                <a:schemeClr val="bg1"/>
              </a:solidFill>
              <a:effectLst>
                <a:outerShdw blurRad="38100" dist="38100" dir="2700000" algn="tl">
                  <a:srgbClr val="C0C0C0"/>
                </a:outerShdw>
              </a:effectLst>
              <a:latin typeface="Gabriola" pitchFamily="82" charset="0"/>
            </a:endParaRPr>
          </a:p>
        </p:txBody>
      </p:sp>
      <p:sp>
        <p:nvSpPr>
          <p:cNvPr id="13" name="12 Rectángulo"/>
          <p:cNvSpPr/>
          <p:nvPr/>
        </p:nvSpPr>
        <p:spPr>
          <a:xfrm rot="1286594">
            <a:off x="2987824" y="2826162"/>
            <a:ext cx="2327881" cy="584775"/>
          </a:xfrm>
          <a:prstGeom prst="rect">
            <a:avLst/>
          </a:prstGeom>
        </p:spPr>
        <p:txBody>
          <a:bodyPr wrap="none">
            <a:spAutoFit/>
          </a:bodyPr>
          <a:lstStyle/>
          <a:p>
            <a:pPr fontAlgn="auto">
              <a:spcBef>
                <a:spcPts val="0"/>
              </a:spcBef>
              <a:spcAft>
                <a:spcPts val="0"/>
              </a:spcAft>
              <a:defRPr/>
            </a:pPr>
            <a:r>
              <a:rPr lang="es-ES_tradnl" sz="3200" b="1" i="1" dirty="0" smtClean="0">
                <a:solidFill>
                  <a:schemeClr val="bg1"/>
                </a:solidFill>
                <a:effectLst>
                  <a:outerShdw blurRad="38100" dist="38100" dir="2700000" algn="tl">
                    <a:srgbClr val="C0C0C0"/>
                  </a:outerShdw>
                </a:effectLst>
                <a:latin typeface="Gabriola" pitchFamily="82" charset="0"/>
              </a:rPr>
              <a:t>Mesas de Trabajo</a:t>
            </a:r>
          </a:p>
        </p:txBody>
      </p:sp>
      <p:sp>
        <p:nvSpPr>
          <p:cNvPr id="14" name="13 Rectángulo"/>
          <p:cNvSpPr/>
          <p:nvPr/>
        </p:nvSpPr>
        <p:spPr>
          <a:xfrm>
            <a:off x="1475656" y="3573016"/>
            <a:ext cx="2929007" cy="584775"/>
          </a:xfrm>
          <a:prstGeom prst="rect">
            <a:avLst/>
          </a:prstGeom>
        </p:spPr>
        <p:txBody>
          <a:bodyPr wrap="none">
            <a:spAutoFit/>
          </a:bodyPr>
          <a:lstStyle/>
          <a:p>
            <a:pPr fontAlgn="auto">
              <a:spcBef>
                <a:spcPts val="0"/>
              </a:spcBef>
              <a:spcAft>
                <a:spcPts val="0"/>
              </a:spcAft>
              <a:defRPr/>
            </a:pPr>
            <a:r>
              <a:rPr lang="es-ES_tradnl" sz="3200" b="1" i="1" dirty="0" smtClean="0">
                <a:solidFill>
                  <a:schemeClr val="bg1"/>
                </a:solidFill>
                <a:effectLst>
                  <a:outerShdw blurRad="38100" dist="38100" dir="2700000" algn="tl">
                    <a:srgbClr val="C0C0C0"/>
                  </a:outerShdw>
                </a:effectLst>
                <a:latin typeface="Gabriola" pitchFamily="82" charset="0"/>
              </a:rPr>
              <a:t>Fichas de Observación</a:t>
            </a:r>
            <a:endParaRPr lang="es-ES" sz="2400" b="1" i="1" dirty="0">
              <a:solidFill>
                <a:schemeClr val="bg1"/>
              </a:solidFill>
              <a:effectLst>
                <a:outerShdw blurRad="38100" dist="38100" dir="2700000" algn="tl">
                  <a:srgbClr val="C0C0C0"/>
                </a:outerShdw>
              </a:effectLst>
              <a:latin typeface="Gabriola" pitchFamily="82" charset="0"/>
            </a:endParaRPr>
          </a:p>
        </p:txBody>
      </p:sp>
      <p:sp>
        <p:nvSpPr>
          <p:cNvPr id="15" name="14 CuadroTexto"/>
          <p:cNvSpPr txBox="1"/>
          <p:nvPr/>
        </p:nvSpPr>
        <p:spPr>
          <a:xfrm>
            <a:off x="0" y="-27384"/>
            <a:ext cx="971600" cy="1200329"/>
          </a:xfrm>
          <a:prstGeom prst="rect">
            <a:avLst/>
          </a:prstGeom>
          <a:noFill/>
        </p:spPr>
        <p:txBody>
          <a:bodyPr wrap="square" rtlCol="0">
            <a:spAutoFit/>
          </a:bodyPr>
          <a:lstStyle/>
          <a:p>
            <a:r>
              <a:rPr lang="es-MX" dirty="0" smtClean="0"/>
              <a:t>Lic. José Luis Perales Torres</a:t>
            </a:r>
            <a:endParaRPr lang="es-MX" dirty="0"/>
          </a:p>
        </p:txBody>
      </p:sp>
    </p:spTree>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studiando.jpg"/>
          <p:cNvPicPr>
            <a:picLocks noChangeAspect="1"/>
          </p:cNvPicPr>
          <p:nvPr/>
        </p:nvPicPr>
        <p:blipFill>
          <a:blip r:embed="rId2" cstate="print">
            <a:lum bright="40000"/>
          </a:blip>
          <a:stretch>
            <a:fillRect/>
          </a:stretch>
        </p:blipFill>
        <p:spPr>
          <a:xfrm>
            <a:off x="1043608" y="-14447"/>
            <a:ext cx="8100393" cy="6872447"/>
          </a:xfrm>
          <a:prstGeom prst="rect">
            <a:avLst/>
          </a:prstGeom>
        </p:spPr>
      </p:pic>
      <p:sp>
        <p:nvSpPr>
          <p:cNvPr id="2" name="1 Rectángulo"/>
          <p:cNvSpPr/>
          <p:nvPr/>
        </p:nvSpPr>
        <p:spPr>
          <a:xfrm>
            <a:off x="3275856" y="188640"/>
            <a:ext cx="3627916" cy="646331"/>
          </a:xfrm>
          <a:prstGeom prst="rect">
            <a:avLst/>
          </a:prstGeom>
        </p:spPr>
        <p:txBody>
          <a:bodyPr wrap="none">
            <a:spAutoFit/>
          </a:bodyPr>
          <a:lstStyle/>
          <a:p>
            <a:pPr fontAlgn="auto">
              <a:spcBef>
                <a:spcPts val="0"/>
              </a:spcBef>
              <a:spcAft>
                <a:spcPts val="0"/>
              </a:spcAft>
              <a:defRPr/>
            </a:pPr>
            <a:r>
              <a:rPr lang="es-ES_tradnl" sz="3600" b="1" i="1" dirty="0" smtClean="0">
                <a:effectLst>
                  <a:outerShdw blurRad="38100" dist="38100" dir="2700000" algn="tl">
                    <a:srgbClr val="C0C0C0"/>
                  </a:outerShdw>
                </a:effectLst>
                <a:latin typeface="Gabriola" pitchFamily="82" charset="0"/>
              </a:rPr>
              <a:t>ASPECTOS A EVALUAR</a:t>
            </a:r>
            <a:endParaRPr lang="es-ES" sz="3600" b="1" i="1" dirty="0">
              <a:effectLst>
                <a:outerShdw blurRad="38100" dist="38100" dir="2700000" algn="tl">
                  <a:srgbClr val="C0C0C0"/>
                </a:outerShdw>
              </a:effectLst>
              <a:latin typeface="Gabriola" pitchFamily="82" charset="0"/>
            </a:endParaRPr>
          </a:p>
        </p:txBody>
      </p:sp>
      <p:sp>
        <p:nvSpPr>
          <p:cNvPr id="3" name="2 Rectángulo"/>
          <p:cNvSpPr/>
          <p:nvPr/>
        </p:nvSpPr>
        <p:spPr>
          <a:xfrm>
            <a:off x="1043608" y="1519039"/>
            <a:ext cx="8100392" cy="5078313"/>
          </a:xfrm>
          <a:prstGeom prst="rect">
            <a:avLst/>
          </a:prstGeom>
        </p:spPr>
        <p:txBody>
          <a:bodyPr wrap="square">
            <a:spAutoFit/>
          </a:bodyPr>
          <a:lstStyle/>
          <a:p>
            <a:r>
              <a:rPr lang="es-ES_tradnl" sz="3600" b="1" i="1" dirty="0" smtClean="0">
                <a:latin typeface="Gabriola" pitchFamily="82" charset="0"/>
              </a:rPr>
              <a:t>Habilidad para Elaborar y Socializar Ideas</a:t>
            </a:r>
          </a:p>
          <a:p>
            <a:r>
              <a:rPr lang="es-ES_tradnl" sz="3600" b="1" i="1" dirty="0" smtClean="0">
                <a:latin typeface="Gabriola" pitchFamily="82" charset="0"/>
              </a:rPr>
              <a:t>Capacidad de Síntesis y Análisis.</a:t>
            </a:r>
          </a:p>
          <a:p>
            <a:endParaRPr lang="es-ES_tradnl" sz="3600" b="1" i="1" dirty="0" smtClean="0">
              <a:latin typeface="Gabriola" pitchFamily="82" charset="0"/>
            </a:endParaRPr>
          </a:p>
          <a:p>
            <a:r>
              <a:rPr lang="es-ES_tradnl" sz="3600" b="1" i="1" dirty="0" smtClean="0">
                <a:latin typeface="Gabriola" pitchFamily="82" charset="0"/>
              </a:rPr>
              <a:t>Actitud de  Respeto, Compromiso y Responsabilidad.</a:t>
            </a:r>
          </a:p>
          <a:p>
            <a:endParaRPr lang="es-ES_tradnl" sz="3600" b="1" i="1" dirty="0" smtClean="0">
              <a:latin typeface="Gabriola" pitchFamily="82" charset="0"/>
            </a:endParaRPr>
          </a:p>
          <a:p>
            <a:r>
              <a:rPr lang="es-ES_tradnl" sz="3600" b="1" i="1" dirty="0" smtClean="0">
                <a:latin typeface="Gabriola" pitchFamily="82" charset="0"/>
              </a:rPr>
              <a:t>Disposición para Realizar Trabajos Colaborativos.</a:t>
            </a:r>
          </a:p>
          <a:p>
            <a:endParaRPr lang="es-ES_tradnl" sz="3600" b="1" i="1" dirty="0" smtClean="0">
              <a:latin typeface="Gabriola" pitchFamily="82" charset="0"/>
            </a:endParaRPr>
          </a:p>
          <a:p>
            <a:r>
              <a:rPr lang="es-ES_tradnl" sz="3600" b="1" i="1" dirty="0" smtClean="0">
                <a:latin typeface="Gabriola" pitchFamily="82" charset="0"/>
              </a:rPr>
              <a:t>Participación Activa y Certera</a:t>
            </a:r>
          </a:p>
          <a:p>
            <a:r>
              <a:rPr lang="es-ES_tradnl" sz="3600" b="1" i="1" dirty="0" smtClean="0">
                <a:latin typeface="Gabriola" pitchFamily="82" charset="0"/>
              </a:rPr>
              <a:t>Cumplimiento de Actividades  y Tareas</a:t>
            </a:r>
            <a:r>
              <a:rPr lang="es-ES_tradnl" sz="3600" b="1" i="1" dirty="0" smtClean="0">
                <a:latin typeface="Comic Sans MS" pitchFamily="66" charset="0"/>
              </a:rPr>
              <a:t>. </a:t>
            </a:r>
            <a:endParaRPr lang="es-ES_tradnl" sz="3600" b="1" i="1" dirty="0">
              <a:latin typeface="Comic Sans MS" pitchFamily="66" charset="0"/>
            </a:endParaRPr>
          </a:p>
        </p:txBody>
      </p:sp>
      <p:sp>
        <p:nvSpPr>
          <p:cNvPr id="5" name="4 CuadroTexto"/>
          <p:cNvSpPr txBox="1"/>
          <p:nvPr/>
        </p:nvSpPr>
        <p:spPr>
          <a:xfrm>
            <a:off x="0" y="-27384"/>
            <a:ext cx="971600" cy="1200329"/>
          </a:xfrm>
          <a:prstGeom prst="rect">
            <a:avLst/>
          </a:prstGeom>
          <a:noFill/>
        </p:spPr>
        <p:txBody>
          <a:bodyPr wrap="square" rtlCol="0">
            <a:spAutoFit/>
          </a:bodyPr>
          <a:lstStyle/>
          <a:p>
            <a:r>
              <a:rPr lang="es-MX" dirty="0" smtClean="0"/>
              <a:t>Lic. José Luis Perales Torres</a:t>
            </a:r>
            <a:endParaRPr lang="es-MX" dirty="0"/>
          </a:p>
        </p:txBody>
      </p:sp>
    </p:spTree>
  </p:cSld>
  <p:clrMapOvr>
    <a:masterClrMapping/>
  </p:clrMapOvr>
  <p:transition spd="slow">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cerebro 3885929.jpg"/>
          <p:cNvPicPr>
            <a:picLocks noChangeAspect="1"/>
          </p:cNvPicPr>
          <p:nvPr/>
        </p:nvPicPr>
        <p:blipFill>
          <a:blip r:embed="rId2" cstate="print">
            <a:lum bright="30000"/>
          </a:blip>
          <a:stretch>
            <a:fillRect/>
          </a:stretch>
        </p:blipFill>
        <p:spPr>
          <a:xfrm>
            <a:off x="1043608" y="-5309"/>
            <a:ext cx="8100392" cy="6868618"/>
          </a:xfrm>
          <a:prstGeom prst="rect">
            <a:avLst/>
          </a:prstGeom>
        </p:spPr>
      </p:pic>
      <p:sp>
        <p:nvSpPr>
          <p:cNvPr id="2" name="1 Rectángulo"/>
          <p:cNvSpPr/>
          <p:nvPr/>
        </p:nvSpPr>
        <p:spPr>
          <a:xfrm>
            <a:off x="971600" y="404664"/>
            <a:ext cx="8172400" cy="584775"/>
          </a:xfrm>
          <a:prstGeom prst="rect">
            <a:avLst/>
          </a:prstGeom>
        </p:spPr>
        <p:txBody>
          <a:bodyPr wrap="square">
            <a:spAutoFit/>
          </a:bodyPr>
          <a:lstStyle/>
          <a:p>
            <a:pPr fontAlgn="auto">
              <a:spcBef>
                <a:spcPts val="0"/>
              </a:spcBef>
              <a:spcAft>
                <a:spcPts val="0"/>
              </a:spcAft>
              <a:defRPr/>
            </a:pPr>
            <a:r>
              <a:rPr lang="es-MX" sz="3200" b="1" i="1" kern="10" spc="720" dirty="0" smtClean="0">
                <a:ln w="9525">
                  <a:solidFill>
                    <a:schemeClr val="bg2"/>
                  </a:solidFill>
                  <a:round/>
                  <a:headEnd/>
                  <a:tailEnd/>
                </a:ln>
                <a:effectLst>
                  <a:outerShdw dist="45791" dir="3378596" algn="ctr" rotWithShape="0">
                    <a:srgbClr val="4D4D4D">
                      <a:alpha val="80000"/>
                    </a:srgbClr>
                  </a:outerShdw>
                </a:effectLst>
                <a:latin typeface="Comic Sans MS"/>
              </a:rPr>
              <a:t>Metodología de Evaluación</a:t>
            </a:r>
            <a:endParaRPr lang="es-MX" sz="3200" b="1" i="1" kern="10" spc="720" dirty="0">
              <a:ln w="9525">
                <a:solidFill>
                  <a:schemeClr val="bg2"/>
                </a:solidFill>
                <a:round/>
                <a:headEnd/>
                <a:tailEnd/>
              </a:ln>
              <a:effectLst>
                <a:outerShdw dist="45791" dir="3378596" algn="ctr" rotWithShape="0">
                  <a:srgbClr val="4D4D4D">
                    <a:alpha val="80000"/>
                  </a:srgbClr>
                </a:outerShdw>
              </a:effectLst>
              <a:latin typeface="Comic Sans MS"/>
            </a:endParaRPr>
          </a:p>
        </p:txBody>
      </p:sp>
      <p:sp>
        <p:nvSpPr>
          <p:cNvPr id="3" name="2 Rectángulo"/>
          <p:cNvSpPr/>
          <p:nvPr/>
        </p:nvSpPr>
        <p:spPr>
          <a:xfrm>
            <a:off x="1043608" y="1124744"/>
            <a:ext cx="3029997" cy="523220"/>
          </a:xfrm>
          <a:prstGeom prst="rect">
            <a:avLst/>
          </a:prstGeom>
        </p:spPr>
        <p:txBody>
          <a:bodyPr wrap="none">
            <a:spAutoFit/>
          </a:bodyPr>
          <a:lstStyle/>
          <a:p>
            <a:pPr>
              <a:spcBef>
                <a:spcPct val="50000"/>
              </a:spcBef>
              <a:defRPr/>
            </a:pPr>
            <a:r>
              <a:rPr lang="es-ES" sz="2800" b="1" i="1" dirty="0" smtClean="0">
                <a:effectLst>
                  <a:outerShdw blurRad="38100" dist="38100" dir="2700000" algn="tl">
                    <a:srgbClr val="000000">
                      <a:alpha val="43137"/>
                    </a:srgbClr>
                  </a:outerShdw>
                </a:effectLst>
                <a:latin typeface="Gabriola" pitchFamily="82" charset="0"/>
                <a:cs typeface="Gautami" pitchFamily="34" charset="0"/>
              </a:rPr>
              <a:t>De</a:t>
            </a:r>
            <a:r>
              <a:rPr lang="es-ES" sz="2800" b="1" i="1" dirty="0" smtClean="0">
                <a:solidFill>
                  <a:schemeClr val="accent6">
                    <a:lumMod val="75000"/>
                  </a:schemeClr>
                </a:solidFill>
                <a:effectLst>
                  <a:outerShdw blurRad="38100" dist="38100" dir="2700000" algn="tl">
                    <a:srgbClr val="000000">
                      <a:alpha val="43137"/>
                    </a:srgbClr>
                  </a:outerShdw>
                </a:effectLst>
                <a:latin typeface="Gabriola" pitchFamily="82" charset="0"/>
                <a:cs typeface="Gautami" pitchFamily="34" charset="0"/>
              </a:rPr>
              <a:t> </a:t>
            </a:r>
            <a:r>
              <a:rPr lang="es-ES" sz="2800" b="1" i="1" dirty="0" smtClean="0">
                <a:effectLst>
                  <a:outerShdw blurRad="38100" dist="38100" dir="2700000" algn="tl">
                    <a:srgbClr val="000000">
                      <a:alpha val="43137"/>
                    </a:srgbClr>
                  </a:outerShdw>
                </a:effectLst>
                <a:latin typeface="Gabriola" pitchFamily="82" charset="0"/>
                <a:cs typeface="Gautami" pitchFamily="34" charset="0"/>
              </a:rPr>
              <a:t>Acuerdo a las Rubricas</a:t>
            </a:r>
            <a:endParaRPr lang="es-ES" sz="2800" b="1" i="1" dirty="0">
              <a:effectLst>
                <a:outerShdw blurRad="38100" dist="38100" dir="2700000" algn="tl">
                  <a:srgbClr val="000000">
                    <a:alpha val="43137"/>
                  </a:srgbClr>
                </a:outerShdw>
              </a:effectLst>
              <a:latin typeface="Gabriola" pitchFamily="82" charset="0"/>
              <a:cs typeface="Gautami" pitchFamily="34" charset="0"/>
            </a:endParaRPr>
          </a:p>
        </p:txBody>
      </p:sp>
      <p:sp>
        <p:nvSpPr>
          <p:cNvPr id="4" name="3 Rectángulo"/>
          <p:cNvSpPr/>
          <p:nvPr/>
        </p:nvSpPr>
        <p:spPr>
          <a:xfrm>
            <a:off x="971600" y="1772816"/>
            <a:ext cx="8172400" cy="954107"/>
          </a:xfrm>
          <a:prstGeom prst="rect">
            <a:avLst/>
          </a:prstGeom>
        </p:spPr>
        <p:txBody>
          <a:bodyPr wrap="square">
            <a:spAutoFit/>
          </a:bodyPr>
          <a:lstStyle/>
          <a:p>
            <a:r>
              <a:rPr lang="es-MX" sz="2800" b="1" i="1" dirty="0" smtClean="0">
                <a:latin typeface="Gabriola" pitchFamily="82" charset="0"/>
              </a:rPr>
              <a:t>Se solicita que en cada reporte de lectura se incluya glosario con un mínimo de 5 palabras desconocidas o que no entiendan.</a:t>
            </a:r>
            <a:endParaRPr lang="es-MX" sz="2800" b="1" i="1" dirty="0">
              <a:latin typeface="Gabriola" pitchFamily="82" charset="0"/>
            </a:endParaRPr>
          </a:p>
        </p:txBody>
      </p:sp>
      <p:sp>
        <p:nvSpPr>
          <p:cNvPr id="5" name="4 Rectángulo"/>
          <p:cNvSpPr/>
          <p:nvPr/>
        </p:nvSpPr>
        <p:spPr>
          <a:xfrm>
            <a:off x="971600" y="2780928"/>
            <a:ext cx="8100392" cy="954107"/>
          </a:xfrm>
          <a:prstGeom prst="rect">
            <a:avLst/>
          </a:prstGeom>
        </p:spPr>
        <p:txBody>
          <a:bodyPr wrap="square">
            <a:spAutoFit/>
          </a:bodyPr>
          <a:lstStyle/>
          <a:p>
            <a:r>
              <a:rPr lang="es-MX" sz="2800" b="1" i="1" dirty="0" smtClean="0">
                <a:latin typeface="Gabriola" pitchFamily="82" charset="0"/>
              </a:rPr>
              <a:t>Se diseñaran 5 preguntas , señalando sus respuestas, las cuales deberán de ser de opción múltiple (4 opciones, a, b, c y d)</a:t>
            </a:r>
            <a:endParaRPr lang="es-MX" sz="2800" b="1" i="1" dirty="0">
              <a:latin typeface="Gabriola" pitchFamily="82" charset="0"/>
            </a:endParaRPr>
          </a:p>
        </p:txBody>
      </p:sp>
      <p:sp>
        <p:nvSpPr>
          <p:cNvPr id="6" name="5 Rectángulo"/>
          <p:cNvSpPr/>
          <p:nvPr/>
        </p:nvSpPr>
        <p:spPr>
          <a:xfrm>
            <a:off x="936104" y="3789040"/>
            <a:ext cx="8100392" cy="1815882"/>
          </a:xfrm>
          <a:prstGeom prst="rect">
            <a:avLst/>
          </a:prstGeom>
        </p:spPr>
        <p:txBody>
          <a:bodyPr wrap="square">
            <a:spAutoFit/>
          </a:bodyPr>
          <a:lstStyle/>
          <a:p>
            <a:r>
              <a:rPr lang="es-MX" sz="2800" b="1" i="1" dirty="0" smtClean="0">
                <a:latin typeface="Gabriola" pitchFamily="82" charset="0"/>
              </a:rPr>
              <a:t>Cabe mencionar que la redacción o formato de las preguntas entregadas variará, de a criterio del docente, y se podrán agregar mas contenidos (del documento analizado) que no se haya abordado en las preguntas, que consideración del maestro sea relevante.</a:t>
            </a:r>
            <a:endParaRPr lang="es-MX" sz="2800" b="1" i="1" dirty="0">
              <a:latin typeface="Gabriola" pitchFamily="82" charset="0"/>
            </a:endParaRPr>
          </a:p>
        </p:txBody>
      </p:sp>
      <p:sp>
        <p:nvSpPr>
          <p:cNvPr id="7" name="6 Rectángulo"/>
          <p:cNvSpPr/>
          <p:nvPr/>
        </p:nvSpPr>
        <p:spPr>
          <a:xfrm>
            <a:off x="971600" y="5589240"/>
            <a:ext cx="8100392" cy="954107"/>
          </a:xfrm>
          <a:prstGeom prst="rect">
            <a:avLst/>
          </a:prstGeom>
        </p:spPr>
        <p:txBody>
          <a:bodyPr wrap="square">
            <a:spAutoFit/>
          </a:bodyPr>
          <a:lstStyle/>
          <a:p>
            <a:r>
              <a:rPr lang="es-MX" sz="2800" b="1" i="1" dirty="0" smtClean="0">
                <a:latin typeface="Gabriola" pitchFamily="82" charset="0"/>
              </a:rPr>
              <a:t>Se aplicará examen de cada lectura, tomando como base sus preguntas, y aportaciones en clase.</a:t>
            </a:r>
            <a:endParaRPr lang="es-MX" sz="2800" b="1" i="1" dirty="0">
              <a:latin typeface="Gabriola" pitchFamily="82" charset="0"/>
            </a:endParaRPr>
          </a:p>
        </p:txBody>
      </p:sp>
      <p:sp>
        <p:nvSpPr>
          <p:cNvPr id="10" name="9 CuadroTexto"/>
          <p:cNvSpPr txBox="1"/>
          <p:nvPr/>
        </p:nvSpPr>
        <p:spPr>
          <a:xfrm>
            <a:off x="0" y="-27384"/>
            <a:ext cx="971600" cy="1200329"/>
          </a:xfrm>
          <a:prstGeom prst="rect">
            <a:avLst/>
          </a:prstGeom>
          <a:noFill/>
        </p:spPr>
        <p:txBody>
          <a:bodyPr wrap="square" rtlCol="0">
            <a:spAutoFit/>
          </a:bodyPr>
          <a:lstStyle/>
          <a:p>
            <a:r>
              <a:rPr lang="es-MX" dirty="0" smtClean="0"/>
              <a:t>Lic. José Luis Perales Torres</a:t>
            </a:r>
            <a:endParaRPr lang="es-MX" dirty="0"/>
          </a:p>
        </p:txBody>
      </p:sp>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028343"/>
            <a:ext cx="8100392" cy="5509200"/>
          </a:xfrm>
          <a:prstGeom prst="rect">
            <a:avLst/>
          </a:prstGeom>
        </p:spPr>
        <p:txBody>
          <a:bodyPr wrap="square">
            <a:spAutoFit/>
          </a:bodyPr>
          <a:lstStyle/>
          <a:p>
            <a:pPr fontAlgn="auto">
              <a:spcBef>
                <a:spcPts val="0"/>
              </a:spcBef>
              <a:spcAft>
                <a:spcPts val="0"/>
              </a:spcAft>
              <a:defRPr/>
            </a:pPr>
            <a:r>
              <a:rPr lang="es-ES" sz="3200" b="1" i="1" dirty="0" smtClean="0">
                <a:effectLst>
                  <a:outerShdw blurRad="38100" dist="38100" dir="2700000" algn="tl">
                    <a:srgbClr val="C0C0C0"/>
                  </a:outerShdw>
                </a:effectLst>
                <a:latin typeface="Gabriola" pitchFamily="82" charset="0"/>
              </a:rPr>
              <a:t>Examen</a:t>
            </a:r>
            <a:r>
              <a:rPr lang="es-ES" sz="3200" b="1" i="1" dirty="0" smtClean="0">
                <a:solidFill>
                  <a:srgbClr val="FFFFFF"/>
                </a:solidFill>
                <a:effectLst>
                  <a:outerShdw blurRad="38100" dist="38100" dir="2700000" algn="tl">
                    <a:srgbClr val="C0C0C0"/>
                  </a:outerShdw>
                </a:effectLst>
                <a:latin typeface="Gabriola" pitchFamily="82" charset="0"/>
              </a:rPr>
              <a:t>					 </a:t>
            </a:r>
            <a:r>
              <a:rPr lang="es-ES" sz="3200" b="1" i="1" dirty="0" smtClean="0">
                <a:effectLst>
                  <a:outerShdw blurRad="38100" dist="38100" dir="2700000" algn="tl">
                    <a:srgbClr val="C0C0C0"/>
                  </a:outerShdw>
                </a:effectLst>
                <a:latin typeface="Gabriola" pitchFamily="82" charset="0"/>
              </a:rPr>
              <a:t>40%</a:t>
            </a:r>
          </a:p>
          <a:p>
            <a:pPr fontAlgn="auto">
              <a:spcBef>
                <a:spcPts val="0"/>
              </a:spcBef>
              <a:spcAft>
                <a:spcPts val="0"/>
              </a:spcAft>
              <a:defRPr/>
            </a:pPr>
            <a:endParaRPr lang="es-ES" sz="3200" b="1" i="1" dirty="0" smtClean="0">
              <a:solidFill>
                <a:srgbClr val="FFFFFF"/>
              </a:solidFill>
              <a:effectLst>
                <a:outerShdw blurRad="38100" dist="38100" dir="2700000" algn="tl">
                  <a:srgbClr val="C0C0C0"/>
                </a:outerShdw>
              </a:effectLst>
              <a:latin typeface="Gabriola" pitchFamily="82" charset="0"/>
            </a:endParaRPr>
          </a:p>
          <a:p>
            <a:pPr fontAlgn="auto">
              <a:spcBef>
                <a:spcPts val="0"/>
              </a:spcBef>
              <a:spcAft>
                <a:spcPts val="0"/>
              </a:spcAft>
              <a:defRPr/>
            </a:pPr>
            <a:r>
              <a:rPr lang="es-ES" sz="3200" b="1" i="1" dirty="0" smtClean="0">
                <a:effectLst>
                  <a:outerShdw blurRad="38100" dist="38100" dir="2700000" algn="tl">
                    <a:srgbClr val="C0C0C0"/>
                  </a:outerShdw>
                </a:effectLst>
                <a:latin typeface="Gabriola" pitchFamily="82" charset="0"/>
              </a:rPr>
              <a:t>Lectura y reporte escrito</a:t>
            </a:r>
          </a:p>
          <a:p>
            <a:pPr fontAlgn="auto">
              <a:spcBef>
                <a:spcPts val="0"/>
              </a:spcBef>
              <a:spcAft>
                <a:spcPts val="0"/>
              </a:spcAft>
              <a:defRPr/>
            </a:pPr>
            <a:r>
              <a:rPr lang="es-ES" sz="3200" b="1" i="1" dirty="0" smtClean="0">
                <a:effectLst>
                  <a:outerShdw blurRad="38100" dist="38100" dir="2700000" algn="tl">
                    <a:srgbClr val="C0C0C0"/>
                  </a:outerShdw>
                </a:effectLst>
                <a:latin typeface="Gabriola" pitchFamily="82" charset="0"/>
              </a:rPr>
              <a:t>  previos a la clase</a:t>
            </a:r>
            <a:r>
              <a:rPr lang="es-ES" sz="3200" b="1" i="1" dirty="0" smtClean="0">
                <a:solidFill>
                  <a:srgbClr val="FFFFFF"/>
                </a:solidFill>
                <a:effectLst>
                  <a:outerShdw blurRad="38100" dist="38100" dir="2700000" algn="tl">
                    <a:srgbClr val="C0C0C0"/>
                  </a:outerShdw>
                </a:effectLst>
                <a:latin typeface="Gabriola" pitchFamily="82" charset="0"/>
              </a:rPr>
              <a:t>			 	</a:t>
            </a:r>
            <a:r>
              <a:rPr lang="es-ES" sz="3200" b="1" i="1" dirty="0" smtClean="0">
                <a:effectLst>
                  <a:outerShdw blurRad="38100" dist="38100" dir="2700000" algn="tl">
                    <a:srgbClr val="C0C0C0"/>
                  </a:outerShdw>
                </a:effectLst>
                <a:latin typeface="Gabriola" pitchFamily="82" charset="0"/>
              </a:rPr>
              <a:t>20%</a:t>
            </a:r>
          </a:p>
          <a:p>
            <a:pPr fontAlgn="auto">
              <a:spcBef>
                <a:spcPts val="0"/>
              </a:spcBef>
              <a:spcAft>
                <a:spcPts val="0"/>
              </a:spcAft>
              <a:defRPr/>
            </a:pPr>
            <a:endParaRPr lang="es-ES" sz="3200" b="1" i="1" dirty="0" smtClean="0">
              <a:solidFill>
                <a:srgbClr val="FFFFFF"/>
              </a:solidFill>
              <a:effectLst>
                <a:outerShdw blurRad="38100" dist="38100" dir="2700000" algn="tl">
                  <a:srgbClr val="C0C0C0"/>
                </a:outerShdw>
              </a:effectLst>
              <a:latin typeface="Gabriola" pitchFamily="82" charset="0"/>
            </a:endParaRPr>
          </a:p>
          <a:p>
            <a:pPr fontAlgn="auto">
              <a:spcBef>
                <a:spcPts val="0"/>
              </a:spcBef>
              <a:spcAft>
                <a:spcPts val="0"/>
              </a:spcAft>
              <a:defRPr/>
            </a:pPr>
            <a:r>
              <a:rPr lang="es-ES" sz="3200" b="1" i="1" dirty="0" smtClean="0">
                <a:effectLst>
                  <a:outerShdw blurRad="38100" dist="38100" dir="2700000" algn="tl">
                    <a:srgbClr val="C0C0C0"/>
                  </a:outerShdw>
                </a:effectLst>
                <a:latin typeface="Gabriola" pitchFamily="82" charset="0"/>
              </a:rPr>
              <a:t>Actividades de observación</a:t>
            </a:r>
            <a:r>
              <a:rPr lang="es-ES" sz="3200" b="1" i="1" dirty="0" smtClean="0">
                <a:solidFill>
                  <a:srgbClr val="FFFFFF"/>
                </a:solidFill>
                <a:effectLst>
                  <a:outerShdw blurRad="38100" dist="38100" dir="2700000" algn="tl">
                    <a:srgbClr val="C0C0C0"/>
                  </a:outerShdw>
                </a:effectLst>
                <a:latin typeface="Gabriola" pitchFamily="82" charset="0"/>
              </a:rPr>
              <a:t>	</a:t>
            </a:r>
          </a:p>
          <a:p>
            <a:pPr fontAlgn="auto">
              <a:spcBef>
                <a:spcPts val="0"/>
              </a:spcBef>
              <a:spcAft>
                <a:spcPts val="0"/>
              </a:spcAft>
              <a:defRPr/>
            </a:pPr>
            <a:r>
              <a:rPr lang="es-ES" sz="3200" b="1" i="1" dirty="0" smtClean="0">
                <a:effectLst>
                  <a:outerShdw blurRad="38100" dist="38100" dir="2700000" algn="tl">
                    <a:srgbClr val="C0C0C0"/>
                  </a:outerShdw>
                </a:effectLst>
                <a:latin typeface="Gabriola" pitchFamily="82" charset="0"/>
              </a:rPr>
              <a:t> y Práctica</a:t>
            </a:r>
            <a:r>
              <a:rPr lang="es-ES" sz="3200" b="1" i="1" dirty="0" smtClean="0">
                <a:solidFill>
                  <a:srgbClr val="FFFFFF"/>
                </a:solidFill>
                <a:effectLst>
                  <a:outerShdw blurRad="38100" dist="38100" dir="2700000" algn="tl">
                    <a:srgbClr val="C0C0C0"/>
                  </a:outerShdw>
                </a:effectLst>
                <a:latin typeface="Gabriola" pitchFamily="82" charset="0"/>
              </a:rPr>
              <a:t>					</a:t>
            </a:r>
            <a:r>
              <a:rPr lang="es-ES" sz="3200" b="1" i="1" dirty="0" smtClean="0">
                <a:effectLst>
                  <a:outerShdw blurRad="38100" dist="38100" dir="2700000" algn="tl">
                    <a:srgbClr val="C0C0C0"/>
                  </a:outerShdw>
                </a:effectLst>
                <a:latin typeface="Gabriola" pitchFamily="82" charset="0"/>
              </a:rPr>
              <a:t> 30%</a:t>
            </a:r>
          </a:p>
          <a:p>
            <a:pPr fontAlgn="auto">
              <a:spcBef>
                <a:spcPts val="0"/>
              </a:spcBef>
              <a:spcAft>
                <a:spcPts val="0"/>
              </a:spcAft>
              <a:defRPr/>
            </a:pPr>
            <a:endParaRPr lang="es-ES" sz="3200" b="1" i="1" dirty="0" smtClean="0">
              <a:solidFill>
                <a:srgbClr val="FFFFFF"/>
              </a:solidFill>
              <a:effectLst>
                <a:outerShdw blurRad="38100" dist="38100" dir="2700000" algn="tl">
                  <a:srgbClr val="C0C0C0"/>
                </a:outerShdw>
              </a:effectLst>
              <a:latin typeface="Gabriola" pitchFamily="82" charset="0"/>
            </a:endParaRPr>
          </a:p>
          <a:p>
            <a:pPr fontAlgn="auto">
              <a:spcBef>
                <a:spcPts val="0"/>
              </a:spcBef>
              <a:spcAft>
                <a:spcPts val="0"/>
              </a:spcAft>
              <a:defRPr/>
            </a:pPr>
            <a:r>
              <a:rPr lang="es-ES" sz="3200" b="1" i="1" dirty="0" smtClean="0">
                <a:effectLst>
                  <a:outerShdw blurRad="38100" dist="38100" dir="2700000" algn="tl">
                    <a:srgbClr val="C0C0C0"/>
                  </a:outerShdw>
                </a:effectLst>
                <a:latin typeface="Gabriola" pitchFamily="82" charset="0"/>
              </a:rPr>
              <a:t>Participación 		</a:t>
            </a:r>
            <a:r>
              <a:rPr lang="es-ES" sz="3200" b="1" i="1" dirty="0" smtClean="0">
                <a:solidFill>
                  <a:srgbClr val="FFFFFF"/>
                </a:solidFill>
                <a:effectLst>
                  <a:outerShdw blurRad="38100" dist="38100" dir="2700000" algn="tl">
                    <a:srgbClr val="C0C0C0"/>
                  </a:outerShdw>
                </a:effectLst>
                <a:latin typeface="Gabriola" pitchFamily="82" charset="0"/>
              </a:rPr>
              <a:t>	</a:t>
            </a:r>
          </a:p>
          <a:p>
            <a:pPr fontAlgn="auto">
              <a:spcBef>
                <a:spcPts val="0"/>
              </a:spcBef>
              <a:spcAft>
                <a:spcPts val="0"/>
              </a:spcAft>
              <a:defRPr/>
            </a:pPr>
            <a:r>
              <a:rPr lang="es-ES" sz="3200" b="1" i="1" dirty="0" smtClean="0">
                <a:effectLst>
                  <a:outerShdw blurRad="38100" dist="38100" dir="2700000" algn="tl">
                    <a:srgbClr val="C0C0C0"/>
                  </a:outerShdw>
                </a:effectLst>
                <a:latin typeface="Gabriola" pitchFamily="82" charset="0"/>
              </a:rPr>
              <a:t>(argumentaciones propias)</a:t>
            </a:r>
            <a:r>
              <a:rPr lang="es-ES" sz="3200" b="1" i="1" dirty="0" smtClean="0">
                <a:solidFill>
                  <a:srgbClr val="FFFFFF"/>
                </a:solidFill>
                <a:effectLst>
                  <a:outerShdw blurRad="38100" dist="38100" dir="2700000" algn="tl">
                    <a:srgbClr val="C0C0C0"/>
                  </a:outerShdw>
                </a:effectLst>
                <a:latin typeface="Gabriola" pitchFamily="82" charset="0"/>
              </a:rPr>
              <a:t>			</a:t>
            </a:r>
            <a:r>
              <a:rPr lang="es-ES" sz="3200" b="1" i="1" dirty="0" smtClean="0">
                <a:effectLst>
                  <a:outerShdw blurRad="38100" dist="38100" dir="2700000" algn="tl">
                    <a:srgbClr val="C0C0C0"/>
                  </a:outerShdw>
                </a:effectLst>
                <a:latin typeface="Gabriola" pitchFamily="82" charset="0"/>
              </a:rPr>
              <a:t> 10%</a:t>
            </a:r>
          </a:p>
          <a:p>
            <a:pPr fontAlgn="auto">
              <a:spcBef>
                <a:spcPts val="0"/>
              </a:spcBef>
              <a:spcAft>
                <a:spcPts val="0"/>
              </a:spcAft>
              <a:defRPr/>
            </a:pPr>
            <a:r>
              <a:rPr lang="es-ES" sz="3200" b="1" i="1" dirty="0" smtClean="0">
                <a:effectLst>
                  <a:outerShdw blurRad="38100" dist="38100" dir="2700000" algn="tl">
                    <a:srgbClr val="C0C0C0"/>
                  </a:outerShdw>
                </a:effectLst>
                <a:latin typeface="Gabriola" pitchFamily="82" charset="0"/>
              </a:rPr>
              <a:t>						100 %</a:t>
            </a:r>
            <a:endParaRPr lang="es-ES" sz="3200" b="1" i="1" dirty="0">
              <a:effectLst>
                <a:outerShdw blurRad="38100" dist="38100" dir="2700000" algn="tl">
                  <a:srgbClr val="C0C0C0"/>
                </a:outerShdw>
              </a:effectLst>
              <a:latin typeface="Gabriola" pitchFamily="82" charset="0"/>
            </a:endParaRPr>
          </a:p>
        </p:txBody>
      </p:sp>
      <p:sp>
        <p:nvSpPr>
          <p:cNvPr id="4" name="3 CuadroTexto"/>
          <p:cNvSpPr txBox="1"/>
          <p:nvPr/>
        </p:nvSpPr>
        <p:spPr>
          <a:xfrm>
            <a:off x="2555776" y="116632"/>
            <a:ext cx="5112568" cy="1200329"/>
          </a:xfrm>
          <a:prstGeom prst="rect">
            <a:avLst/>
          </a:prstGeom>
          <a:noFill/>
        </p:spPr>
        <p:txBody>
          <a:bodyPr wrap="square" rtlCol="0">
            <a:spAutoFit/>
          </a:bodyPr>
          <a:lstStyle/>
          <a:p>
            <a:pPr algn="ctr"/>
            <a:r>
              <a:rPr lang="es-MX" sz="7200" b="1" i="1" dirty="0" smtClean="0">
                <a:ln w="17780" cmpd="sng">
                  <a:solidFill>
                    <a:sysClr val="windowText" lastClr="000000"/>
                  </a:solidFill>
                  <a:prstDash val="solid"/>
                  <a:miter lim="800000"/>
                </a:ln>
                <a:solidFill>
                  <a:schemeClr val="bg1"/>
                </a:solidFill>
                <a:effectLst>
                  <a:outerShdw blurRad="50800" algn="tl" rotWithShape="0">
                    <a:srgbClr val="000000"/>
                  </a:outerShdw>
                </a:effectLst>
                <a:latin typeface="Gabriola" pitchFamily="82" charset="0"/>
              </a:rPr>
              <a:t>EVALUACIÓN</a:t>
            </a:r>
            <a:endParaRPr lang="es-MX" sz="2400" i="1" dirty="0">
              <a:ln w="17780" cmpd="sng">
                <a:solidFill>
                  <a:sysClr val="windowText" lastClr="000000"/>
                </a:solidFill>
                <a:prstDash val="solid"/>
                <a:miter lim="800000"/>
              </a:ln>
              <a:solidFill>
                <a:schemeClr val="bg1"/>
              </a:solidFill>
              <a:latin typeface="Gabriola" pitchFamily="82" charset="0"/>
            </a:endParaRPr>
          </a:p>
        </p:txBody>
      </p:sp>
      <p:sp>
        <p:nvSpPr>
          <p:cNvPr id="7" name="6 CuadroTexto"/>
          <p:cNvSpPr txBox="1"/>
          <p:nvPr/>
        </p:nvSpPr>
        <p:spPr>
          <a:xfrm>
            <a:off x="0" y="-27384"/>
            <a:ext cx="971600" cy="1200329"/>
          </a:xfrm>
          <a:prstGeom prst="rect">
            <a:avLst/>
          </a:prstGeom>
          <a:noFill/>
        </p:spPr>
        <p:txBody>
          <a:bodyPr wrap="square" rtlCol="0">
            <a:spAutoFit/>
          </a:bodyPr>
          <a:lstStyle/>
          <a:p>
            <a:r>
              <a:rPr lang="es-MX" dirty="0" smtClean="0"/>
              <a:t>Lic. José Luis Perales Torres</a:t>
            </a:r>
            <a:endParaRPr lang="es-MX" dirty="0"/>
          </a:p>
        </p:txBody>
      </p: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escuela2.jpg"/>
          <p:cNvPicPr>
            <a:picLocks noChangeAspect="1"/>
          </p:cNvPicPr>
          <p:nvPr/>
        </p:nvPicPr>
        <p:blipFill>
          <a:blip r:embed="rId2" cstate="print"/>
          <a:stretch>
            <a:fillRect/>
          </a:stretch>
        </p:blipFill>
        <p:spPr>
          <a:xfrm>
            <a:off x="1043608" y="0"/>
            <a:ext cx="8100392" cy="6794543"/>
          </a:xfrm>
          <a:prstGeom prst="rect">
            <a:avLst/>
          </a:prstGeom>
        </p:spPr>
      </p:pic>
      <p:sp>
        <p:nvSpPr>
          <p:cNvPr id="3" name="2 CuadroTexto"/>
          <p:cNvSpPr txBox="1"/>
          <p:nvPr/>
        </p:nvSpPr>
        <p:spPr>
          <a:xfrm>
            <a:off x="0" y="-27384"/>
            <a:ext cx="971600" cy="1200329"/>
          </a:xfrm>
          <a:prstGeom prst="rect">
            <a:avLst/>
          </a:prstGeom>
          <a:noFill/>
        </p:spPr>
        <p:txBody>
          <a:bodyPr wrap="square" rtlCol="0">
            <a:spAutoFit/>
          </a:bodyPr>
          <a:lstStyle/>
          <a:p>
            <a:r>
              <a:rPr lang="es-MX" dirty="0" smtClean="0"/>
              <a:t>Lic. José Luis Perales Torres</a:t>
            </a:r>
            <a:endParaRPr lang="es-MX" dirty="0"/>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educacion.jpg"/>
          <p:cNvPicPr>
            <a:picLocks noChangeAspect="1"/>
          </p:cNvPicPr>
          <p:nvPr/>
        </p:nvPicPr>
        <p:blipFill>
          <a:blip r:embed="rId2" cstate="print">
            <a:lum bright="20000"/>
          </a:blip>
          <a:stretch>
            <a:fillRect/>
          </a:stretch>
        </p:blipFill>
        <p:spPr>
          <a:xfrm>
            <a:off x="2843808" y="1524096"/>
            <a:ext cx="3816424" cy="3231082"/>
          </a:xfrm>
          <a:prstGeom prst="rect">
            <a:avLst/>
          </a:prstGeom>
        </p:spPr>
      </p:pic>
      <p:sp>
        <p:nvSpPr>
          <p:cNvPr id="2049" name="Rectangle 1"/>
          <p:cNvSpPr>
            <a:spLocks noChangeArrowheads="1"/>
          </p:cNvSpPr>
          <p:nvPr/>
        </p:nvSpPr>
        <p:spPr bwMode="auto">
          <a:xfrm>
            <a:off x="971600" y="548680"/>
            <a:ext cx="784887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b="1" i="1" u="none" cap="none" normalizeH="0" baseline="0" dirty="0" smtClean="0">
                <a:ln>
                  <a:noFill/>
                </a:ln>
                <a:solidFill>
                  <a:schemeClr val="tx1"/>
                </a:solidFill>
                <a:effectLst>
                  <a:outerShdw blurRad="38100" dist="38100" dir="2700000" algn="tl">
                    <a:srgbClr val="000000">
                      <a:alpha val="43137"/>
                    </a:srgbClr>
                  </a:outerShdw>
                </a:effectLst>
                <a:latin typeface="Gentium Basic" pitchFamily="2" charset="0"/>
                <a:ea typeface="Dotum" pitchFamily="34" charset="-127"/>
                <a:cs typeface="Arial" pitchFamily="34" charset="0"/>
              </a:rPr>
              <a:t>Que el alumnado conozca y profundice en lo posible sobre la estructura y función del Sistema Nervioso Central en especial el Cerebro, para entender los cambios que se generan durante el crecimiento y el desarrollo de las capacidades motrices del niño.</a:t>
            </a:r>
            <a:endParaRPr kumimoji="0" lang="es-ES" sz="6000" b="1" i="1" u="none" cap="none" normalizeH="0" baseline="0" dirty="0" smtClean="0">
              <a:ln>
                <a:noFill/>
              </a:ln>
              <a:solidFill>
                <a:schemeClr val="tx1"/>
              </a:solidFill>
              <a:effectLst>
                <a:outerShdw blurRad="38100" dist="38100" dir="2700000" algn="tl">
                  <a:srgbClr val="000000">
                    <a:alpha val="43137"/>
                  </a:srgbClr>
                </a:outerShdw>
              </a:effectLst>
              <a:latin typeface="Gentium Basic" pitchFamily="2" charset="0"/>
              <a:ea typeface="Dotum" pitchFamily="34" charset="-127"/>
              <a:cs typeface="Arial" pitchFamily="34" charset="0"/>
            </a:endParaRPr>
          </a:p>
        </p:txBody>
      </p:sp>
      <p:sp>
        <p:nvSpPr>
          <p:cNvPr id="3" name="2 Rectángulo"/>
          <p:cNvSpPr/>
          <p:nvPr/>
        </p:nvSpPr>
        <p:spPr>
          <a:xfrm>
            <a:off x="975663" y="44624"/>
            <a:ext cx="5684569" cy="584775"/>
          </a:xfrm>
          <a:prstGeom prst="rect">
            <a:avLst/>
          </a:prstGeom>
        </p:spPr>
        <p:txBody>
          <a:bodyPr wrap="none">
            <a:spAutoFit/>
          </a:bodyPr>
          <a:lstStyle/>
          <a:p>
            <a:r>
              <a:rPr kumimoji="0" lang="es-ES" sz="3200" b="1" i="1" u="none" strike="noStrike" cap="none" normalizeH="0" baseline="0" dirty="0" smtClean="0">
                <a:ln>
                  <a:noFill/>
                </a:ln>
                <a:solidFill>
                  <a:schemeClr val="tx1"/>
                </a:solidFill>
                <a:effectLst>
                  <a:outerShdw blurRad="38100" dist="38100" dir="2700000" algn="tl">
                    <a:srgbClr val="000000">
                      <a:alpha val="43137"/>
                    </a:srgbClr>
                  </a:outerShdw>
                </a:effectLst>
                <a:latin typeface="Gentium Basic" pitchFamily="2" charset="0"/>
                <a:ea typeface="Times New Roman" pitchFamily="18" charset="0"/>
                <a:cs typeface="Arial" pitchFamily="34" charset="0"/>
              </a:rPr>
              <a:t>PROPÓSITO DE LA ASIGNATURA: </a:t>
            </a:r>
            <a:endParaRPr lang="es-MX" sz="3200" i="1" dirty="0">
              <a:effectLst>
                <a:outerShdw blurRad="38100" dist="38100" dir="2700000" algn="tl">
                  <a:srgbClr val="000000">
                    <a:alpha val="43137"/>
                  </a:srgbClr>
                </a:outerShdw>
              </a:effectLst>
              <a:latin typeface="Gentium Basic" pitchFamily="2" charset="0"/>
            </a:endParaRPr>
          </a:p>
        </p:txBody>
      </p:sp>
      <p:sp>
        <p:nvSpPr>
          <p:cNvPr id="2050" name="Rectangle 2"/>
          <p:cNvSpPr>
            <a:spLocks noChangeArrowheads="1"/>
          </p:cNvSpPr>
          <p:nvPr/>
        </p:nvSpPr>
        <p:spPr bwMode="auto">
          <a:xfrm>
            <a:off x="971600" y="2780347"/>
            <a:ext cx="799288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800" b="1" i="1" u="none" strike="noStrike" cap="none" normalizeH="0" baseline="0" dirty="0" smtClean="0">
                <a:ln>
                  <a:noFill/>
                </a:ln>
                <a:solidFill>
                  <a:schemeClr val="tx1"/>
                </a:solidFill>
                <a:effectLst>
                  <a:outerShdw blurRad="38100" dist="38100" dir="2700000" algn="tl">
                    <a:srgbClr val="000000">
                      <a:alpha val="43137"/>
                    </a:srgbClr>
                  </a:outerShdw>
                </a:effectLst>
                <a:latin typeface="Gentium Basic" pitchFamily="2" charset="0"/>
                <a:ea typeface="Times New Roman" pitchFamily="18" charset="0"/>
                <a:cs typeface="Arial" pitchFamily="34" charset="0"/>
              </a:rPr>
              <a:t>Reconozcan que en el crecimiento y madurez motriz del  niño van implícitos procesos cognitivos, afectivos y de lenguaje. </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sz="2800" b="1" i="1" u="none" strike="noStrike" cap="none" normalizeH="0" baseline="0" dirty="0" smtClean="0">
                <a:ln>
                  <a:noFill/>
                </a:ln>
                <a:solidFill>
                  <a:schemeClr val="tx1"/>
                </a:solidFill>
                <a:effectLst>
                  <a:outerShdw blurRad="38100" dist="38100" dir="2700000" algn="tl">
                    <a:srgbClr val="000000">
                      <a:alpha val="43137"/>
                    </a:srgbClr>
                  </a:outerShdw>
                </a:effectLst>
                <a:latin typeface="Gentium Basic" pitchFamily="2" charset="0"/>
                <a:ea typeface="Times New Roman" pitchFamily="18" charset="0"/>
                <a:cs typeface="Arial" pitchFamily="34" charset="0"/>
              </a:rPr>
              <a:t>Por otra parte v</a:t>
            </a:r>
            <a:r>
              <a:rPr kumimoji="0" lang="es-ES" sz="2800" b="1" i="1" u="none" strike="noStrike" cap="none" normalizeH="0" baseline="0" dirty="0" smtClean="0">
                <a:ln>
                  <a:noFill/>
                </a:ln>
                <a:solidFill>
                  <a:schemeClr val="tx1"/>
                </a:solidFill>
                <a:effectLst>
                  <a:outerShdw blurRad="38100" dist="38100" dir="2700000" algn="tl">
                    <a:srgbClr val="000000">
                      <a:alpha val="43137"/>
                    </a:srgbClr>
                  </a:outerShdw>
                </a:effectLst>
                <a:latin typeface="Gentium Basic" pitchFamily="2" charset="0"/>
                <a:ea typeface="Times New Roman" pitchFamily="18" charset="0"/>
                <a:cs typeface="Arial" pitchFamily="34" charset="0"/>
              </a:rPr>
              <a:t>aloren la importancia del Jardín de Niños, para incentivar y favorecer este proceso de desarrollo, ayudando a la adquisición de habilidades para el cuidar y mantener de la salud, así mismo </a:t>
            </a:r>
            <a:r>
              <a:rPr kumimoji="0" lang="es-MX" sz="2800" b="1" i="1" u="none" strike="noStrike" cap="none" normalizeH="0" baseline="0" dirty="0" smtClean="0">
                <a:ln>
                  <a:noFill/>
                </a:ln>
                <a:solidFill>
                  <a:schemeClr val="tx1"/>
                </a:solidFill>
                <a:effectLst>
                  <a:outerShdw blurRad="38100" dist="38100" dir="2700000" algn="tl">
                    <a:srgbClr val="000000">
                      <a:alpha val="43137"/>
                    </a:srgbClr>
                  </a:outerShdw>
                </a:effectLst>
                <a:latin typeface="Gentium Basic" pitchFamily="2" charset="0"/>
                <a:ea typeface="Times New Roman" pitchFamily="18" charset="0"/>
                <a:cs typeface="Arial" pitchFamily="34" charset="0"/>
              </a:rPr>
              <a:t>que conozcan y manejen las características físicas y motrices de los niños en edad de preescolar.</a:t>
            </a:r>
            <a:r>
              <a:rPr kumimoji="0" lang="es-MX" sz="2800" b="1" i="1" u="none" strike="noStrike" cap="none" normalizeH="0" baseline="0" dirty="0" smtClean="0">
                <a:ln>
                  <a:noFill/>
                </a:ln>
                <a:solidFill>
                  <a:schemeClr val="tx1"/>
                </a:solidFill>
                <a:effectLst>
                  <a:outerShdw blurRad="38100" dist="38100" dir="2700000" algn="tl">
                    <a:srgbClr val="000000">
                      <a:alpha val="43137"/>
                    </a:srgbClr>
                  </a:outerShdw>
                </a:effectLst>
                <a:latin typeface="Gentium Basic" pitchFamily="2" charset="0"/>
                <a:cs typeface="Arial" pitchFamily="34" charset="0"/>
              </a:rPr>
              <a:t> </a:t>
            </a:r>
          </a:p>
        </p:txBody>
      </p:sp>
      <p:sp>
        <p:nvSpPr>
          <p:cNvPr id="9" name="8 CuadroTexto"/>
          <p:cNvSpPr txBox="1"/>
          <p:nvPr/>
        </p:nvSpPr>
        <p:spPr>
          <a:xfrm>
            <a:off x="0" y="-27384"/>
            <a:ext cx="971600" cy="1200329"/>
          </a:xfrm>
          <a:prstGeom prst="rect">
            <a:avLst/>
          </a:prstGeom>
          <a:noFill/>
        </p:spPr>
        <p:txBody>
          <a:bodyPr wrap="square" rtlCol="0">
            <a:spAutoFit/>
          </a:bodyPr>
          <a:lstStyle/>
          <a:p>
            <a:r>
              <a:rPr lang="es-MX" dirty="0" smtClean="0"/>
              <a:t>Lic. José Luis Perales Torres</a:t>
            </a:r>
            <a:endParaRPr lang="es-MX" dirty="0"/>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educacion.jpg"/>
          <p:cNvPicPr>
            <a:picLocks noChangeAspect="1"/>
          </p:cNvPicPr>
          <p:nvPr/>
        </p:nvPicPr>
        <p:blipFill>
          <a:blip r:embed="rId2" cstate="print">
            <a:lum bright="20000"/>
          </a:blip>
          <a:stretch>
            <a:fillRect/>
          </a:stretch>
        </p:blipFill>
        <p:spPr>
          <a:xfrm>
            <a:off x="3347864" y="1676074"/>
            <a:ext cx="3816424" cy="3231083"/>
          </a:xfrm>
          <a:prstGeom prst="rect">
            <a:avLst/>
          </a:prstGeom>
        </p:spPr>
      </p:pic>
      <p:sp>
        <p:nvSpPr>
          <p:cNvPr id="2" name="1 Rectángulo"/>
          <p:cNvSpPr/>
          <p:nvPr/>
        </p:nvSpPr>
        <p:spPr>
          <a:xfrm>
            <a:off x="1043608" y="-27384"/>
            <a:ext cx="8100392" cy="2862322"/>
          </a:xfrm>
          <a:prstGeom prst="rect">
            <a:avLst/>
          </a:prstGeom>
        </p:spPr>
        <p:txBody>
          <a:bodyPr wrap="square">
            <a:spAutoFit/>
          </a:bodyPr>
          <a:lstStyle/>
          <a:p>
            <a:pPr fontAlgn="auto">
              <a:spcBef>
                <a:spcPts val="0"/>
              </a:spcBef>
              <a:spcAft>
                <a:spcPts val="0"/>
              </a:spcAft>
              <a:defRPr/>
            </a:pPr>
            <a:r>
              <a:rPr lang="es-ES" sz="3600" b="1" i="1" dirty="0" smtClean="0">
                <a:effectLst>
                  <a:outerShdw blurRad="38100" dist="38100" dir="2700000" algn="tl">
                    <a:srgbClr val="C0C0C0"/>
                  </a:outerShdw>
                </a:effectLst>
                <a:latin typeface="Gabriola" pitchFamily="82" charset="0"/>
              </a:rPr>
              <a:t>El curso está organizado en dos tres temáticos. Cada uno de ellos incluye los temas de estudio, la bibliografía básica para su análisis, un conjunto de actividades sugeridas que permitirán el tratamiento de los temas y la bibliografía.</a:t>
            </a:r>
            <a:endParaRPr lang="es-ES" sz="3600" b="1" i="1" dirty="0">
              <a:effectLst>
                <a:outerShdw blurRad="38100" dist="38100" dir="2700000" algn="tl">
                  <a:srgbClr val="C0C0C0"/>
                </a:outerShdw>
              </a:effectLst>
              <a:latin typeface="Gabriola" pitchFamily="82" charset="0"/>
            </a:endParaRPr>
          </a:p>
        </p:txBody>
      </p:sp>
      <p:sp>
        <p:nvSpPr>
          <p:cNvPr id="3" name="2 Rectángulo"/>
          <p:cNvSpPr/>
          <p:nvPr/>
        </p:nvSpPr>
        <p:spPr>
          <a:xfrm>
            <a:off x="863080" y="2852936"/>
            <a:ext cx="8280920" cy="1200329"/>
          </a:xfrm>
          <a:prstGeom prst="rect">
            <a:avLst/>
          </a:prstGeom>
        </p:spPr>
        <p:txBody>
          <a:bodyPr wrap="square">
            <a:spAutoFit/>
          </a:bodyPr>
          <a:lstStyle/>
          <a:p>
            <a:r>
              <a:rPr lang="es-ES" sz="3600" i="1" dirty="0">
                <a:ln w="18415" cmpd="sng">
                  <a:solidFill>
                    <a:schemeClr val="tx1"/>
                  </a:solidFill>
                  <a:prstDash val="solid"/>
                </a:ln>
                <a:effectLst>
                  <a:outerShdw blurRad="63500" dir="3600000" algn="tl" rotWithShape="0">
                    <a:srgbClr val="000000">
                      <a:alpha val="70000"/>
                    </a:srgbClr>
                  </a:outerShdw>
                </a:effectLst>
                <a:latin typeface="Gabriola" pitchFamily="82" charset="0"/>
              </a:rPr>
              <a:t>I. Bases para Entender el Crecimiento de la Motricidad de los Niños: El Estudio del Cerebro Humano.</a:t>
            </a:r>
            <a:endParaRPr lang="es-MX" sz="3600" i="1" dirty="0">
              <a:ln w="18415" cmpd="sng">
                <a:solidFill>
                  <a:schemeClr val="tx1"/>
                </a:solidFill>
                <a:prstDash val="solid"/>
              </a:ln>
              <a:effectLst>
                <a:outerShdw blurRad="63500" dir="3600000" algn="tl" rotWithShape="0">
                  <a:srgbClr val="000000">
                    <a:alpha val="70000"/>
                  </a:srgbClr>
                </a:outerShdw>
              </a:effectLst>
              <a:latin typeface="Gabriola" pitchFamily="82" charset="0"/>
            </a:endParaRPr>
          </a:p>
        </p:txBody>
      </p:sp>
      <p:sp>
        <p:nvSpPr>
          <p:cNvPr id="4" name="3 Rectángulo"/>
          <p:cNvSpPr/>
          <p:nvPr/>
        </p:nvSpPr>
        <p:spPr>
          <a:xfrm>
            <a:off x="971600" y="4679265"/>
            <a:ext cx="8100392" cy="2062103"/>
          </a:xfrm>
          <a:prstGeom prst="rect">
            <a:avLst/>
          </a:prstGeom>
        </p:spPr>
        <p:txBody>
          <a:bodyPr wrap="square">
            <a:spAutoFit/>
          </a:bodyPr>
          <a:lstStyle/>
          <a:p>
            <a:r>
              <a:rPr lang="es-ES" sz="3200" b="1" i="1" dirty="0" smtClean="0">
                <a:effectLst>
                  <a:outerShdw blurRad="38100" dist="38100" dir="2700000" algn="tl">
                    <a:srgbClr val="000000">
                      <a:alpha val="43137"/>
                    </a:srgbClr>
                  </a:outerShdw>
                </a:effectLst>
                <a:latin typeface="Gabriola" pitchFamily="82" charset="0"/>
              </a:rPr>
              <a:t>Analizar la organización y el funcionamiento de sistema nervioso central, identificando que el cerebro es un órgano que regula todas las funciones y actividades que realiza el ser humano, así como explicar y comprender el desarrollo motor de los niños.</a:t>
            </a:r>
            <a:endParaRPr lang="es-MX" sz="3200" b="1" i="1" dirty="0">
              <a:effectLst>
                <a:outerShdw blurRad="38100" dist="38100" dir="2700000" algn="tl">
                  <a:srgbClr val="000000">
                    <a:alpha val="43137"/>
                  </a:srgbClr>
                </a:outerShdw>
              </a:effectLst>
              <a:latin typeface="Gabriola" pitchFamily="82" charset="0"/>
            </a:endParaRPr>
          </a:p>
        </p:txBody>
      </p:sp>
      <p:sp>
        <p:nvSpPr>
          <p:cNvPr id="5" name="4 Rectángulo"/>
          <p:cNvSpPr/>
          <p:nvPr/>
        </p:nvSpPr>
        <p:spPr>
          <a:xfrm>
            <a:off x="971600" y="4005064"/>
            <a:ext cx="5004048" cy="646331"/>
          </a:xfrm>
          <a:prstGeom prst="rect">
            <a:avLst/>
          </a:prstGeom>
        </p:spPr>
        <p:txBody>
          <a:bodyPr wrap="square">
            <a:spAutoFit/>
          </a:bodyPr>
          <a:lstStyle/>
          <a:p>
            <a:r>
              <a:rPr lang="es-ES" sz="3600" b="1" i="1" dirty="0">
                <a:effectLst>
                  <a:outerShdw blurRad="38100" dist="38100" dir="2700000" algn="tl">
                    <a:srgbClr val="000000">
                      <a:alpha val="43137"/>
                    </a:srgbClr>
                  </a:outerShdw>
                </a:effectLst>
                <a:latin typeface="Gabriola" pitchFamily="82" charset="0"/>
              </a:rPr>
              <a:t>C</a:t>
            </a:r>
            <a:r>
              <a:rPr lang="es-ES" sz="3600" b="1" i="1" dirty="0" smtClean="0">
                <a:effectLst>
                  <a:outerShdw blurRad="38100" dist="38100" dir="2700000" algn="tl">
                    <a:srgbClr val="000000">
                      <a:alpha val="43137"/>
                    </a:srgbClr>
                  </a:outerShdw>
                </a:effectLst>
                <a:latin typeface="Gabriola" pitchFamily="82" charset="0"/>
              </a:rPr>
              <a:t>ompetencia a Desarrollar</a:t>
            </a:r>
            <a:endParaRPr lang="es-MX" sz="3600" b="1" i="1" dirty="0">
              <a:effectLst>
                <a:outerShdw blurRad="38100" dist="38100" dir="2700000" algn="tl">
                  <a:srgbClr val="000000">
                    <a:alpha val="43137"/>
                  </a:srgbClr>
                </a:outerShdw>
              </a:effectLst>
              <a:latin typeface="Gabriola" pitchFamily="82" charset="0"/>
            </a:endParaRPr>
          </a:p>
        </p:txBody>
      </p:sp>
      <p:sp>
        <p:nvSpPr>
          <p:cNvPr id="9" name="8 CuadroTexto"/>
          <p:cNvSpPr txBox="1"/>
          <p:nvPr/>
        </p:nvSpPr>
        <p:spPr>
          <a:xfrm>
            <a:off x="0" y="-27384"/>
            <a:ext cx="971600" cy="1200329"/>
          </a:xfrm>
          <a:prstGeom prst="rect">
            <a:avLst/>
          </a:prstGeom>
          <a:noFill/>
        </p:spPr>
        <p:txBody>
          <a:bodyPr wrap="square" rtlCol="0">
            <a:spAutoFit/>
          </a:bodyPr>
          <a:lstStyle/>
          <a:p>
            <a:r>
              <a:rPr lang="es-MX" dirty="0" smtClean="0"/>
              <a:t>Lic. José Luis Perales Torres</a:t>
            </a:r>
            <a:endParaRPr lang="es-MX" dirty="0"/>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10391659-personaje-de-dibujos-animados-de-cerebro-en-ejecuci-n.jpg"/>
          <p:cNvPicPr>
            <a:picLocks noChangeAspect="1"/>
          </p:cNvPicPr>
          <p:nvPr/>
        </p:nvPicPr>
        <p:blipFill>
          <a:blip r:embed="rId2" cstate="print"/>
          <a:stretch>
            <a:fillRect/>
          </a:stretch>
        </p:blipFill>
        <p:spPr>
          <a:xfrm>
            <a:off x="5580112" y="692696"/>
            <a:ext cx="3384376" cy="2519471"/>
          </a:xfrm>
          <a:prstGeom prst="rect">
            <a:avLst/>
          </a:prstGeom>
        </p:spPr>
      </p:pic>
      <p:sp>
        <p:nvSpPr>
          <p:cNvPr id="2" name="1 Rectángulo"/>
          <p:cNvSpPr/>
          <p:nvPr/>
        </p:nvSpPr>
        <p:spPr>
          <a:xfrm>
            <a:off x="971600" y="188640"/>
            <a:ext cx="8064896" cy="1323439"/>
          </a:xfrm>
          <a:prstGeom prst="rect">
            <a:avLst/>
          </a:prstGeom>
        </p:spPr>
        <p:txBody>
          <a:bodyPr wrap="square">
            <a:spAutoFit/>
          </a:bodyPr>
          <a:lstStyle/>
          <a:p>
            <a:r>
              <a:rPr lang="es-ES" sz="4000" b="1" i="1" dirty="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Gabriola" pitchFamily="82" charset="0"/>
              </a:rPr>
              <a:t>II. Los Procesos del Desarrollo Físico y Psicomotor: elementos para su estudio</a:t>
            </a:r>
            <a:endParaRPr lang="es-MX" sz="4000" b="1" i="1" dirty="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Gabriola" pitchFamily="82" charset="0"/>
            </a:endParaRPr>
          </a:p>
        </p:txBody>
      </p:sp>
      <p:sp>
        <p:nvSpPr>
          <p:cNvPr id="3" name="2 Rectángulo"/>
          <p:cNvSpPr/>
          <p:nvPr/>
        </p:nvSpPr>
        <p:spPr>
          <a:xfrm>
            <a:off x="1043608" y="2902292"/>
            <a:ext cx="8100392" cy="3539430"/>
          </a:xfrm>
          <a:prstGeom prst="rect">
            <a:avLst/>
          </a:prstGeom>
        </p:spPr>
        <p:txBody>
          <a:bodyPr wrap="square">
            <a:spAutoFit/>
          </a:bodyPr>
          <a:lstStyle/>
          <a:p>
            <a:r>
              <a:rPr lang="es-MX" sz="3200" b="1" i="1" dirty="0" smtClean="0">
                <a:effectLst>
                  <a:outerShdw blurRad="38100" dist="38100" dir="2700000" algn="tl">
                    <a:srgbClr val="000000">
                      <a:alpha val="43137"/>
                    </a:srgbClr>
                  </a:outerShdw>
                </a:effectLst>
                <a:latin typeface="Gabriola" pitchFamily="82" charset="0"/>
              </a:rPr>
              <a:t>Advertir los principales cambios físicos que ocurren en la infancia, comprender que el crecimiento y el desarrollo físico siguen ciertos patronees evolutivos. Intervenir oportunamente en el cuidado y la salud de los niños, que asisten a los planteles de educación n prees brindar una orientación oportuna a los padres de familia sobre este aspecto. Comprender el desarrollo perceptivo motor. </a:t>
            </a:r>
            <a:endParaRPr lang="es-MX" sz="3200" b="1" i="1" dirty="0">
              <a:effectLst>
                <a:outerShdw blurRad="38100" dist="38100" dir="2700000" algn="tl">
                  <a:srgbClr val="000000">
                    <a:alpha val="43137"/>
                  </a:srgbClr>
                </a:outerShdw>
              </a:effectLst>
              <a:latin typeface="Gabriola" pitchFamily="82" charset="0"/>
            </a:endParaRPr>
          </a:p>
        </p:txBody>
      </p:sp>
      <p:sp>
        <p:nvSpPr>
          <p:cNvPr id="4" name="3 Rectángulo"/>
          <p:cNvSpPr/>
          <p:nvPr/>
        </p:nvSpPr>
        <p:spPr>
          <a:xfrm>
            <a:off x="1043608" y="1772816"/>
            <a:ext cx="4248472" cy="646331"/>
          </a:xfrm>
          <a:prstGeom prst="rect">
            <a:avLst/>
          </a:prstGeom>
        </p:spPr>
        <p:txBody>
          <a:bodyPr wrap="square">
            <a:spAutoFit/>
          </a:bodyPr>
          <a:lstStyle/>
          <a:p>
            <a:r>
              <a:rPr lang="es-ES" sz="3600" i="1" dirty="0" smtClean="0">
                <a:ln w="18415" cmpd="sng">
                  <a:solidFill>
                    <a:schemeClr val="tx1"/>
                  </a:solidFill>
                  <a:prstDash val="solid"/>
                </a:ln>
                <a:effectLst>
                  <a:outerShdw blurRad="63500" dir="3600000" algn="tl" rotWithShape="0">
                    <a:srgbClr val="000000">
                      <a:alpha val="70000"/>
                    </a:srgbClr>
                  </a:outerShdw>
                </a:effectLst>
                <a:latin typeface="Gabriola" pitchFamily="82" charset="0"/>
              </a:rPr>
              <a:t>Competencia  a Desarrollar</a:t>
            </a:r>
            <a:endParaRPr lang="es-MX" sz="3600" i="1" dirty="0">
              <a:ln w="18415" cmpd="sng">
                <a:solidFill>
                  <a:schemeClr val="tx1"/>
                </a:solidFill>
                <a:prstDash val="solid"/>
              </a:ln>
              <a:effectLst>
                <a:outerShdw blurRad="63500" dir="3600000" algn="tl" rotWithShape="0">
                  <a:srgbClr val="000000">
                    <a:alpha val="70000"/>
                  </a:srgbClr>
                </a:outerShdw>
              </a:effectLst>
              <a:latin typeface="Gabriola" pitchFamily="82" charset="0"/>
            </a:endParaRPr>
          </a:p>
        </p:txBody>
      </p:sp>
      <p:sp>
        <p:nvSpPr>
          <p:cNvPr id="8" name="7 CuadroTexto"/>
          <p:cNvSpPr txBox="1"/>
          <p:nvPr/>
        </p:nvSpPr>
        <p:spPr>
          <a:xfrm>
            <a:off x="0" y="-27384"/>
            <a:ext cx="971600" cy="1200329"/>
          </a:xfrm>
          <a:prstGeom prst="rect">
            <a:avLst/>
          </a:prstGeom>
          <a:noFill/>
        </p:spPr>
        <p:txBody>
          <a:bodyPr wrap="square" rtlCol="0">
            <a:spAutoFit/>
          </a:bodyPr>
          <a:lstStyle/>
          <a:p>
            <a:r>
              <a:rPr lang="es-MX" dirty="0" smtClean="0"/>
              <a:t>Lic. José Luis Perales Torres</a:t>
            </a:r>
            <a:endParaRPr lang="es-MX" dirty="0"/>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img_0075.jpg"/>
          <p:cNvPicPr>
            <a:picLocks noChangeAspect="1"/>
          </p:cNvPicPr>
          <p:nvPr/>
        </p:nvPicPr>
        <p:blipFill>
          <a:blip r:embed="rId2" cstate="print">
            <a:lum bright="40000"/>
          </a:blip>
          <a:stretch>
            <a:fillRect/>
          </a:stretch>
        </p:blipFill>
        <p:spPr>
          <a:xfrm>
            <a:off x="3347864" y="712135"/>
            <a:ext cx="5760640" cy="4877105"/>
          </a:xfrm>
          <a:prstGeom prst="rect">
            <a:avLst/>
          </a:prstGeom>
        </p:spPr>
      </p:pic>
      <p:sp>
        <p:nvSpPr>
          <p:cNvPr id="2" name="Rectangle 1"/>
          <p:cNvSpPr>
            <a:spLocks noChangeArrowheads="1"/>
          </p:cNvSpPr>
          <p:nvPr/>
        </p:nvSpPr>
        <p:spPr bwMode="auto">
          <a:xfrm>
            <a:off x="971600" y="271682"/>
            <a:ext cx="81724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3600" b="1" i="1" u="none" strike="noStrike" normalizeH="0" baseline="0"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Gabriola" pitchFamily="82" charset="0"/>
                <a:ea typeface="Times New Roman" pitchFamily="18" charset="0"/>
                <a:cs typeface="Arial" pitchFamily="34" charset="0"/>
              </a:rPr>
              <a:t>III.</a:t>
            </a:r>
            <a:r>
              <a:rPr kumimoji="0" lang="es-ES" sz="3600" b="1" i="1" u="none" strike="noStrike" normalizeH="0" baseline="0"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Gabriola" pitchFamily="82" charset="0"/>
              </a:rPr>
              <a:t> </a:t>
            </a:r>
            <a:r>
              <a:rPr kumimoji="0" lang="es-ES" sz="3600" b="1" i="1" u="none" strike="noStrike" normalizeH="0" baseline="0"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Gabriola" pitchFamily="82" charset="0"/>
                <a:ea typeface="Times New Roman" pitchFamily="18" charset="0"/>
                <a:cs typeface="Arial" pitchFamily="34" charset="0"/>
              </a:rPr>
              <a:t>Los Entornos Culturales de los Niños como Experiencias Constitutivas en el Desarrollo Físico y Psicomotor.</a:t>
            </a:r>
            <a:endParaRPr kumimoji="0" lang="es-ES" sz="7200" b="1" i="1" u="none" strike="noStrike" normalizeH="0" baseline="0"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Gabriola" pitchFamily="82" charset="0"/>
              <a:cs typeface="Arial" pitchFamily="34" charset="0"/>
            </a:endParaRPr>
          </a:p>
        </p:txBody>
      </p:sp>
      <p:sp>
        <p:nvSpPr>
          <p:cNvPr id="3" name="2 Rectángulo"/>
          <p:cNvSpPr/>
          <p:nvPr/>
        </p:nvSpPr>
        <p:spPr>
          <a:xfrm>
            <a:off x="1043608" y="3573016"/>
            <a:ext cx="8100392" cy="2554545"/>
          </a:xfrm>
          <a:prstGeom prst="rect">
            <a:avLst/>
          </a:prstGeom>
        </p:spPr>
        <p:txBody>
          <a:bodyPr wrap="square">
            <a:spAutoFit/>
          </a:bodyPr>
          <a:lstStyle/>
          <a:p>
            <a:r>
              <a:rPr lang="es-ES" sz="3200" b="1" i="1" dirty="0" smtClean="0">
                <a:effectLst>
                  <a:outerShdw blurRad="38100" dist="38100" dir="2700000" algn="tl">
                    <a:srgbClr val="000000">
                      <a:alpha val="43137"/>
                    </a:srgbClr>
                  </a:outerShdw>
                </a:effectLst>
                <a:latin typeface="Gabriola" pitchFamily="82" charset="0"/>
              </a:rPr>
              <a:t>Reflexionar, reconocer y valorar la diversidad, así como </a:t>
            </a:r>
            <a:r>
              <a:rPr lang="es-MX" sz="3200" b="1" i="1" dirty="0" smtClean="0">
                <a:effectLst>
                  <a:outerShdw blurRad="38100" dist="38100" dir="2700000" algn="tl">
                    <a:srgbClr val="000000">
                      <a:alpha val="43137"/>
                    </a:srgbClr>
                  </a:outerShdw>
                </a:effectLst>
                <a:latin typeface="Gabriola" pitchFamily="82" charset="0"/>
              </a:rPr>
              <a:t>las posibilidades motrices de los niños en su experiencia familiar y social, como base para su desarrollo motor posterior. Identificar los propósitos que persigue la educación prees y analizar los retos pedagógicos que enfrenta la educadora.</a:t>
            </a:r>
            <a:endParaRPr lang="es-MX" sz="3200" b="1" i="1" dirty="0">
              <a:effectLst>
                <a:outerShdw blurRad="38100" dist="38100" dir="2700000" algn="tl">
                  <a:srgbClr val="000000">
                    <a:alpha val="43137"/>
                  </a:srgbClr>
                </a:outerShdw>
              </a:effectLst>
              <a:latin typeface="Gabriola" pitchFamily="82" charset="0"/>
            </a:endParaRPr>
          </a:p>
        </p:txBody>
      </p:sp>
      <p:sp>
        <p:nvSpPr>
          <p:cNvPr id="4" name="3 Rectángulo"/>
          <p:cNvSpPr/>
          <p:nvPr/>
        </p:nvSpPr>
        <p:spPr>
          <a:xfrm>
            <a:off x="1033089" y="2564904"/>
            <a:ext cx="3970959" cy="646331"/>
          </a:xfrm>
          <a:prstGeom prst="rect">
            <a:avLst/>
          </a:prstGeom>
        </p:spPr>
        <p:txBody>
          <a:bodyPr wrap="none">
            <a:spAutoFit/>
          </a:bodyPr>
          <a:lstStyle/>
          <a:p>
            <a:r>
              <a:rPr lang="es-ES" sz="3600" i="1" dirty="0" smtClean="0">
                <a:ln w="18415" cmpd="sng">
                  <a:solidFill>
                    <a:schemeClr val="tx1"/>
                  </a:solidFill>
                  <a:prstDash val="solid"/>
                </a:ln>
                <a:effectLst>
                  <a:outerShdw blurRad="63500" dir="3600000" algn="tl" rotWithShape="0">
                    <a:srgbClr val="000000">
                      <a:alpha val="70000"/>
                    </a:srgbClr>
                  </a:outerShdw>
                </a:effectLst>
                <a:latin typeface="Gabriola" pitchFamily="82" charset="0"/>
              </a:rPr>
              <a:t>Competencia a Desarrollar</a:t>
            </a:r>
            <a:endParaRPr lang="es-MX" sz="3600" i="1" dirty="0">
              <a:ln w="18415" cmpd="sng">
                <a:solidFill>
                  <a:schemeClr val="tx1"/>
                </a:solidFill>
                <a:prstDash val="solid"/>
              </a:ln>
              <a:effectLst>
                <a:outerShdw blurRad="63500" dir="3600000" algn="tl" rotWithShape="0">
                  <a:srgbClr val="000000">
                    <a:alpha val="70000"/>
                  </a:srgbClr>
                </a:outerShdw>
              </a:effectLst>
              <a:latin typeface="Gabriola" pitchFamily="82" charset="0"/>
            </a:endParaRPr>
          </a:p>
        </p:txBody>
      </p:sp>
      <p:sp>
        <p:nvSpPr>
          <p:cNvPr id="7" name="6 CuadroTexto"/>
          <p:cNvSpPr txBox="1"/>
          <p:nvPr/>
        </p:nvSpPr>
        <p:spPr>
          <a:xfrm>
            <a:off x="0" y="-27384"/>
            <a:ext cx="971600" cy="1200329"/>
          </a:xfrm>
          <a:prstGeom prst="rect">
            <a:avLst/>
          </a:prstGeom>
          <a:noFill/>
        </p:spPr>
        <p:txBody>
          <a:bodyPr wrap="square" rtlCol="0">
            <a:spAutoFit/>
          </a:bodyPr>
          <a:lstStyle/>
          <a:p>
            <a:r>
              <a:rPr lang="es-MX" dirty="0" smtClean="0"/>
              <a:t>Lic. José Luis Perales Torres</a:t>
            </a:r>
            <a:endParaRPr lang="es-MX" dirty="0"/>
          </a:p>
        </p:txBody>
      </p:sp>
    </p:spTree>
  </p:cSld>
  <p:clrMapOvr>
    <a:masterClrMapping/>
  </p:clrMapOvr>
  <p:transition spd="slow">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cerebro1.jpg"/>
          <p:cNvPicPr>
            <a:picLocks noChangeAspect="1"/>
          </p:cNvPicPr>
          <p:nvPr/>
        </p:nvPicPr>
        <p:blipFill>
          <a:blip r:embed="rId2" cstate="print">
            <a:lum bright="10000"/>
          </a:blip>
          <a:stretch>
            <a:fillRect/>
          </a:stretch>
        </p:blipFill>
        <p:spPr>
          <a:xfrm>
            <a:off x="5580112" y="-27384"/>
            <a:ext cx="3563888" cy="3022288"/>
          </a:xfrm>
          <a:prstGeom prst="rect">
            <a:avLst/>
          </a:prstGeom>
        </p:spPr>
      </p:pic>
      <p:sp>
        <p:nvSpPr>
          <p:cNvPr id="3" name="2 Rectángulo"/>
          <p:cNvSpPr/>
          <p:nvPr/>
        </p:nvSpPr>
        <p:spPr>
          <a:xfrm>
            <a:off x="971600" y="476672"/>
            <a:ext cx="8172400" cy="1077218"/>
          </a:xfrm>
          <a:prstGeom prst="rect">
            <a:avLst/>
          </a:prstGeom>
        </p:spPr>
        <p:txBody>
          <a:bodyPr wrap="square">
            <a:spAutoFit/>
          </a:bodyPr>
          <a:lstStyle/>
          <a:p>
            <a:r>
              <a:rPr lang="es-ES" sz="3200" i="1" dirty="0" smtClean="0">
                <a:ln w="18415" cmpd="sng">
                  <a:solidFill>
                    <a:schemeClr val="tx1"/>
                  </a:solidFill>
                  <a:prstDash val="solid"/>
                </a:ln>
                <a:effectLst>
                  <a:outerShdw blurRad="63500" dir="3600000" algn="tl" rotWithShape="0">
                    <a:srgbClr val="000000">
                      <a:alpha val="70000"/>
                    </a:srgbClr>
                  </a:outerShdw>
                </a:effectLst>
                <a:latin typeface="Gabriola" pitchFamily="82" charset="0"/>
              </a:rPr>
              <a:t>I. Bases para Entender el Crecimiento de la Motricidad de los Niños: El Estudio del Cerebro Humano.</a:t>
            </a:r>
            <a:endParaRPr lang="es-MX" sz="3200" i="1" dirty="0">
              <a:ln w="18415" cmpd="sng">
                <a:solidFill>
                  <a:schemeClr val="tx1"/>
                </a:solidFill>
                <a:prstDash val="solid"/>
              </a:ln>
              <a:effectLst>
                <a:outerShdw blurRad="63500" dir="3600000" algn="tl" rotWithShape="0">
                  <a:srgbClr val="000000">
                    <a:alpha val="70000"/>
                  </a:srgbClr>
                </a:outerShdw>
              </a:effectLst>
              <a:latin typeface="Gabriola" pitchFamily="82" charset="0"/>
            </a:endParaRPr>
          </a:p>
        </p:txBody>
      </p:sp>
      <p:sp>
        <p:nvSpPr>
          <p:cNvPr id="3073" name="Rectangle 1"/>
          <p:cNvSpPr>
            <a:spLocks noChangeArrowheads="1"/>
          </p:cNvSpPr>
          <p:nvPr/>
        </p:nvSpPr>
        <p:spPr bwMode="auto">
          <a:xfrm>
            <a:off x="971600" y="1546339"/>
            <a:ext cx="8172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800" b="1" i="1" u="none" strike="noStrike" cap="none" normalizeH="0" baseline="0" dirty="0" smtClean="0">
                <a:ln>
                  <a:noFill/>
                </a:ln>
                <a:solidFill>
                  <a:schemeClr val="tx1"/>
                </a:solidFill>
                <a:effectLst/>
                <a:latin typeface="Gabriola" pitchFamily="82" charset="0"/>
                <a:ea typeface="Times New Roman" pitchFamily="18" charset="0"/>
                <a:cs typeface="Arial" pitchFamily="34" charset="0"/>
              </a:rPr>
              <a:t>Tema 1.- El estudio del sistema nervioso como un referente para entender el desarrollo físico y motor de los niños.</a:t>
            </a:r>
            <a:endParaRPr kumimoji="0" lang="es-MX" sz="6000" b="1" i="1" u="none" strike="noStrike" cap="none" normalizeH="0" baseline="0" dirty="0" smtClean="0">
              <a:ln>
                <a:noFill/>
              </a:ln>
              <a:solidFill>
                <a:schemeClr val="tx1"/>
              </a:solidFill>
              <a:effectLst/>
              <a:latin typeface="Gabriola" pitchFamily="82" charset="0"/>
              <a:cs typeface="Arial" pitchFamily="34" charset="0"/>
            </a:endParaRPr>
          </a:p>
        </p:txBody>
      </p:sp>
      <p:sp>
        <p:nvSpPr>
          <p:cNvPr id="6" name="5 Rectángulo"/>
          <p:cNvSpPr/>
          <p:nvPr/>
        </p:nvSpPr>
        <p:spPr>
          <a:xfrm>
            <a:off x="971600" y="2420888"/>
            <a:ext cx="8172400" cy="2246769"/>
          </a:xfrm>
          <a:prstGeom prst="rect">
            <a:avLst/>
          </a:prstGeom>
        </p:spPr>
        <p:txBody>
          <a:bodyPr wrap="square">
            <a:spAutoFit/>
          </a:bodyPr>
          <a:lstStyle/>
          <a:p>
            <a:r>
              <a:rPr lang="es-MX" sz="2800" b="1" i="1" dirty="0" smtClean="0">
                <a:latin typeface="Gabriola" pitchFamily="82" charset="0"/>
              </a:rPr>
              <a:t>Tema 2. La organización y el funcionamiento del sistema nervioso central. El cerebro como órgano reguladora) Estructura general y funciones del cerebro. Las neuronas y la corteza cerebral. Conexiones neuronales. Lateralización y plasticidad cerebral. Los nuevos medios técnicos para el estudio del cerebro.</a:t>
            </a:r>
            <a:endParaRPr lang="es-MX" sz="2800" b="1" i="1" dirty="0">
              <a:latin typeface="Gabriola" pitchFamily="82" charset="0"/>
            </a:endParaRPr>
          </a:p>
        </p:txBody>
      </p:sp>
      <p:sp>
        <p:nvSpPr>
          <p:cNvPr id="7" name="6 Rectángulo"/>
          <p:cNvSpPr/>
          <p:nvPr/>
        </p:nvSpPr>
        <p:spPr>
          <a:xfrm>
            <a:off x="971600" y="4509120"/>
            <a:ext cx="8100392" cy="1384995"/>
          </a:xfrm>
          <a:prstGeom prst="rect">
            <a:avLst/>
          </a:prstGeom>
        </p:spPr>
        <p:txBody>
          <a:bodyPr wrap="square">
            <a:spAutoFit/>
          </a:bodyPr>
          <a:lstStyle/>
          <a:p>
            <a:r>
              <a:rPr lang="es-MX" sz="2800" b="1" i="1" dirty="0" smtClean="0">
                <a:latin typeface="Gabriola" pitchFamily="82" charset="0"/>
              </a:rPr>
              <a:t>Tema 3. Algunos supuestos difundidos sobre el funcionamiento del cerebro y los descubrimientos recientes de la ciencia sobre la actividad cerebral. La neurociencia cognitiva del cerebro.</a:t>
            </a:r>
            <a:endParaRPr lang="es-MX" sz="2800" b="1" i="1" dirty="0">
              <a:latin typeface="Gabriola" pitchFamily="82" charset="0"/>
            </a:endParaRPr>
          </a:p>
        </p:txBody>
      </p:sp>
      <p:sp>
        <p:nvSpPr>
          <p:cNvPr id="8" name="7 Rectángulo"/>
          <p:cNvSpPr/>
          <p:nvPr/>
        </p:nvSpPr>
        <p:spPr>
          <a:xfrm>
            <a:off x="971600" y="5733256"/>
            <a:ext cx="8100392" cy="954107"/>
          </a:xfrm>
          <a:prstGeom prst="rect">
            <a:avLst/>
          </a:prstGeom>
        </p:spPr>
        <p:txBody>
          <a:bodyPr wrap="square">
            <a:spAutoFit/>
          </a:bodyPr>
          <a:lstStyle/>
          <a:p>
            <a:r>
              <a:rPr lang="es-MX" sz="2800" b="1" i="1" dirty="0" smtClean="0">
                <a:latin typeface="Gabriola" pitchFamily="82" charset="0"/>
              </a:rPr>
              <a:t>Tema 4. El desarrollo cerebral y sus implicaciones en el crecimiento físico y el desarrollo motor de los niños.</a:t>
            </a:r>
            <a:endParaRPr lang="es-MX" sz="2800" b="1" i="1" dirty="0">
              <a:latin typeface="Gabriola" pitchFamily="82" charset="0"/>
            </a:endParaRPr>
          </a:p>
        </p:txBody>
      </p:sp>
      <p:sp>
        <p:nvSpPr>
          <p:cNvPr id="10" name="9 CuadroTexto"/>
          <p:cNvSpPr txBox="1"/>
          <p:nvPr/>
        </p:nvSpPr>
        <p:spPr>
          <a:xfrm>
            <a:off x="0" y="-27384"/>
            <a:ext cx="971600" cy="1200329"/>
          </a:xfrm>
          <a:prstGeom prst="rect">
            <a:avLst/>
          </a:prstGeom>
          <a:noFill/>
        </p:spPr>
        <p:txBody>
          <a:bodyPr wrap="square" rtlCol="0">
            <a:spAutoFit/>
          </a:bodyPr>
          <a:lstStyle/>
          <a:p>
            <a:r>
              <a:rPr lang="es-MX" dirty="0" smtClean="0"/>
              <a:t>Lic. José Luis Perales Torres</a:t>
            </a:r>
            <a:endParaRPr lang="es-MX" dirty="0"/>
          </a:p>
        </p:txBody>
      </p:sp>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tball.jpg"/>
          <p:cNvPicPr>
            <a:picLocks noChangeAspect="1"/>
          </p:cNvPicPr>
          <p:nvPr/>
        </p:nvPicPr>
        <p:blipFill>
          <a:blip r:embed="rId2" cstate="print">
            <a:lum bright="40000"/>
          </a:blip>
          <a:stretch>
            <a:fillRect/>
          </a:stretch>
        </p:blipFill>
        <p:spPr>
          <a:xfrm>
            <a:off x="5508104" y="2924944"/>
            <a:ext cx="3635895" cy="3933056"/>
          </a:xfrm>
          <a:prstGeom prst="rect">
            <a:avLst/>
          </a:prstGeom>
        </p:spPr>
      </p:pic>
      <p:sp>
        <p:nvSpPr>
          <p:cNvPr id="2" name="1 Rectángulo"/>
          <p:cNvSpPr/>
          <p:nvPr/>
        </p:nvSpPr>
        <p:spPr>
          <a:xfrm>
            <a:off x="971600" y="44624"/>
            <a:ext cx="8172400" cy="1077218"/>
          </a:xfrm>
          <a:prstGeom prst="rect">
            <a:avLst/>
          </a:prstGeom>
        </p:spPr>
        <p:txBody>
          <a:bodyPr wrap="square">
            <a:spAutoFit/>
          </a:bodyPr>
          <a:lstStyle/>
          <a:p>
            <a:r>
              <a:rPr lang="es-ES" sz="3200" b="1" i="1"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Gabriola" pitchFamily="82" charset="0"/>
              </a:rPr>
              <a:t>II. Los Procesos del Desarrollo Físico y Psicomotor , elementos para su estudio</a:t>
            </a:r>
            <a:endParaRPr lang="es-MX" sz="3200" b="1" i="1" dirty="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Gabriola" pitchFamily="82" charset="0"/>
            </a:endParaRPr>
          </a:p>
        </p:txBody>
      </p:sp>
      <p:sp>
        <p:nvSpPr>
          <p:cNvPr id="3" name="2 Rectángulo"/>
          <p:cNvSpPr/>
          <p:nvPr/>
        </p:nvSpPr>
        <p:spPr>
          <a:xfrm>
            <a:off x="971600" y="1124744"/>
            <a:ext cx="8100392" cy="954107"/>
          </a:xfrm>
          <a:prstGeom prst="rect">
            <a:avLst/>
          </a:prstGeom>
        </p:spPr>
        <p:txBody>
          <a:bodyPr wrap="square">
            <a:spAutoFit/>
          </a:bodyPr>
          <a:lstStyle/>
          <a:p>
            <a:r>
              <a:rPr lang="es-MX" sz="2800" b="1" i="1" dirty="0" smtClean="0">
                <a:latin typeface="Gabriola" pitchFamily="82" charset="0"/>
              </a:rPr>
              <a:t>Tema 1. El crecimiento y el desarrollo físico durante los primeros 6 años de vida</a:t>
            </a:r>
            <a:endParaRPr lang="es-MX" sz="2800" b="1" i="1" dirty="0">
              <a:latin typeface="Gabriola" pitchFamily="82" charset="0"/>
            </a:endParaRPr>
          </a:p>
        </p:txBody>
      </p:sp>
      <p:sp>
        <p:nvSpPr>
          <p:cNvPr id="4" name="3 Rectángulo"/>
          <p:cNvSpPr/>
          <p:nvPr/>
        </p:nvSpPr>
        <p:spPr>
          <a:xfrm>
            <a:off x="1008112" y="2473732"/>
            <a:ext cx="8172400" cy="523220"/>
          </a:xfrm>
          <a:prstGeom prst="rect">
            <a:avLst/>
          </a:prstGeom>
        </p:spPr>
        <p:txBody>
          <a:bodyPr wrap="square">
            <a:spAutoFit/>
          </a:bodyPr>
          <a:lstStyle/>
          <a:p>
            <a:r>
              <a:rPr lang="es-MX" sz="2800" b="1" i="1" dirty="0" smtClean="0">
                <a:latin typeface="Gabriola" pitchFamily="82" charset="0"/>
              </a:rPr>
              <a:t>Tema 2. El desarrollo de la motricidad infantil.</a:t>
            </a:r>
            <a:endParaRPr lang="es-MX" sz="2800" b="1" i="1" dirty="0">
              <a:latin typeface="Gabriola" pitchFamily="82" charset="0"/>
            </a:endParaRPr>
          </a:p>
        </p:txBody>
      </p:sp>
      <p:sp>
        <p:nvSpPr>
          <p:cNvPr id="6" name="5 Rectángulo"/>
          <p:cNvSpPr/>
          <p:nvPr/>
        </p:nvSpPr>
        <p:spPr>
          <a:xfrm>
            <a:off x="971600" y="3052117"/>
            <a:ext cx="8172400" cy="1384995"/>
          </a:xfrm>
          <a:prstGeom prst="rect">
            <a:avLst/>
          </a:prstGeom>
        </p:spPr>
        <p:txBody>
          <a:bodyPr wrap="square">
            <a:spAutoFit/>
          </a:bodyPr>
          <a:lstStyle/>
          <a:p>
            <a:r>
              <a:rPr lang="es-MX" sz="2800" b="1" i="1" dirty="0" smtClean="0">
                <a:latin typeface="Gabriola" pitchFamily="82" charset="0"/>
              </a:rPr>
              <a:t>Tema 3.El  movimiento de los niños: pautas del desarrollo motor durante los primeros 6 años de vida. Factores que explican las variaciones individuales.</a:t>
            </a:r>
            <a:endParaRPr lang="es-MX" sz="2800" b="1" i="1" dirty="0">
              <a:latin typeface="Gabriola" pitchFamily="82" charset="0"/>
            </a:endParaRPr>
          </a:p>
        </p:txBody>
      </p:sp>
      <p:sp>
        <p:nvSpPr>
          <p:cNvPr id="7" name="6 Rectángulo"/>
          <p:cNvSpPr/>
          <p:nvPr/>
        </p:nvSpPr>
        <p:spPr>
          <a:xfrm>
            <a:off x="971600" y="4348261"/>
            <a:ext cx="8100392" cy="1384995"/>
          </a:xfrm>
          <a:prstGeom prst="rect">
            <a:avLst/>
          </a:prstGeom>
        </p:spPr>
        <p:txBody>
          <a:bodyPr wrap="square">
            <a:spAutoFit/>
          </a:bodyPr>
          <a:lstStyle/>
          <a:p>
            <a:r>
              <a:rPr lang="es-MX" sz="2800" b="1" i="1" dirty="0" smtClean="0">
                <a:latin typeface="Gabriola" pitchFamily="82" charset="0"/>
              </a:rPr>
              <a:t>Tema 4. El movimiento como acto intencionado, creativo e inteligente: la capacidad del niño para percibir, interpretar, analizar y evaluar sus acciones motrices.</a:t>
            </a:r>
            <a:endParaRPr lang="es-MX" sz="2800" b="1" i="1" dirty="0">
              <a:latin typeface="Gabriola" pitchFamily="82" charset="0"/>
            </a:endParaRPr>
          </a:p>
        </p:txBody>
      </p:sp>
      <p:sp>
        <p:nvSpPr>
          <p:cNvPr id="9" name="8 CuadroTexto"/>
          <p:cNvSpPr txBox="1"/>
          <p:nvPr/>
        </p:nvSpPr>
        <p:spPr>
          <a:xfrm>
            <a:off x="0" y="-27384"/>
            <a:ext cx="971600" cy="1200329"/>
          </a:xfrm>
          <a:prstGeom prst="rect">
            <a:avLst/>
          </a:prstGeom>
          <a:noFill/>
        </p:spPr>
        <p:txBody>
          <a:bodyPr wrap="square" rtlCol="0">
            <a:spAutoFit/>
          </a:bodyPr>
          <a:lstStyle/>
          <a:p>
            <a:r>
              <a:rPr lang="es-MX" dirty="0" smtClean="0"/>
              <a:t>Lic. José Luis Perales Torres</a:t>
            </a:r>
            <a:endParaRPr lang="es-MX" dirty="0"/>
          </a:p>
        </p:txBody>
      </p:sp>
    </p:spTree>
  </p:cSld>
  <p:clrMapOvr>
    <a:masterClrMapping/>
  </p:clrMapOvr>
  <p:transition spd="slow">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img3250.jpg"/>
          <p:cNvPicPr>
            <a:picLocks noChangeAspect="1"/>
          </p:cNvPicPr>
          <p:nvPr/>
        </p:nvPicPr>
        <p:blipFill>
          <a:blip r:embed="rId2" cstate="print">
            <a:lum bright="40000"/>
          </a:blip>
          <a:stretch>
            <a:fillRect/>
          </a:stretch>
        </p:blipFill>
        <p:spPr>
          <a:xfrm>
            <a:off x="5148064" y="3489699"/>
            <a:ext cx="3995935" cy="3368301"/>
          </a:xfrm>
          <a:prstGeom prst="rect">
            <a:avLst/>
          </a:prstGeom>
        </p:spPr>
      </p:pic>
      <p:sp>
        <p:nvSpPr>
          <p:cNvPr id="2" name="1 Rectángulo"/>
          <p:cNvSpPr/>
          <p:nvPr/>
        </p:nvSpPr>
        <p:spPr>
          <a:xfrm>
            <a:off x="971600" y="260648"/>
            <a:ext cx="8100392" cy="1077218"/>
          </a:xfrm>
          <a:prstGeom prst="rect">
            <a:avLst/>
          </a:prstGeom>
        </p:spPr>
        <p:txBody>
          <a:bodyPr wrap="square">
            <a:spAutoFit/>
          </a:bodyPr>
          <a:lstStyle/>
          <a:p>
            <a:pPr lvl="0" fontAlgn="base">
              <a:spcBef>
                <a:spcPct val="0"/>
              </a:spcBef>
              <a:spcAft>
                <a:spcPct val="0"/>
              </a:spcAft>
            </a:pPr>
            <a:r>
              <a:rPr lang="es-ES" sz="3200" b="1" i="1"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Gabriola" pitchFamily="82" charset="0"/>
                <a:ea typeface="Times New Roman" pitchFamily="18" charset="0"/>
                <a:cs typeface="Arial" pitchFamily="34" charset="0"/>
              </a:rPr>
              <a:t>III.</a:t>
            </a:r>
            <a:r>
              <a:rPr lang="es-ES" sz="3200" b="1" i="1"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Gabriola" pitchFamily="82" charset="0"/>
              </a:rPr>
              <a:t> </a:t>
            </a:r>
            <a:r>
              <a:rPr lang="es-ES" sz="3200" b="1" i="1"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Gabriola" pitchFamily="82" charset="0"/>
                <a:ea typeface="Times New Roman" pitchFamily="18" charset="0"/>
                <a:cs typeface="Arial" pitchFamily="34" charset="0"/>
              </a:rPr>
              <a:t>Los Entornos Culturales de los Niños como Experiencias Constitutivas en el Desarrollo Físico y Psicomotor.</a:t>
            </a:r>
            <a:endParaRPr lang="es-ES" sz="6600" b="1" i="1"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Gabriola" pitchFamily="82" charset="0"/>
              <a:cs typeface="Arial" pitchFamily="34" charset="0"/>
            </a:endParaRPr>
          </a:p>
        </p:txBody>
      </p:sp>
      <p:sp>
        <p:nvSpPr>
          <p:cNvPr id="1025" name="Rectangle 1"/>
          <p:cNvSpPr>
            <a:spLocks noChangeArrowheads="1"/>
          </p:cNvSpPr>
          <p:nvPr/>
        </p:nvSpPr>
        <p:spPr bwMode="auto">
          <a:xfrm>
            <a:off x="971600" y="1628800"/>
            <a:ext cx="8172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800" b="1" i="1" u="none" strike="noStrike" cap="none" normalizeH="0" baseline="0" dirty="0" smtClean="0">
                <a:ln>
                  <a:noFill/>
                </a:ln>
                <a:solidFill>
                  <a:schemeClr val="tx1"/>
                </a:solidFill>
                <a:effectLst/>
                <a:latin typeface="Gabriola" pitchFamily="82" charset="0"/>
                <a:ea typeface="Times New Roman" pitchFamily="18" charset="0"/>
                <a:cs typeface="Arial" pitchFamily="34" charset="0"/>
              </a:rPr>
              <a:t>Tema.1 las oportunidades de movimiento y cuidado físico que brindan los entornos sociales en los que se desenvuelven los niños en la actualidad. </a:t>
            </a:r>
            <a:endParaRPr kumimoji="0" lang="es-MX" sz="6000" b="1" i="1" u="none" strike="noStrike" cap="none" normalizeH="0" baseline="0" dirty="0" smtClean="0">
              <a:ln>
                <a:noFill/>
              </a:ln>
              <a:solidFill>
                <a:schemeClr val="tx1"/>
              </a:solidFill>
              <a:effectLst/>
              <a:latin typeface="Gabriola" pitchFamily="82" charset="0"/>
              <a:cs typeface="Arial" pitchFamily="34" charset="0"/>
            </a:endParaRPr>
          </a:p>
        </p:txBody>
      </p:sp>
      <p:sp>
        <p:nvSpPr>
          <p:cNvPr id="4" name="3 Rectángulo"/>
          <p:cNvSpPr/>
          <p:nvPr/>
        </p:nvSpPr>
        <p:spPr>
          <a:xfrm>
            <a:off x="971600" y="2852936"/>
            <a:ext cx="8172400" cy="1815882"/>
          </a:xfrm>
          <a:prstGeom prst="rect">
            <a:avLst/>
          </a:prstGeom>
        </p:spPr>
        <p:txBody>
          <a:bodyPr wrap="square">
            <a:spAutoFit/>
          </a:bodyPr>
          <a:lstStyle/>
          <a:p>
            <a:r>
              <a:rPr lang="es-MX" sz="2800" b="1" i="1" dirty="0" smtClean="0">
                <a:latin typeface="Gabriola" pitchFamily="82" charset="0"/>
              </a:rPr>
              <a:t>Tema 2: De la experiencia familiar a la experiencia escolar posibilidades que brinda el preescolar para el enriquecimiento del repertorio motor y la promoción de hábitos y actitudes sobre el cuidado y la salud física de los niños.</a:t>
            </a:r>
            <a:endParaRPr lang="es-MX" sz="2800" i="1" dirty="0">
              <a:latin typeface="Gabriola" pitchFamily="82" charset="0"/>
            </a:endParaRPr>
          </a:p>
        </p:txBody>
      </p:sp>
      <p:sp>
        <p:nvSpPr>
          <p:cNvPr id="6" name="5 CuadroTexto"/>
          <p:cNvSpPr txBox="1"/>
          <p:nvPr/>
        </p:nvSpPr>
        <p:spPr>
          <a:xfrm>
            <a:off x="0" y="-27384"/>
            <a:ext cx="971600" cy="1200329"/>
          </a:xfrm>
          <a:prstGeom prst="rect">
            <a:avLst/>
          </a:prstGeom>
          <a:noFill/>
        </p:spPr>
        <p:txBody>
          <a:bodyPr wrap="square" rtlCol="0">
            <a:spAutoFit/>
          </a:bodyPr>
          <a:lstStyle/>
          <a:p>
            <a:r>
              <a:rPr lang="es-MX" dirty="0" smtClean="0"/>
              <a:t>Lic. José Luis Perales Torres</a:t>
            </a:r>
            <a:endParaRPr lang="es-MX" dirty="0"/>
          </a:p>
        </p:txBody>
      </p:sp>
    </p:spTree>
  </p:cSld>
  <p:clrMapOvr>
    <a:masterClrMapping/>
  </p:clrMapOvr>
  <p:transition spd="slow">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abc.jpg"/>
          <p:cNvPicPr>
            <a:picLocks noChangeAspect="1"/>
          </p:cNvPicPr>
          <p:nvPr/>
        </p:nvPicPr>
        <p:blipFill>
          <a:blip r:embed="rId2" cstate="print">
            <a:lum bright="40000"/>
          </a:blip>
          <a:stretch>
            <a:fillRect/>
          </a:stretch>
        </p:blipFill>
        <p:spPr>
          <a:xfrm>
            <a:off x="1086540" y="27384"/>
            <a:ext cx="8021964" cy="6858000"/>
          </a:xfrm>
          <a:prstGeom prst="rect">
            <a:avLst/>
          </a:prstGeom>
        </p:spPr>
      </p:pic>
      <p:sp>
        <p:nvSpPr>
          <p:cNvPr id="21506" name="Rectangle 2"/>
          <p:cNvSpPr>
            <a:spLocks noChangeArrowheads="1"/>
          </p:cNvSpPr>
          <p:nvPr/>
        </p:nvSpPr>
        <p:spPr bwMode="auto">
          <a:xfrm>
            <a:off x="1043608" y="1124744"/>
            <a:ext cx="810039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600" b="1" i="1" u="none" strike="noStrike" cap="none" normalizeH="0" baseline="0" dirty="0" smtClean="0">
                <a:ln>
                  <a:noFill/>
                </a:ln>
                <a:solidFill>
                  <a:schemeClr val="tx1"/>
                </a:solidFill>
                <a:effectLst/>
                <a:latin typeface="Gabriola" pitchFamily="82" charset="0"/>
                <a:ea typeface="Times New Roman" pitchFamily="18" charset="0"/>
                <a:cs typeface="Arial" pitchFamily="34" charset="0"/>
              </a:rPr>
              <a:t>Desarrollo infantil I  ya que tienen la relación en la visión general e integrada de los procesos de desarrollo de los niños; las relaciones mutuas entre dichos procesos y los factores que las influyen obtuvieron un acercamiento a ésta asignatura desde antes del nacimiento, hasta la edad preescolar, de tal manera que los aprendizajes obtenidos, constituyen  la base para continuar con un análisis más amplio y preciso sobre éste campo. Las Subsecuentes son: Desarrollo Infantil II, en donde ampliarán conocimientos sobre las características y capacidades básicas de los niños, se relaciona directamente  con el desarrollo anatómico y funcional del cerebro, con la percepción sensorial y la motricidad como fuente de aprendizaje; analizarán aspectos referentes al desarrollo físico y psicomotor y el desarrollo social y afectivo. Desarrollo Físico y Psicomotor II en donde analizarán las oportunidades que brinda la educación Preescolar con el desenvolvimiento de las habilidades motrices básicas y el cuidado de la salud.</a:t>
            </a:r>
            <a:endParaRPr kumimoji="0" lang="es-ES" sz="2600" b="0" i="1" u="none" strike="noStrike" cap="none" normalizeH="0" baseline="0" dirty="0" smtClean="0">
              <a:ln>
                <a:noFill/>
              </a:ln>
              <a:solidFill>
                <a:schemeClr val="tx1"/>
              </a:solidFill>
              <a:effectLst/>
              <a:latin typeface="Gabriola" pitchFamily="82" charset="0"/>
              <a:cs typeface="Arial" pitchFamily="34" charset="0"/>
            </a:endParaRPr>
          </a:p>
        </p:txBody>
      </p:sp>
      <p:sp>
        <p:nvSpPr>
          <p:cNvPr id="4" name="3 Rectángulo"/>
          <p:cNvSpPr/>
          <p:nvPr/>
        </p:nvSpPr>
        <p:spPr>
          <a:xfrm>
            <a:off x="899592" y="188640"/>
            <a:ext cx="5976664" cy="954107"/>
          </a:xfrm>
          <a:prstGeom prst="rect">
            <a:avLst/>
          </a:prstGeom>
        </p:spPr>
        <p:txBody>
          <a:bodyPr wrap="square">
            <a:spAutoFit/>
          </a:bodyPr>
          <a:lstStyle/>
          <a:p>
            <a:r>
              <a:rPr lang="es-ES" sz="2800" b="1" i="1" dirty="0" smtClean="0">
                <a:latin typeface="Gabriola" pitchFamily="82" charset="0"/>
                <a:ea typeface="Times New Roman" pitchFamily="18" charset="0"/>
                <a:cs typeface="Arial" pitchFamily="34" charset="0"/>
              </a:rPr>
              <a:t>ASIGNATURA QUE ANTECENDEN Y </a:t>
            </a:r>
          </a:p>
          <a:p>
            <a:r>
              <a:rPr lang="es-ES" sz="2800" b="1" i="1" dirty="0" smtClean="0">
                <a:latin typeface="Gabriola" pitchFamily="82" charset="0"/>
                <a:ea typeface="Times New Roman" pitchFamily="18" charset="0"/>
                <a:cs typeface="Arial" pitchFamily="34" charset="0"/>
              </a:rPr>
              <a:t>LAS SUBSECUENTES CON LA QUE SE RELACIONA </a:t>
            </a:r>
            <a:endParaRPr lang="es-MX" sz="2800" dirty="0"/>
          </a:p>
        </p:txBody>
      </p:sp>
      <p:sp>
        <p:nvSpPr>
          <p:cNvPr id="6" name="5 CuadroTexto"/>
          <p:cNvSpPr txBox="1"/>
          <p:nvPr/>
        </p:nvSpPr>
        <p:spPr>
          <a:xfrm>
            <a:off x="0" y="-27384"/>
            <a:ext cx="971600" cy="1200329"/>
          </a:xfrm>
          <a:prstGeom prst="rect">
            <a:avLst/>
          </a:prstGeom>
          <a:noFill/>
        </p:spPr>
        <p:txBody>
          <a:bodyPr wrap="square" rtlCol="0">
            <a:spAutoFit/>
          </a:bodyPr>
          <a:lstStyle/>
          <a:p>
            <a:r>
              <a:rPr lang="es-MX" dirty="0" smtClean="0"/>
              <a:t>Lic. José Luis Perales Torres</a:t>
            </a:r>
            <a:endParaRPr lang="es-MX" dirty="0"/>
          </a:p>
        </p:txBody>
      </p:sp>
    </p:spTree>
  </p:cSld>
  <p:clrMapOvr>
    <a:masterClrMapping/>
  </p:clrMapOvr>
  <p:transition spd="slow">
    <p:spli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1005</TotalTime>
  <Words>1330</Words>
  <Application>Microsoft Office PowerPoint</Application>
  <PresentationFormat>Presentación en pantalla (4:3)</PresentationFormat>
  <Paragraphs>94</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Solsticio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42</cp:revision>
  <dcterms:created xsi:type="dcterms:W3CDTF">2012-02-01T02:39:06Z</dcterms:created>
  <dcterms:modified xsi:type="dcterms:W3CDTF">2012-02-04T02:56:07Z</dcterms:modified>
</cp:coreProperties>
</file>