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9" r:id="rId19"/>
    <p:sldId id="274" r:id="rId20"/>
    <p:sldId id="275" r:id="rId21"/>
    <p:sldId id="276" r:id="rId22"/>
    <p:sldId id="277" r:id="rId23"/>
    <p:sldId id="278" r:id="rId24"/>
    <p:sldId id="280" r:id="rId2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90" y="-43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FC31A405-E34A-4B53-BF35-CA96A165FE26}" type="datetimeFigureOut">
              <a:rPr lang="es-MX" smtClean="0"/>
              <a:pPr/>
              <a:t>23/08/2012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8E2D263-D386-451E-9A9B-E2704F47B611}"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C31A405-E34A-4B53-BF35-CA96A165FE26}" type="datetimeFigureOut">
              <a:rPr lang="es-MX" smtClean="0"/>
              <a:pPr/>
              <a:t>23/08/2012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8E2D263-D386-451E-9A9B-E2704F47B611}"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C31A405-E34A-4B53-BF35-CA96A165FE26}" type="datetimeFigureOut">
              <a:rPr lang="es-MX" smtClean="0"/>
              <a:pPr/>
              <a:t>23/08/2012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8E2D263-D386-451E-9A9B-E2704F47B611}"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C31A405-E34A-4B53-BF35-CA96A165FE26}" type="datetimeFigureOut">
              <a:rPr lang="es-MX" smtClean="0"/>
              <a:pPr/>
              <a:t>23/08/2012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8E2D263-D386-451E-9A9B-E2704F47B611}"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C31A405-E34A-4B53-BF35-CA96A165FE26}" type="datetimeFigureOut">
              <a:rPr lang="es-MX" smtClean="0"/>
              <a:pPr/>
              <a:t>23/08/2012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8E2D263-D386-451E-9A9B-E2704F47B611}"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FC31A405-E34A-4B53-BF35-CA96A165FE26}" type="datetimeFigureOut">
              <a:rPr lang="es-MX" smtClean="0"/>
              <a:pPr/>
              <a:t>23/08/2012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8E2D263-D386-451E-9A9B-E2704F47B611}"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FC31A405-E34A-4B53-BF35-CA96A165FE26}" type="datetimeFigureOut">
              <a:rPr lang="es-MX" smtClean="0"/>
              <a:pPr/>
              <a:t>23/08/2012</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8E2D263-D386-451E-9A9B-E2704F47B611}"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FC31A405-E34A-4B53-BF35-CA96A165FE26}" type="datetimeFigureOut">
              <a:rPr lang="es-MX" smtClean="0"/>
              <a:pPr/>
              <a:t>23/08/2012</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8E2D263-D386-451E-9A9B-E2704F47B611}"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C31A405-E34A-4B53-BF35-CA96A165FE26}" type="datetimeFigureOut">
              <a:rPr lang="es-MX" smtClean="0"/>
              <a:pPr/>
              <a:t>23/08/2012</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8E2D263-D386-451E-9A9B-E2704F47B611}"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C31A405-E34A-4B53-BF35-CA96A165FE26}" type="datetimeFigureOut">
              <a:rPr lang="es-MX" smtClean="0"/>
              <a:pPr/>
              <a:t>23/08/2012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8E2D263-D386-451E-9A9B-E2704F47B611}"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C31A405-E34A-4B53-BF35-CA96A165FE26}" type="datetimeFigureOut">
              <a:rPr lang="es-MX" smtClean="0"/>
              <a:pPr/>
              <a:t>23/08/2012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8E2D263-D386-451E-9A9B-E2704F47B611}"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31A405-E34A-4B53-BF35-CA96A165FE26}" type="datetimeFigureOut">
              <a:rPr lang="es-MX" smtClean="0"/>
              <a:pPr/>
              <a:t>23/08/2012</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E2D263-D386-451E-9A9B-E2704F47B611}"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doc. Varios\Imagen1.png"/>
          <p:cNvPicPr>
            <a:picLocks noChangeAspect="1" noChangeArrowheads="1"/>
          </p:cNvPicPr>
          <p:nvPr/>
        </p:nvPicPr>
        <p:blipFill>
          <a:blip r:embed="rId2" cstate="print"/>
          <a:srcRect/>
          <a:stretch>
            <a:fillRect/>
          </a:stretch>
        </p:blipFill>
        <p:spPr bwMode="auto">
          <a:xfrm>
            <a:off x="0" y="0"/>
            <a:ext cx="9142413" cy="6858000"/>
          </a:xfrm>
          <a:prstGeom prst="rect">
            <a:avLst/>
          </a:prstGeom>
          <a:noFill/>
          <a:ln w="9525">
            <a:noFill/>
            <a:miter lim="800000"/>
            <a:headEnd/>
            <a:tailEnd/>
          </a:ln>
        </p:spPr>
      </p:pic>
      <p:sp>
        <p:nvSpPr>
          <p:cNvPr id="2051" name="4 Rectángulo"/>
          <p:cNvSpPr>
            <a:spLocks noChangeArrowheads="1"/>
          </p:cNvSpPr>
          <p:nvPr/>
        </p:nvSpPr>
        <p:spPr bwMode="auto">
          <a:xfrm>
            <a:off x="0" y="147638"/>
            <a:ext cx="9144000" cy="1016000"/>
          </a:xfrm>
          <a:prstGeom prst="rect">
            <a:avLst/>
          </a:prstGeom>
          <a:noFill/>
          <a:ln w="9525">
            <a:noFill/>
            <a:miter lim="800000"/>
            <a:headEnd/>
            <a:tailEnd/>
          </a:ln>
        </p:spPr>
        <p:txBody>
          <a:bodyPr>
            <a:spAutoFit/>
          </a:bodyPr>
          <a:lstStyle/>
          <a:p>
            <a:pPr algn="ctr"/>
            <a:r>
              <a:rPr lang="es-ES" sz="2000" dirty="0">
                <a:latin typeface="Britannic Bold" pitchFamily="34" charset="0"/>
                <a:cs typeface="Times New Roman" pitchFamily="18" charset="0"/>
              </a:rPr>
              <a:t>ESCUELA NORMAL DE </a:t>
            </a:r>
            <a:endParaRPr lang="es-ES" sz="2000" dirty="0">
              <a:latin typeface="Britannic Bold" pitchFamily="34" charset="0"/>
            </a:endParaRPr>
          </a:p>
          <a:p>
            <a:pPr algn="ctr" eaLnBrk="0" hangingPunct="0"/>
            <a:r>
              <a:rPr lang="es-ES" sz="2000" dirty="0">
                <a:latin typeface="Britannic Bold" pitchFamily="34" charset="0"/>
                <a:cs typeface="Times New Roman" pitchFamily="18" charset="0"/>
              </a:rPr>
              <a:t>EDUCACIÓN  PREESCOLAR</a:t>
            </a:r>
            <a:endParaRPr lang="es-ES" sz="2000" dirty="0">
              <a:latin typeface="Britannic Bold" pitchFamily="34" charset="0"/>
            </a:endParaRPr>
          </a:p>
          <a:p>
            <a:pPr algn="ctr" eaLnBrk="0" hangingPunct="0"/>
            <a:r>
              <a:rPr lang="es-ES" sz="2000" dirty="0">
                <a:latin typeface="Britannic Bold" pitchFamily="34" charset="0"/>
                <a:cs typeface="Times New Roman" pitchFamily="18" charset="0"/>
              </a:rPr>
              <a:t>Ciclo Escolar </a:t>
            </a:r>
            <a:r>
              <a:rPr lang="es-ES" sz="2000" dirty="0" smtClean="0">
                <a:latin typeface="Britannic Bold" pitchFamily="34" charset="0"/>
                <a:cs typeface="Times New Roman" pitchFamily="18" charset="0"/>
              </a:rPr>
              <a:t>2012 </a:t>
            </a:r>
            <a:r>
              <a:rPr lang="es-ES" sz="2000" dirty="0">
                <a:latin typeface="Britannic Bold" pitchFamily="34" charset="0"/>
                <a:cs typeface="Times New Roman" pitchFamily="18" charset="0"/>
              </a:rPr>
              <a:t>- </a:t>
            </a:r>
            <a:r>
              <a:rPr lang="es-ES" sz="2000" dirty="0" smtClean="0">
                <a:latin typeface="Britannic Bold" pitchFamily="34" charset="0"/>
                <a:cs typeface="Times New Roman" pitchFamily="18" charset="0"/>
              </a:rPr>
              <a:t>2013</a:t>
            </a:r>
            <a:endParaRPr lang="es-ES" sz="1100" dirty="0">
              <a:latin typeface="Britannic Bold" pitchFamily="34" charset="0"/>
            </a:endParaRPr>
          </a:p>
        </p:txBody>
      </p:sp>
      <p:sp>
        <p:nvSpPr>
          <p:cNvPr id="6" name="5 Rectángulo"/>
          <p:cNvSpPr/>
          <p:nvPr/>
        </p:nvSpPr>
        <p:spPr>
          <a:xfrm rot="430556">
            <a:off x="1090038" y="1630719"/>
            <a:ext cx="8215370" cy="1446550"/>
          </a:xfrm>
          <a:prstGeom prst="rect">
            <a:avLst/>
          </a:prstGeom>
          <a:scene3d>
            <a:camera prst="isometricOffAxis2Left"/>
            <a:lightRig rig="threePt" dir="t"/>
          </a:scene3d>
          <a:sp3d>
            <a:bevelT prst="convex"/>
          </a:sp3d>
        </p:spPr>
        <p:txBody>
          <a:bodyPr>
            <a:spAutoFit/>
            <a:sp3d/>
          </a:bodyPr>
          <a:lstStyle/>
          <a:p>
            <a:pPr algn="ctr" fontAlgn="auto">
              <a:spcBef>
                <a:spcPts val="0"/>
              </a:spcBef>
              <a:spcAft>
                <a:spcPts val="0"/>
              </a:spcAft>
              <a:defRPr/>
            </a:pPr>
            <a:r>
              <a:rPr lang="es-ES" sz="4400" b="1" dirty="0">
                <a:latin typeface="Britannic Bold" pitchFamily="34" charset="0"/>
                <a:cs typeface="+mn-cs"/>
              </a:rPr>
              <a:t>DESARROLLO FÍSICO Y </a:t>
            </a:r>
          </a:p>
          <a:p>
            <a:pPr algn="ctr" fontAlgn="auto">
              <a:spcBef>
                <a:spcPts val="0"/>
              </a:spcBef>
              <a:spcAft>
                <a:spcPts val="0"/>
              </a:spcAft>
              <a:defRPr/>
            </a:pPr>
            <a:r>
              <a:rPr lang="es-ES" sz="4400" b="1" dirty="0">
                <a:latin typeface="Britannic Bold" pitchFamily="34" charset="0"/>
                <a:cs typeface="+mn-cs"/>
              </a:rPr>
              <a:t>PSICOMOTOR  I </a:t>
            </a:r>
            <a:r>
              <a:rPr lang="es-ES" sz="4400" b="1" dirty="0" err="1">
                <a:latin typeface="Britannic Bold" pitchFamily="34" charset="0"/>
                <a:cs typeface="+mn-cs"/>
              </a:rPr>
              <a:t>I</a:t>
            </a:r>
            <a:endParaRPr lang="es-ES" sz="4400" dirty="0">
              <a:latin typeface="Britannic Bold" pitchFamily="34" charset="0"/>
              <a:cs typeface="+mn-cs"/>
            </a:endParaRPr>
          </a:p>
        </p:txBody>
      </p:sp>
      <p:sp>
        <p:nvSpPr>
          <p:cNvPr id="7" name="6 Rectángulo"/>
          <p:cNvSpPr/>
          <p:nvPr/>
        </p:nvSpPr>
        <p:spPr>
          <a:xfrm>
            <a:off x="428596" y="2323826"/>
            <a:ext cx="8215370" cy="4462760"/>
          </a:xfrm>
          <a:prstGeom prst="rect">
            <a:avLst/>
          </a:prstGeom>
          <a:scene3d>
            <a:camera prst="orthographicFront"/>
            <a:lightRig rig="threePt" dir="t"/>
          </a:scene3d>
          <a:sp3d>
            <a:bevelT prst="slope"/>
          </a:sp3d>
        </p:spPr>
        <p:txBody>
          <a:bodyPr>
            <a:spAutoFit/>
          </a:bodyPr>
          <a:lstStyle/>
          <a:p>
            <a:pPr eaLnBrk="0" fontAlgn="auto" hangingPunct="0">
              <a:spcBef>
                <a:spcPts val="0"/>
              </a:spcBef>
              <a:spcAft>
                <a:spcPts val="0"/>
              </a:spcAft>
              <a:defRPr/>
            </a:pPr>
            <a:r>
              <a:rPr lang="es-ES" sz="4800" b="1" i="1" dirty="0">
                <a:effectLst>
                  <a:outerShdw blurRad="38100" dist="38100" dir="2700000" algn="tl">
                    <a:srgbClr val="C0C0C0"/>
                  </a:outerShdw>
                </a:effectLst>
                <a:latin typeface="Broadway" pitchFamily="82" charset="0"/>
                <a:cs typeface="Times New Roman" pitchFamily="18" charset="0"/>
              </a:rPr>
              <a:t>Prof.   </a:t>
            </a:r>
          </a:p>
          <a:p>
            <a:pPr eaLnBrk="0" fontAlgn="auto" hangingPunct="0">
              <a:spcBef>
                <a:spcPts val="0"/>
              </a:spcBef>
              <a:spcAft>
                <a:spcPts val="0"/>
              </a:spcAft>
              <a:defRPr/>
            </a:pPr>
            <a:r>
              <a:rPr lang="es-ES" sz="4800" b="1" i="1" dirty="0">
                <a:effectLst>
                  <a:outerShdw blurRad="38100" dist="38100" dir="2700000" algn="tl">
                    <a:srgbClr val="C0C0C0"/>
                  </a:outerShdw>
                </a:effectLst>
                <a:latin typeface="Broadway" pitchFamily="82" charset="0"/>
                <a:cs typeface="Times New Roman" pitchFamily="18" charset="0"/>
              </a:rPr>
              <a:t>	José </a:t>
            </a:r>
          </a:p>
          <a:p>
            <a:pPr eaLnBrk="0" fontAlgn="auto" hangingPunct="0">
              <a:spcBef>
                <a:spcPts val="0"/>
              </a:spcBef>
              <a:spcAft>
                <a:spcPts val="0"/>
              </a:spcAft>
              <a:defRPr/>
            </a:pPr>
            <a:r>
              <a:rPr lang="es-ES" sz="4800" b="1" i="1" dirty="0">
                <a:effectLst>
                  <a:outerShdw blurRad="38100" dist="38100" dir="2700000" algn="tl">
                    <a:srgbClr val="C0C0C0"/>
                  </a:outerShdw>
                </a:effectLst>
                <a:latin typeface="Broadway" pitchFamily="82" charset="0"/>
                <a:cs typeface="Times New Roman" pitchFamily="18" charset="0"/>
              </a:rPr>
              <a:t>		    Luis </a:t>
            </a:r>
          </a:p>
          <a:p>
            <a:pPr eaLnBrk="0" fontAlgn="auto" hangingPunct="0">
              <a:spcBef>
                <a:spcPts val="0"/>
              </a:spcBef>
              <a:spcAft>
                <a:spcPts val="0"/>
              </a:spcAft>
              <a:defRPr/>
            </a:pPr>
            <a:r>
              <a:rPr lang="es-ES" sz="4800" b="1" i="1" dirty="0">
                <a:effectLst>
                  <a:outerShdw blurRad="38100" dist="38100" dir="2700000" algn="tl">
                    <a:srgbClr val="C0C0C0"/>
                  </a:outerShdw>
                </a:effectLst>
                <a:latin typeface="Broadway" pitchFamily="82" charset="0"/>
                <a:cs typeface="Times New Roman" pitchFamily="18" charset="0"/>
              </a:rPr>
              <a:t>			  Perales </a:t>
            </a:r>
          </a:p>
          <a:p>
            <a:pPr eaLnBrk="0" fontAlgn="auto" hangingPunct="0">
              <a:spcBef>
                <a:spcPts val="0"/>
              </a:spcBef>
              <a:spcAft>
                <a:spcPts val="0"/>
              </a:spcAft>
              <a:defRPr/>
            </a:pPr>
            <a:r>
              <a:rPr lang="es-ES" sz="4800" b="1" i="1" dirty="0">
                <a:effectLst>
                  <a:outerShdw blurRad="38100" dist="38100" dir="2700000" algn="tl">
                    <a:srgbClr val="C0C0C0"/>
                  </a:outerShdw>
                </a:effectLst>
                <a:latin typeface="Broadway" pitchFamily="82" charset="0"/>
                <a:cs typeface="Times New Roman" pitchFamily="18" charset="0"/>
              </a:rPr>
              <a:t>					Torres</a:t>
            </a:r>
            <a:r>
              <a:rPr lang="es-ES" sz="7200" b="1" i="1" dirty="0">
                <a:effectLst>
                  <a:outerShdw blurRad="38100" dist="38100" dir="2700000" algn="tl">
                    <a:srgbClr val="C0C0C0"/>
                  </a:outerShdw>
                </a:effectLst>
                <a:latin typeface="Broadway" pitchFamily="82" charset="0"/>
                <a:cs typeface="Times New Roman" pitchFamily="18" charset="0"/>
              </a:rPr>
              <a:t> </a:t>
            </a:r>
            <a:endParaRPr lang="es-ES" sz="2000" dirty="0">
              <a:latin typeface="Broadway" pitchFamily="82" charset="0"/>
              <a:cs typeface="Times New Roman" pitchFamily="18" charset="0"/>
            </a:endParaRPr>
          </a:p>
          <a:p>
            <a:pPr algn="ctr" eaLnBrk="0" fontAlgn="auto" hangingPunct="0">
              <a:spcBef>
                <a:spcPts val="0"/>
              </a:spcBef>
              <a:spcAft>
                <a:spcPts val="0"/>
              </a:spcAft>
              <a:defRPr/>
            </a:pPr>
            <a:r>
              <a:rPr lang="es-ES" sz="2000" dirty="0">
                <a:latin typeface="Broadway" pitchFamily="82" charset="0"/>
                <a:cs typeface="Times New Roman" pitchFamily="18" charset="0"/>
              </a:rPr>
              <a:t>Saltillo, Coahuila 					Agosto </a:t>
            </a:r>
            <a:r>
              <a:rPr lang="es-ES" sz="2000" dirty="0" smtClean="0">
                <a:latin typeface="Broadway" pitchFamily="82" charset="0"/>
                <a:cs typeface="Times New Roman" pitchFamily="18" charset="0"/>
              </a:rPr>
              <a:t>2012</a:t>
            </a:r>
            <a:endParaRPr lang="es-ES" sz="1600" dirty="0">
              <a:latin typeface="Broadway" pitchFamily="82" charset="0"/>
              <a:cs typeface="+mn-cs"/>
            </a:endParaRP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E:\doc. Varios\Imagen1.png"/>
          <p:cNvPicPr>
            <a:picLocks noChangeAspect="1" noChangeArrowheads="1"/>
          </p:cNvPicPr>
          <p:nvPr/>
        </p:nvPicPr>
        <p:blipFill>
          <a:blip r:embed="rId2" cstate="print"/>
          <a:srcRect/>
          <a:stretch>
            <a:fillRect/>
          </a:stretch>
        </p:blipFill>
        <p:spPr bwMode="auto">
          <a:xfrm>
            <a:off x="0" y="0"/>
            <a:ext cx="9142413" cy="6858000"/>
          </a:xfrm>
          <a:prstGeom prst="rect">
            <a:avLst/>
          </a:prstGeom>
          <a:noFill/>
          <a:ln w="9525">
            <a:noFill/>
            <a:miter lim="800000"/>
            <a:headEnd/>
            <a:tailEnd/>
          </a:ln>
        </p:spPr>
      </p:pic>
      <p:sp>
        <p:nvSpPr>
          <p:cNvPr id="3" name="2 Rectángulo"/>
          <p:cNvSpPr/>
          <p:nvPr/>
        </p:nvSpPr>
        <p:spPr>
          <a:xfrm>
            <a:off x="428625" y="908050"/>
            <a:ext cx="6735763" cy="5448300"/>
          </a:xfrm>
          <a:prstGeom prst="rect">
            <a:avLst/>
          </a:prstGeom>
        </p:spPr>
        <p:txBody>
          <a:bodyPr>
            <a:spAutoFit/>
          </a:bodyPr>
          <a:lstStyle/>
          <a:p>
            <a:pPr fontAlgn="auto">
              <a:spcBef>
                <a:spcPts val="0"/>
              </a:spcBef>
              <a:spcAft>
                <a:spcPts val="0"/>
              </a:spcAft>
              <a:defRPr/>
            </a:pPr>
            <a:r>
              <a:rPr lang="es-MX" sz="3200" b="1" i="1" dirty="0">
                <a:solidFill>
                  <a:schemeClr val="accent6">
                    <a:lumMod val="50000"/>
                  </a:schemeClr>
                </a:solidFill>
                <a:effectLst>
                  <a:outerShdw blurRad="38100" dist="38100" dir="2700000" algn="tl">
                    <a:srgbClr val="C0C0C0"/>
                  </a:outerShdw>
                </a:effectLst>
                <a:latin typeface="Comic Sans MS" pitchFamily="66" charset="0"/>
                <a:cs typeface="+mn-cs"/>
              </a:rPr>
              <a:t>Identidad Profesional y Ética</a:t>
            </a:r>
          </a:p>
          <a:p>
            <a:pPr fontAlgn="auto">
              <a:spcBef>
                <a:spcPts val="0"/>
              </a:spcBef>
              <a:spcAft>
                <a:spcPts val="0"/>
              </a:spcAft>
              <a:defRPr/>
            </a:pPr>
            <a:endParaRPr lang="es-MX" sz="2800" b="1" i="1" dirty="0">
              <a:solidFill>
                <a:schemeClr val="accent6">
                  <a:lumMod val="50000"/>
                </a:schemeClr>
              </a:solidFill>
              <a:effectLst>
                <a:outerShdw blurRad="38100" dist="38100" dir="2700000" algn="tl">
                  <a:srgbClr val="C0C0C0"/>
                </a:outerShdw>
              </a:effectLst>
              <a:latin typeface="Comic Sans MS" pitchFamily="66" charset="0"/>
              <a:cs typeface="+mn-cs"/>
            </a:endParaRPr>
          </a:p>
          <a:p>
            <a:pPr fontAlgn="auto">
              <a:spcBef>
                <a:spcPts val="0"/>
              </a:spcBef>
              <a:spcAft>
                <a:spcPts val="0"/>
              </a:spcAft>
              <a:buFont typeface="Wingdings" pitchFamily="2" charset="2"/>
              <a:buChar char="ü"/>
              <a:defRPr/>
            </a:pPr>
            <a:r>
              <a:rPr lang="es-MX" sz="2400" b="1" i="1" dirty="0">
                <a:latin typeface="Comic Sans MS" pitchFamily="66" charset="0"/>
                <a:cs typeface="+mn-cs"/>
              </a:rPr>
              <a:t>Reconocer, a partir de una valoración realista el significado que su trabajo tiene para los alumnos.</a:t>
            </a:r>
          </a:p>
          <a:p>
            <a:pPr fontAlgn="auto">
              <a:spcBef>
                <a:spcPts val="0"/>
              </a:spcBef>
              <a:spcAft>
                <a:spcPts val="0"/>
              </a:spcAft>
              <a:defRPr/>
            </a:pPr>
            <a:endParaRPr lang="es-MX" sz="2400" b="1" i="1" dirty="0">
              <a:latin typeface="Comic Sans MS" pitchFamily="66" charset="0"/>
              <a:cs typeface="+mn-cs"/>
            </a:endParaRPr>
          </a:p>
          <a:p>
            <a:pPr fontAlgn="auto">
              <a:spcBef>
                <a:spcPts val="0"/>
              </a:spcBef>
              <a:spcAft>
                <a:spcPts val="0"/>
              </a:spcAft>
              <a:buFont typeface="Wingdings" pitchFamily="2" charset="2"/>
              <a:buChar char="ü"/>
              <a:defRPr/>
            </a:pPr>
            <a:r>
              <a:rPr lang="es-MX" sz="2400" b="1" i="1" dirty="0">
                <a:latin typeface="Comic Sans MS" pitchFamily="66" charset="0"/>
                <a:cs typeface="+mn-cs"/>
              </a:rPr>
              <a:t>Conoce los principales problemas, necesidades y deficiencias que deben de resolverse para fortalecer el sistema educativo mexicano.</a:t>
            </a:r>
          </a:p>
          <a:p>
            <a:pPr fontAlgn="auto">
              <a:spcBef>
                <a:spcPts val="0"/>
              </a:spcBef>
              <a:spcAft>
                <a:spcPts val="0"/>
              </a:spcAft>
              <a:defRPr/>
            </a:pPr>
            <a:endParaRPr lang="es-MX" sz="2400" b="1" i="1" dirty="0">
              <a:latin typeface="Comic Sans MS" pitchFamily="66" charset="0"/>
              <a:cs typeface="+mn-cs"/>
            </a:endParaRPr>
          </a:p>
          <a:p>
            <a:pPr fontAlgn="auto">
              <a:spcBef>
                <a:spcPts val="0"/>
              </a:spcBef>
              <a:spcAft>
                <a:spcPts val="0"/>
              </a:spcAft>
              <a:buFont typeface="Wingdings" pitchFamily="2" charset="2"/>
              <a:buChar char="ü"/>
              <a:defRPr/>
            </a:pPr>
            <a:r>
              <a:rPr lang="es-MX" sz="2400" b="1" i="1" dirty="0">
                <a:latin typeface="Comic Sans MS" pitchFamily="66" charset="0"/>
                <a:cs typeface="+mn-cs"/>
              </a:rPr>
              <a:t>Valorar el trabajo en equipo como un medio para la formación</a:t>
            </a:r>
            <a:r>
              <a:rPr lang="es-MX" sz="2400" b="1" i="1" dirty="0">
                <a:solidFill>
                  <a:srgbClr val="FFFF00"/>
                </a:solidFill>
                <a:latin typeface="Comic Sans MS" pitchFamily="66" charset="0"/>
                <a:cs typeface="+mn-cs"/>
              </a:rPr>
              <a:t> </a:t>
            </a:r>
            <a:r>
              <a:rPr lang="es-MX" sz="2400" b="1" i="1" dirty="0">
                <a:latin typeface="Comic Sans MS" pitchFamily="66" charset="0"/>
                <a:cs typeface="+mn-cs"/>
              </a:rPr>
              <a:t>continua y mejoramiento de la escuela.</a:t>
            </a:r>
            <a:endParaRPr lang="es-ES" sz="2400" b="1" i="1" dirty="0">
              <a:latin typeface="Comic Sans MS" pitchFamily="66" charset="0"/>
              <a:cs typeface="+mn-cs"/>
            </a:endParaRPr>
          </a:p>
        </p:txBody>
      </p:sp>
      <p:sp>
        <p:nvSpPr>
          <p:cNvPr id="4" name="3 Rectángulo"/>
          <p:cNvSpPr/>
          <p:nvPr/>
        </p:nvSpPr>
        <p:spPr>
          <a:xfrm>
            <a:off x="539750" y="333375"/>
            <a:ext cx="2214563" cy="584200"/>
          </a:xfrm>
          <a:prstGeom prst="rect">
            <a:avLst/>
          </a:prstGeom>
        </p:spPr>
        <p:txBody>
          <a:bodyPr>
            <a:spAutoFit/>
          </a:bodyPr>
          <a:lstStyle/>
          <a:p>
            <a:pPr fontAlgn="auto">
              <a:spcBef>
                <a:spcPts val="0"/>
              </a:spcBef>
              <a:spcAft>
                <a:spcPts val="0"/>
              </a:spcAft>
              <a:defRPr/>
            </a:pPr>
            <a:r>
              <a:rPr lang="es-ES_tradnl" sz="3200" b="1" i="1" dirty="0">
                <a:solidFill>
                  <a:schemeClr val="accent6">
                    <a:lumMod val="50000"/>
                  </a:schemeClr>
                </a:solidFill>
                <a:effectLst>
                  <a:outerShdw blurRad="38100" dist="38100" dir="2700000" algn="tl">
                    <a:srgbClr val="000000">
                      <a:alpha val="43137"/>
                    </a:srgbClr>
                  </a:outerShdw>
                </a:effectLst>
                <a:latin typeface="Comic Sans MS" pitchFamily="66" charset="0"/>
                <a:cs typeface="+mn-cs"/>
              </a:rPr>
              <a:t>RASGOS</a:t>
            </a:r>
            <a:endParaRPr lang="es-MX" b="1" dirty="0">
              <a:solidFill>
                <a:schemeClr val="accent6">
                  <a:lumMod val="50000"/>
                </a:schemeClr>
              </a:solidFill>
              <a:effectLst>
                <a:outerShdw blurRad="38100" dist="38100" dir="2700000" algn="tl">
                  <a:srgbClr val="000000">
                    <a:alpha val="43137"/>
                  </a:srgbClr>
                </a:outerShdw>
              </a:effectLst>
              <a:latin typeface="+mn-lt"/>
              <a:cs typeface="+mn-cs"/>
            </a:endParaRPr>
          </a:p>
        </p:txBody>
      </p:sp>
    </p:spTree>
  </p:cSld>
  <p:clrMapOvr>
    <a:masterClrMapping/>
  </p:clrMapOvr>
  <p:transition>
    <p:zoom dir="in"/>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E:\doc. Varios\Imagen1.png"/>
          <p:cNvPicPr>
            <a:picLocks noChangeAspect="1" noChangeArrowheads="1"/>
          </p:cNvPicPr>
          <p:nvPr/>
        </p:nvPicPr>
        <p:blipFill>
          <a:blip r:embed="rId2" cstate="print"/>
          <a:srcRect/>
          <a:stretch>
            <a:fillRect/>
          </a:stretch>
        </p:blipFill>
        <p:spPr bwMode="auto">
          <a:xfrm>
            <a:off x="0" y="0"/>
            <a:ext cx="9142413" cy="6858000"/>
          </a:xfrm>
          <a:prstGeom prst="rect">
            <a:avLst/>
          </a:prstGeom>
          <a:noFill/>
          <a:ln w="9525">
            <a:noFill/>
            <a:miter lim="800000"/>
            <a:headEnd/>
            <a:tailEnd/>
          </a:ln>
        </p:spPr>
      </p:pic>
      <p:sp>
        <p:nvSpPr>
          <p:cNvPr id="12291" name="2 Rectángulo"/>
          <p:cNvSpPr>
            <a:spLocks noChangeArrowheads="1"/>
          </p:cNvSpPr>
          <p:nvPr/>
        </p:nvSpPr>
        <p:spPr bwMode="auto">
          <a:xfrm>
            <a:off x="428625" y="357188"/>
            <a:ext cx="6715125" cy="6186487"/>
          </a:xfrm>
          <a:prstGeom prst="rect">
            <a:avLst/>
          </a:prstGeom>
          <a:noFill/>
          <a:ln w="9525">
            <a:noFill/>
            <a:miter lim="800000"/>
            <a:headEnd/>
            <a:tailEnd/>
          </a:ln>
        </p:spPr>
        <p:txBody>
          <a:bodyPr>
            <a:spAutoFit/>
          </a:bodyPr>
          <a:lstStyle/>
          <a:p>
            <a:r>
              <a:rPr lang="es-MX" sz="2800" b="1" i="1">
                <a:latin typeface="Comic Sans MS" pitchFamily="66" charset="0"/>
              </a:rPr>
              <a:t>Capacidad de percepción y respuesta a las condiciones sociales del entorno de la escuela.</a:t>
            </a:r>
          </a:p>
          <a:p>
            <a:pPr>
              <a:buFont typeface="Wingdings" pitchFamily="2" charset="2"/>
              <a:buChar char="ü"/>
            </a:pPr>
            <a:endParaRPr lang="es-MX" sz="2400" b="1" i="1">
              <a:latin typeface="Comic Sans MS" pitchFamily="66" charset="0"/>
            </a:endParaRPr>
          </a:p>
          <a:p>
            <a:pPr>
              <a:buFont typeface="Wingdings" pitchFamily="2" charset="2"/>
              <a:buChar char="ü"/>
            </a:pPr>
            <a:r>
              <a:rPr lang="es-MX" sz="2400" b="1" i="1">
                <a:latin typeface="Comic Sans MS" pitchFamily="66" charset="0"/>
              </a:rPr>
              <a:t>Aprecia y respeta la diversidad.</a:t>
            </a:r>
          </a:p>
          <a:p>
            <a:endParaRPr lang="es-MX" sz="2400" b="1" i="1">
              <a:latin typeface="Comic Sans MS" pitchFamily="66" charset="0"/>
            </a:endParaRPr>
          </a:p>
          <a:p>
            <a:pPr>
              <a:buFont typeface="Wingdings" pitchFamily="2" charset="2"/>
              <a:buChar char="ü"/>
            </a:pPr>
            <a:r>
              <a:rPr lang="es-MX" sz="2400" b="1" i="1">
                <a:latin typeface="Comic Sans MS" pitchFamily="66" charset="0"/>
              </a:rPr>
              <a:t>Valora la función educativa de la familia.</a:t>
            </a:r>
          </a:p>
          <a:p>
            <a:endParaRPr lang="es-MX" sz="2400" b="1" i="1">
              <a:latin typeface="Comic Sans MS" pitchFamily="66" charset="0"/>
            </a:endParaRPr>
          </a:p>
          <a:p>
            <a:pPr>
              <a:buFont typeface="Wingdings" pitchFamily="2" charset="2"/>
              <a:buChar char="ü"/>
            </a:pPr>
            <a:r>
              <a:rPr lang="es-MX" sz="2400" b="1" i="1">
                <a:latin typeface="Comic Sans MS" pitchFamily="66" charset="0"/>
              </a:rPr>
              <a:t>Promueve la solidaridad y el apoyo de la comunidad hacia la escuela.</a:t>
            </a:r>
          </a:p>
          <a:p>
            <a:pPr>
              <a:buFont typeface="Wingdings" pitchFamily="2" charset="2"/>
              <a:buChar char="ü"/>
            </a:pPr>
            <a:endParaRPr lang="es-MX" sz="2400" b="1" i="1">
              <a:latin typeface="Comic Sans MS" pitchFamily="66" charset="0"/>
            </a:endParaRPr>
          </a:p>
          <a:p>
            <a:pPr>
              <a:buFont typeface="Wingdings" pitchFamily="2" charset="2"/>
              <a:buChar char="ü"/>
            </a:pPr>
            <a:r>
              <a:rPr lang="es-MX" sz="2400" b="1" i="1">
                <a:latin typeface="Comic Sans MS" pitchFamily="66" charset="0"/>
              </a:rPr>
              <a:t>Reconoce los principales</a:t>
            </a:r>
            <a:r>
              <a:rPr lang="es-MX" sz="2400" b="1" i="1">
                <a:solidFill>
                  <a:srgbClr val="FFFF00"/>
                </a:solidFill>
                <a:latin typeface="Comic Sans MS" pitchFamily="66" charset="0"/>
              </a:rPr>
              <a:t> </a:t>
            </a:r>
            <a:r>
              <a:rPr lang="es-MX" sz="2400" b="1" i="1">
                <a:latin typeface="Comic Sans MS" pitchFamily="66" charset="0"/>
              </a:rPr>
              <a:t>problemas que enfrenta la comunidad.</a:t>
            </a:r>
          </a:p>
          <a:p>
            <a:pPr>
              <a:buFont typeface="Wingdings" pitchFamily="2" charset="2"/>
              <a:buChar char="ü"/>
            </a:pPr>
            <a:endParaRPr lang="es-MX" sz="2400" b="1" i="1">
              <a:latin typeface="Comic Sans MS" pitchFamily="66" charset="0"/>
            </a:endParaRPr>
          </a:p>
          <a:p>
            <a:pPr>
              <a:buFont typeface="Wingdings" pitchFamily="2" charset="2"/>
              <a:buChar char="ü"/>
            </a:pPr>
            <a:r>
              <a:rPr lang="es-MX" sz="2400" b="1" i="1">
                <a:latin typeface="Comic Sans MS" pitchFamily="66" charset="0"/>
              </a:rPr>
              <a:t>Asume y promueve el uso racional de los recursos naturales.</a:t>
            </a:r>
            <a:endParaRPr lang="es-ES" sz="2400" b="1" i="1">
              <a:latin typeface="Comic Sans MS" pitchFamily="66" charset="0"/>
            </a:endParaRPr>
          </a:p>
        </p:txBody>
      </p:sp>
    </p:spTree>
  </p:cSld>
  <p:clrMapOvr>
    <a:masterClrMapping/>
  </p:clrMapOvr>
  <p:transition>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E:\doc. Varios\Imagen1.png"/>
          <p:cNvPicPr>
            <a:picLocks noChangeAspect="1" noChangeArrowheads="1"/>
          </p:cNvPicPr>
          <p:nvPr/>
        </p:nvPicPr>
        <p:blipFill>
          <a:blip r:embed="rId2" cstate="print"/>
          <a:srcRect/>
          <a:stretch>
            <a:fillRect/>
          </a:stretch>
        </p:blipFill>
        <p:spPr bwMode="auto">
          <a:xfrm>
            <a:off x="0" y="0"/>
            <a:ext cx="9142413" cy="6858000"/>
          </a:xfrm>
          <a:prstGeom prst="rect">
            <a:avLst/>
          </a:prstGeom>
          <a:noFill/>
          <a:ln w="9525">
            <a:noFill/>
            <a:miter lim="800000"/>
            <a:headEnd/>
            <a:tailEnd/>
          </a:ln>
        </p:spPr>
      </p:pic>
      <p:sp>
        <p:nvSpPr>
          <p:cNvPr id="3" name="2 Rectángulo"/>
          <p:cNvSpPr/>
          <p:nvPr/>
        </p:nvSpPr>
        <p:spPr>
          <a:xfrm>
            <a:off x="468313" y="1700213"/>
            <a:ext cx="6335712" cy="4524375"/>
          </a:xfrm>
          <a:prstGeom prst="rect">
            <a:avLst/>
          </a:prstGeom>
        </p:spPr>
        <p:txBody>
          <a:bodyPr>
            <a:spAutoFit/>
          </a:bodyPr>
          <a:lstStyle/>
          <a:p>
            <a:pPr fontAlgn="auto">
              <a:spcBef>
                <a:spcPts val="0"/>
              </a:spcBef>
              <a:spcAft>
                <a:spcPts val="0"/>
              </a:spcAft>
              <a:defRPr/>
            </a:pPr>
            <a:r>
              <a:rPr lang="es-ES" sz="3200" b="1" i="1" dirty="0">
                <a:effectLst>
                  <a:outerShdw blurRad="38100" dist="38100" dir="2700000" algn="tl">
                    <a:srgbClr val="C0C0C0"/>
                  </a:outerShdw>
                </a:effectLst>
                <a:latin typeface="Comic Sans MS" pitchFamily="66" charset="0"/>
                <a:cs typeface="+mn-cs"/>
              </a:rPr>
              <a:t>El curso está organizado en dos bloques temáticos. Cada uno de ellos incluye los temas de estudio, la bibliografía básica para su análisis, un conjunto de actividades sugeridas que permitirán el tratamiento de los temas y la bibliografía.</a:t>
            </a:r>
          </a:p>
        </p:txBody>
      </p:sp>
    </p:spTree>
  </p:cSld>
  <p:clrMapOvr>
    <a:masterClrMapping/>
  </p:clrMapOvr>
  <p:transition>
    <p:spli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E:\doc. Varios\Imagen1.png"/>
          <p:cNvPicPr>
            <a:picLocks noChangeAspect="1" noChangeArrowheads="1"/>
          </p:cNvPicPr>
          <p:nvPr/>
        </p:nvPicPr>
        <p:blipFill>
          <a:blip r:embed="rId2" cstate="print"/>
          <a:srcRect/>
          <a:stretch>
            <a:fillRect/>
          </a:stretch>
        </p:blipFill>
        <p:spPr bwMode="auto">
          <a:xfrm>
            <a:off x="0" y="0"/>
            <a:ext cx="9142413" cy="6858000"/>
          </a:xfrm>
          <a:prstGeom prst="rect">
            <a:avLst/>
          </a:prstGeom>
          <a:noFill/>
          <a:ln w="9525">
            <a:noFill/>
            <a:miter lim="800000"/>
            <a:headEnd/>
            <a:tailEnd/>
          </a:ln>
        </p:spPr>
      </p:pic>
      <p:pic>
        <p:nvPicPr>
          <p:cNvPr id="14339" name="Picture 2" descr="E:\doc. Varios\Imagen1.png"/>
          <p:cNvPicPr>
            <a:picLocks noChangeAspect="1" noChangeArrowheads="1"/>
          </p:cNvPicPr>
          <p:nvPr/>
        </p:nvPicPr>
        <p:blipFill>
          <a:blip r:embed="rId2" cstate="print"/>
          <a:srcRect/>
          <a:stretch>
            <a:fillRect/>
          </a:stretch>
        </p:blipFill>
        <p:spPr bwMode="auto">
          <a:xfrm>
            <a:off x="0" y="0"/>
            <a:ext cx="9142413" cy="6858000"/>
          </a:xfrm>
          <a:prstGeom prst="rect">
            <a:avLst/>
          </a:prstGeom>
          <a:noFill/>
          <a:ln w="9525">
            <a:noFill/>
            <a:miter lim="800000"/>
            <a:headEnd/>
            <a:tailEnd/>
          </a:ln>
        </p:spPr>
      </p:pic>
      <p:sp>
        <p:nvSpPr>
          <p:cNvPr id="4" name="3 Rectángulo"/>
          <p:cNvSpPr/>
          <p:nvPr/>
        </p:nvSpPr>
        <p:spPr>
          <a:xfrm>
            <a:off x="395288" y="549275"/>
            <a:ext cx="8286750" cy="1384300"/>
          </a:xfrm>
          <a:prstGeom prst="rect">
            <a:avLst/>
          </a:prstGeom>
        </p:spPr>
        <p:txBody>
          <a:bodyPr>
            <a:spAutoFit/>
          </a:bodyPr>
          <a:lstStyle/>
          <a:p>
            <a:pPr algn="ctr" fontAlgn="auto">
              <a:spcBef>
                <a:spcPts val="0"/>
              </a:spcBef>
              <a:spcAft>
                <a:spcPts val="0"/>
              </a:spcAft>
              <a:defRPr/>
            </a:pPr>
            <a:r>
              <a:rPr lang="es-ES" sz="3200" b="1" i="1">
                <a:effectLst>
                  <a:outerShdw blurRad="38100" dist="38100" dir="2700000" algn="tl">
                    <a:srgbClr val="C0C0C0"/>
                  </a:outerShdw>
                </a:effectLst>
                <a:latin typeface="Comic Sans MS" pitchFamily="66" charset="0"/>
                <a:cs typeface="+mn-cs"/>
              </a:rPr>
              <a:t>El Bloque </a:t>
            </a:r>
            <a:r>
              <a:rPr lang="es-ES" sz="3200" b="1" i="1" dirty="0">
                <a:effectLst>
                  <a:outerShdw blurRad="38100" dist="38100" dir="2700000" algn="tl">
                    <a:srgbClr val="C0C0C0"/>
                  </a:outerShdw>
                </a:effectLst>
                <a:latin typeface="Comic Sans MS" pitchFamily="66" charset="0"/>
                <a:cs typeface="+mn-cs"/>
              </a:rPr>
              <a:t>I</a:t>
            </a:r>
          </a:p>
          <a:p>
            <a:pPr algn="ctr" fontAlgn="auto">
              <a:spcBef>
                <a:spcPts val="0"/>
              </a:spcBef>
              <a:spcAft>
                <a:spcPts val="0"/>
              </a:spcAft>
              <a:defRPr/>
            </a:pPr>
            <a:r>
              <a:rPr lang="es-ES" sz="2400" b="1" i="1" dirty="0">
                <a:effectLst>
                  <a:outerShdw blurRad="38100" dist="38100" dir="2700000" algn="tl">
                    <a:srgbClr val="C0C0C0"/>
                  </a:outerShdw>
                </a:effectLst>
                <a:latin typeface="Comic Sans MS" pitchFamily="66" charset="0"/>
                <a:cs typeface="+mn-cs"/>
              </a:rPr>
              <a:t>“</a:t>
            </a:r>
            <a:r>
              <a:rPr lang="es-ES" sz="2800" i="1" dirty="0">
                <a:effectLst>
                  <a:outerShdw blurRad="38100" dist="38100" dir="2700000" algn="tl">
                    <a:srgbClr val="C0C0C0"/>
                  </a:outerShdw>
                </a:effectLst>
                <a:latin typeface="Comic Sans MS" pitchFamily="66" charset="0"/>
                <a:cs typeface="+mn-cs"/>
              </a:rPr>
              <a:t>El </a:t>
            </a:r>
            <a:r>
              <a:rPr lang="es-ES" sz="2400" b="1" i="1" dirty="0">
                <a:effectLst>
                  <a:outerShdw blurRad="38100" dist="38100" dir="2700000" algn="tl">
                    <a:srgbClr val="C0C0C0"/>
                  </a:outerShdw>
                </a:effectLst>
                <a:latin typeface="Comic Sans MS" pitchFamily="66" charset="0"/>
                <a:cs typeface="+mn-cs"/>
              </a:rPr>
              <a:t>desarrollo físico y psicomotor de los niños y el trabajo educativo en preescolar”</a:t>
            </a:r>
            <a:endParaRPr lang="es-ES" sz="2000" i="1" dirty="0">
              <a:effectLst>
                <a:outerShdw blurRad="38100" dist="38100" dir="2700000" algn="tl">
                  <a:srgbClr val="C0C0C0"/>
                </a:outerShdw>
              </a:effectLst>
              <a:latin typeface="Comic Sans MS" pitchFamily="66" charset="0"/>
              <a:cs typeface="+mn-cs"/>
            </a:endParaRPr>
          </a:p>
        </p:txBody>
      </p:sp>
      <p:sp>
        <p:nvSpPr>
          <p:cNvPr id="14341" name="4 Rectángulo"/>
          <p:cNvSpPr>
            <a:spLocks noChangeArrowheads="1"/>
          </p:cNvSpPr>
          <p:nvPr/>
        </p:nvSpPr>
        <p:spPr bwMode="auto">
          <a:xfrm>
            <a:off x="468313" y="2060575"/>
            <a:ext cx="6480175" cy="4154488"/>
          </a:xfrm>
          <a:prstGeom prst="rect">
            <a:avLst/>
          </a:prstGeom>
          <a:noFill/>
          <a:ln w="9525">
            <a:noFill/>
            <a:miter lim="800000"/>
            <a:headEnd/>
            <a:tailEnd/>
          </a:ln>
        </p:spPr>
        <p:txBody>
          <a:bodyPr>
            <a:spAutoFit/>
          </a:bodyPr>
          <a:lstStyle/>
          <a:p>
            <a:pPr>
              <a:spcBef>
                <a:spcPct val="50000"/>
              </a:spcBef>
            </a:pPr>
            <a:r>
              <a:rPr lang="es-ES_tradnl" sz="2400" b="1" i="1">
                <a:latin typeface="Comic Sans MS" pitchFamily="66" charset="0"/>
              </a:rPr>
              <a:t>Tema 1:</a:t>
            </a:r>
          </a:p>
          <a:p>
            <a:pPr>
              <a:spcBef>
                <a:spcPct val="50000"/>
              </a:spcBef>
            </a:pPr>
            <a:r>
              <a:rPr lang="es-ES_tradnl" sz="2400" b="1" i="1">
                <a:latin typeface="Comic Sans MS" pitchFamily="66" charset="0"/>
              </a:rPr>
              <a:t>Oportunidades que ofrece la educación preescolar para favorecer el desarrollo físico y psicomotor de los niños. </a:t>
            </a:r>
          </a:p>
          <a:p>
            <a:pPr>
              <a:spcBef>
                <a:spcPct val="50000"/>
              </a:spcBef>
            </a:pPr>
            <a:r>
              <a:rPr lang="es-ES_tradnl" sz="2400" b="1" i="1">
                <a:latin typeface="Comic Sans MS" pitchFamily="66" charset="0"/>
              </a:rPr>
              <a:t>(10 actividades aprox.)</a:t>
            </a:r>
          </a:p>
          <a:p>
            <a:pPr>
              <a:spcBef>
                <a:spcPct val="50000"/>
              </a:spcBef>
            </a:pPr>
            <a:r>
              <a:rPr lang="es-ES_tradnl" sz="2400" b="1" i="1">
                <a:latin typeface="Comic Sans MS" pitchFamily="66" charset="0"/>
              </a:rPr>
              <a:t>Tema 2: </a:t>
            </a:r>
          </a:p>
          <a:p>
            <a:pPr>
              <a:spcBef>
                <a:spcPct val="50000"/>
              </a:spcBef>
            </a:pPr>
            <a:r>
              <a:rPr lang="es-ES_tradnl" sz="2400" b="1" i="1">
                <a:latin typeface="Comic Sans MS" pitchFamily="66" charset="0"/>
              </a:rPr>
              <a:t>Riesgos mas frecuentes en la practica de actividades motrices en el Jardín de niños.   (8 actividades aprox.)</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E:\doc. Varios\Imagen1.png"/>
          <p:cNvPicPr>
            <a:picLocks noChangeAspect="1" noChangeArrowheads="1"/>
          </p:cNvPicPr>
          <p:nvPr/>
        </p:nvPicPr>
        <p:blipFill>
          <a:blip r:embed="rId2" cstate="print"/>
          <a:srcRect/>
          <a:stretch>
            <a:fillRect/>
          </a:stretch>
        </p:blipFill>
        <p:spPr bwMode="auto">
          <a:xfrm>
            <a:off x="0" y="0"/>
            <a:ext cx="9142413" cy="6858000"/>
          </a:xfrm>
          <a:prstGeom prst="rect">
            <a:avLst/>
          </a:prstGeom>
          <a:noFill/>
          <a:ln w="9525">
            <a:noFill/>
            <a:miter lim="800000"/>
            <a:headEnd/>
            <a:tailEnd/>
          </a:ln>
        </p:spPr>
      </p:pic>
      <p:sp>
        <p:nvSpPr>
          <p:cNvPr id="3" name="2 Rectángulo"/>
          <p:cNvSpPr/>
          <p:nvPr/>
        </p:nvSpPr>
        <p:spPr>
          <a:xfrm>
            <a:off x="468313" y="765175"/>
            <a:ext cx="6446837" cy="5324475"/>
          </a:xfrm>
          <a:prstGeom prst="rect">
            <a:avLst/>
          </a:prstGeom>
        </p:spPr>
        <p:txBody>
          <a:bodyPr>
            <a:spAutoFit/>
          </a:bodyPr>
          <a:lstStyle/>
          <a:p>
            <a:pPr marL="342900" indent="-342900" algn="ctr" fontAlgn="auto">
              <a:spcBef>
                <a:spcPct val="50000"/>
              </a:spcBef>
              <a:spcAft>
                <a:spcPts val="0"/>
              </a:spcAft>
              <a:defRPr/>
            </a:pPr>
            <a:r>
              <a:rPr lang="es-ES" sz="3200" b="1" i="1" dirty="0">
                <a:effectLst>
                  <a:outerShdw blurRad="38100" dist="38100" dir="2700000" algn="tl">
                    <a:srgbClr val="C0C0C0"/>
                  </a:outerShdw>
                </a:effectLst>
                <a:latin typeface="Comic Sans MS" pitchFamily="66" charset="0"/>
                <a:cs typeface="+mn-cs"/>
              </a:rPr>
              <a:t>En el bloque II</a:t>
            </a:r>
          </a:p>
          <a:p>
            <a:pPr marL="342900" indent="-342900" fontAlgn="auto">
              <a:spcBef>
                <a:spcPct val="50000"/>
              </a:spcBef>
              <a:spcAft>
                <a:spcPts val="0"/>
              </a:spcAft>
              <a:defRPr/>
            </a:pPr>
            <a:r>
              <a:rPr lang="es-ES" sz="2800" b="1" dirty="0">
                <a:latin typeface="Comic Sans MS" pitchFamily="66" charset="0"/>
                <a:cs typeface="+mn-cs"/>
              </a:rPr>
              <a:t>“La intervención pedagógica para favorecer el desarrollo físico y psicomotor en los niños”</a:t>
            </a:r>
          </a:p>
          <a:p>
            <a:pPr marL="342900" indent="-342900" fontAlgn="auto">
              <a:spcBef>
                <a:spcPct val="50000"/>
              </a:spcBef>
              <a:spcAft>
                <a:spcPts val="0"/>
              </a:spcAft>
              <a:defRPr/>
            </a:pPr>
            <a:r>
              <a:rPr lang="es-ES_tradnl" sz="2800" b="1" i="1" dirty="0">
                <a:latin typeface="Comic Sans MS" pitchFamily="66" charset="0"/>
                <a:cs typeface="+mn-cs"/>
              </a:rPr>
              <a:t>Tema 1: </a:t>
            </a:r>
          </a:p>
          <a:p>
            <a:pPr marL="342900" indent="-342900" fontAlgn="auto">
              <a:spcBef>
                <a:spcPct val="50000"/>
              </a:spcBef>
              <a:spcAft>
                <a:spcPts val="0"/>
              </a:spcAft>
              <a:defRPr/>
            </a:pPr>
            <a:r>
              <a:rPr lang="es-ES_tradnl" sz="2400" i="1" dirty="0">
                <a:latin typeface="Comic Sans MS" pitchFamily="66" charset="0"/>
                <a:cs typeface="+mn-cs"/>
              </a:rPr>
              <a:t>a) El Sentido Formativo de la Actividades para estimular </a:t>
            </a:r>
            <a:r>
              <a:rPr lang="es-ES" sz="2400" i="1" dirty="0">
                <a:latin typeface="Comic Sans MS" pitchFamily="66" charset="0"/>
                <a:cs typeface="+mn-cs"/>
              </a:rPr>
              <a:t>el desarrollo físico y psicomotor en los niños. (2 actividades)</a:t>
            </a:r>
          </a:p>
          <a:p>
            <a:pPr marL="342900" indent="-342900" fontAlgn="auto">
              <a:spcBef>
                <a:spcPct val="50000"/>
              </a:spcBef>
              <a:spcAft>
                <a:spcPts val="0"/>
              </a:spcAft>
              <a:defRPr/>
            </a:pPr>
            <a:r>
              <a:rPr lang="es-ES_tradnl" sz="2400" i="1" dirty="0">
                <a:latin typeface="Comic Sans MS" pitchFamily="66" charset="0"/>
                <a:cs typeface="+mn-cs"/>
              </a:rPr>
              <a:t>b) El Trabajo Docente y el respeto de los Diferentes Ritmos de Trabajo, Reconocimiento del esfuerzo individual.</a:t>
            </a:r>
          </a:p>
        </p:txBody>
      </p:sp>
    </p:spTree>
  </p:cSld>
  <p:clrMapOvr>
    <a:masterClrMapping/>
  </p:clrMapOvr>
  <p:transition>
    <p:split dir="in"/>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E:\doc. Varios\Imagen1.png"/>
          <p:cNvPicPr>
            <a:picLocks noChangeAspect="1" noChangeArrowheads="1"/>
          </p:cNvPicPr>
          <p:nvPr/>
        </p:nvPicPr>
        <p:blipFill>
          <a:blip r:embed="rId2" cstate="print"/>
          <a:srcRect/>
          <a:stretch>
            <a:fillRect/>
          </a:stretch>
        </p:blipFill>
        <p:spPr bwMode="auto">
          <a:xfrm>
            <a:off x="0" y="0"/>
            <a:ext cx="9142413" cy="6858000"/>
          </a:xfrm>
          <a:prstGeom prst="rect">
            <a:avLst/>
          </a:prstGeom>
          <a:noFill/>
          <a:ln w="9525">
            <a:noFill/>
            <a:miter lim="800000"/>
            <a:headEnd/>
            <a:tailEnd/>
          </a:ln>
        </p:spPr>
      </p:pic>
      <p:sp>
        <p:nvSpPr>
          <p:cNvPr id="16387" name="2 Rectángulo"/>
          <p:cNvSpPr>
            <a:spLocks noChangeArrowheads="1"/>
          </p:cNvSpPr>
          <p:nvPr/>
        </p:nvSpPr>
        <p:spPr bwMode="auto">
          <a:xfrm>
            <a:off x="468313" y="476250"/>
            <a:ext cx="8280152" cy="3293209"/>
          </a:xfrm>
          <a:prstGeom prst="rect">
            <a:avLst/>
          </a:prstGeom>
          <a:noFill/>
          <a:ln w="9525">
            <a:noFill/>
            <a:miter lim="800000"/>
            <a:headEnd/>
            <a:tailEnd/>
          </a:ln>
        </p:spPr>
        <p:txBody>
          <a:bodyPr wrap="square">
            <a:spAutoFit/>
          </a:bodyPr>
          <a:lstStyle/>
          <a:p>
            <a:pPr marL="342900" indent="-342900">
              <a:spcBef>
                <a:spcPct val="50000"/>
              </a:spcBef>
            </a:pPr>
            <a:r>
              <a:rPr lang="es-ES_tradnl" sz="2800" b="1" i="1" dirty="0">
                <a:latin typeface="Comic Sans MS" pitchFamily="66" charset="0"/>
              </a:rPr>
              <a:t>Tema 2: </a:t>
            </a:r>
            <a:r>
              <a:rPr lang="es-ES_tradnl" sz="2800" b="1" i="1" dirty="0" smtClean="0">
                <a:latin typeface="Comic Sans MS" pitchFamily="66" charset="0"/>
              </a:rPr>
              <a:t>La </a:t>
            </a:r>
            <a:r>
              <a:rPr lang="es-ES_tradnl" sz="2800" b="1" i="1" dirty="0">
                <a:latin typeface="Comic Sans MS" pitchFamily="66" charset="0"/>
              </a:rPr>
              <a:t>Intervención Educativa en el </a:t>
            </a:r>
            <a:r>
              <a:rPr lang="es-ES_tradnl" sz="2800" b="1" i="1" dirty="0" smtClean="0">
                <a:latin typeface="Comic Sans MS" pitchFamily="66" charset="0"/>
              </a:rPr>
              <a:t>J.N</a:t>
            </a:r>
            <a:r>
              <a:rPr lang="es-ES_tradnl" sz="2800" b="1" i="1" dirty="0">
                <a:latin typeface="Comic Sans MS" pitchFamily="66" charset="0"/>
              </a:rPr>
              <a:t>. </a:t>
            </a:r>
          </a:p>
          <a:p>
            <a:pPr marL="342900" indent="-342900">
              <a:spcBef>
                <a:spcPct val="50000"/>
              </a:spcBef>
              <a:buFontTx/>
              <a:buAutoNum type="alphaLcParenR"/>
            </a:pPr>
            <a:r>
              <a:rPr lang="es-ES_tradnl" sz="2400" i="1" dirty="0">
                <a:latin typeface="Comic Sans MS" pitchFamily="66" charset="0"/>
              </a:rPr>
              <a:t>Las actividades que Presentan desafíos para los niños. (2 actividades)</a:t>
            </a:r>
          </a:p>
          <a:p>
            <a:pPr marL="342900" indent="-342900">
              <a:spcBef>
                <a:spcPct val="50000"/>
              </a:spcBef>
              <a:buFontTx/>
              <a:buAutoNum type="alphaLcParenR"/>
            </a:pPr>
            <a:r>
              <a:rPr lang="es-ES_tradnl" sz="2400" i="1" dirty="0">
                <a:latin typeface="Comic Sans MS" pitchFamily="66" charset="0"/>
              </a:rPr>
              <a:t>Los recursos de Enseñanza: disposición de espacios amplios y seguros, el uso de material (3 actividades)</a:t>
            </a:r>
          </a:p>
          <a:p>
            <a:pPr marL="342900" indent="-342900">
              <a:spcBef>
                <a:spcPct val="50000"/>
              </a:spcBef>
              <a:buFontTx/>
              <a:buAutoNum type="alphaLcParenR"/>
            </a:pPr>
            <a:r>
              <a:rPr lang="es-ES_tradnl" sz="2400" i="1" dirty="0">
                <a:latin typeface="Comic Sans MS" pitchFamily="66" charset="0"/>
              </a:rPr>
              <a:t>El tipo de actividades que contribuyen al </a:t>
            </a:r>
            <a:r>
              <a:rPr lang="es-ES" sz="2400" i="1" dirty="0">
                <a:latin typeface="Comic Sans MS" pitchFamily="66" charset="0"/>
              </a:rPr>
              <a:t>desarrollo físico y psicomotor (7 actividades)</a:t>
            </a:r>
          </a:p>
        </p:txBody>
      </p:sp>
      <p:sp>
        <p:nvSpPr>
          <p:cNvPr id="16388" name="3 Rectángulo"/>
          <p:cNvSpPr>
            <a:spLocks noChangeArrowheads="1"/>
          </p:cNvSpPr>
          <p:nvPr/>
        </p:nvSpPr>
        <p:spPr bwMode="auto">
          <a:xfrm>
            <a:off x="500063" y="4441825"/>
            <a:ext cx="6448425" cy="1939925"/>
          </a:xfrm>
          <a:prstGeom prst="rect">
            <a:avLst/>
          </a:prstGeom>
          <a:noFill/>
          <a:ln w="9525">
            <a:noFill/>
            <a:miter lim="800000"/>
            <a:headEnd/>
            <a:tailEnd/>
          </a:ln>
        </p:spPr>
        <p:txBody>
          <a:bodyPr>
            <a:spAutoFit/>
          </a:bodyPr>
          <a:lstStyle/>
          <a:p>
            <a:pPr>
              <a:spcBef>
                <a:spcPct val="50000"/>
              </a:spcBef>
            </a:pPr>
            <a:r>
              <a:rPr lang="es-ES_tradnl" sz="2400" b="1">
                <a:latin typeface="Comic Sans MS" pitchFamily="66" charset="0"/>
              </a:rPr>
              <a:t>T</a:t>
            </a:r>
            <a:r>
              <a:rPr lang="es-ES_tradnl" sz="2400" b="1" i="1">
                <a:latin typeface="Comic Sans MS" pitchFamily="66" charset="0"/>
              </a:rPr>
              <a:t>ema 3: </a:t>
            </a:r>
          </a:p>
          <a:p>
            <a:pPr>
              <a:spcBef>
                <a:spcPct val="50000"/>
              </a:spcBef>
            </a:pPr>
            <a:r>
              <a:rPr lang="es-ES_tradnl" sz="2400" b="1" i="1">
                <a:latin typeface="Comic Sans MS" pitchFamily="66" charset="0"/>
              </a:rPr>
              <a:t>La Evaluación de los logros de los niños al realizar actividad motriz.</a:t>
            </a:r>
          </a:p>
          <a:p>
            <a:pPr>
              <a:spcBef>
                <a:spcPct val="50000"/>
              </a:spcBef>
            </a:pPr>
            <a:r>
              <a:rPr lang="es-ES_tradnl" sz="2400" i="1">
                <a:latin typeface="Comic Sans MS" pitchFamily="66" charset="0"/>
              </a:rPr>
              <a:t>(2 actividades)</a:t>
            </a:r>
            <a:endParaRPr lang="es-ES" sz="2400" i="1">
              <a:latin typeface="Comic Sans MS" pitchFamily="66"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E:\doc. Varios\Imagen1.png"/>
          <p:cNvPicPr>
            <a:picLocks noChangeAspect="1" noChangeArrowheads="1"/>
          </p:cNvPicPr>
          <p:nvPr/>
        </p:nvPicPr>
        <p:blipFill>
          <a:blip r:embed="rId2" cstate="print"/>
          <a:srcRect/>
          <a:stretch>
            <a:fillRect/>
          </a:stretch>
        </p:blipFill>
        <p:spPr bwMode="auto">
          <a:xfrm>
            <a:off x="0" y="0"/>
            <a:ext cx="9142413" cy="6858000"/>
          </a:xfrm>
          <a:prstGeom prst="rect">
            <a:avLst/>
          </a:prstGeom>
          <a:noFill/>
          <a:ln w="9525">
            <a:noFill/>
            <a:miter lim="800000"/>
            <a:headEnd/>
            <a:tailEnd/>
          </a:ln>
        </p:spPr>
      </p:pic>
      <p:sp>
        <p:nvSpPr>
          <p:cNvPr id="17411" name="2 Rectángulo"/>
          <p:cNvSpPr>
            <a:spLocks noChangeArrowheads="1"/>
          </p:cNvSpPr>
          <p:nvPr/>
        </p:nvSpPr>
        <p:spPr bwMode="auto">
          <a:xfrm>
            <a:off x="428625" y="1628775"/>
            <a:ext cx="6429375" cy="4694238"/>
          </a:xfrm>
          <a:prstGeom prst="rect">
            <a:avLst/>
          </a:prstGeom>
          <a:noFill/>
          <a:ln w="9525">
            <a:noFill/>
            <a:miter lim="800000"/>
            <a:headEnd/>
            <a:tailEnd/>
          </a:ln>
        </p:spPr>
        <p:txBody>
          <a:bodyPr>
            <a:spAutoFit/>
          </a:bodyPr>
          <a:lstStyle/>
          <a:p>
            <a:pPr>
              <a:lnSpc>
                <a:spcPct val="140000"/>
              </a:lnSpc>
            </a:pPr>
            <a:r>
              <a:rPr lang="es-ES" sz="2400" b="1" i="1">
                <a:latin typeface="Comic Sans MS" pitchFamily="66" charset="0"/>
              </a:rPr>
              <a:t>Desarrollo Físico y Psicomotor I y II</a:t>
            </a:r>
          </a:p>
          <a:p>
            <a:pPr>
              <a:lnSpc>
                <a:spcPct val="140000"/>
              </a:lnSpc>
            </a:pPr>
            <a:r>
              <a:rPr lang="es-ES" sz="2400" b="1" i="1">
                <a:latin typeface="Comic Sans MS" pitchFamily="66" charset="0"/>
              </a:rPr>
              <a:t>Adquisición y Desenvolvimiento del Lenguaje I y II</a:t>
            </a:r>
          </a:p>
          <a:p>
            <a:pPr>
              <a:lnSpc>
                <a:spcPct val="140000"/>
              </a:lnSpc>
            </a:pPr>
            <a:r>
              <a:rPr lang="es-ES" sz="2400" b="1" i="1">
                <a:latin typeface="Comic Sans MS" pitchFamily="66" charset="0"/>
              </a:rPr>
              <a:t>Conocimiento del Medio Natural y Social I y II</a:t>
            </a:r>
          </a:p>
          <a:p>
            <a:pPr>
              <a:lnSpc>
                <a:spcPct val="140000"/>
              </a:lnSpc>
            </a:pPr>
            <a:r>
              <a:rPr lang="es-ES" sz="2400" b="1" i="1">
                <a:latin typeface="Comic Sans MS" pitchFamily="66" charset="0"/>
              </a:rPr>
              <a:t>Pensamiento Matemático</a:t>
            </a:r>
          </a:p>
          <a:p>
            <a:pPr>
              <a:lnSpc>
                <a:spcPct val="140000"/>
              </a:lnSpc>
            </a:pPr>
            <a:r>
              <a:rPr lang="es-ES" sz="2400" b="1" i="1">
                <a:latin typeface="Comic Sans MS" pitchFamily="66" charset="0"/>
              </a:rPr>
              <a:t>Socialización y Afectividad I yII</a:t>
            </a:r>
          </a:p>
          <a:p>
            <a:pPr>
              <a:lnSpc>
                <a:spcPct val="140000"/>
              </a:lnSpc>
            </a:pPr>
            <a:r>
              <a:rPr lang="es-ES" sz="2400" b="1" i="1">
                <a:latin typeface="Comic Sans MS" pitchFamily="66" charset="0"/>
              </a:rPr>
              <a:t>Necesidades Educativas Especiales</a:t>
            </a:r>
          </a:p>
          <a:p>
            <a:pPr>
              <a:lnSpc>
                <a:spcPct val="140000"/>
              </a:lnSpc>
            </a:pPr>
            <a:r>
              <a:rPr lang="es-ES" sz="2400" b="1" i="1">
                <a:latin typeface="Comic Sans MS" pitchFamily="66" charset="0"/>
              </a:rPr>
              <a:t>Entorno Familiar y Social I y II</a:t>
            </a:r>
          </a:p>
        </p:txBody>
      </p:sp>
      <p:sp>
        <p:nvSpPr>
          <p:cNvPr id="17412" name="3 Rectángulo"/>
          <p:cNvSpPr>
            <a:spLocks noChangeArrowheads="1"/>
          </p:cNvSpPr>
          <p:nvPr/>
        </p:nvSpPr>
        <p:spPr bwMode="auto">
          <a:xfrm>
            <a:off x="428625" y="639763"/>
            <a:ext cx="8215313" cy="646112"/>
          </a:xfrm>
          <a:prstGeom prst="rect">
            <a:avLst/>
          </a:prstGeom>
          <a:noFill/>
          <a:ln w="9525">
            <a:noFill/>
            <a:miter lim="800000"/>
            <a:headEnd/>
            <a:tailEnd/>
          </a:ln>
        </p:spPr>
        <p:txBody>
          <a:bodyPr>
            <a:spAutoFit/>
          </a:bodyPr>
          <a:lstStyle/>
          <a:p>
            <a:pPr algn="ctr"/>
            <a:r>
              <a:rPr lang="es-ES" sz="3600" b="1" i="1" u="sng">
                <a:latin typeface="Comic Sans MS" pitchFamily="66" charset="0"/>
              </a:rPr>
              <a:t>Relación con otras Asignaturas</a:t>
            </a:r>
            <a:endParaRPr lang="es-MX" sz="3600" i="1">
              <a:latin typeface="Calibri" pitchFamily="34" charset="0"/>
            </a:endParaRPr>
          </a:p>
        </p:txBody>
      </p:sp>
    </p:spTree>
  </p:cSld>
  <p:clrMapOvr>
    <a:masterClrMapping/>
  </p:clrMapOvr>
  <p:transition>
    <p:split orient="vert" dir="in"/>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E:\doc. Varios\Imagen1.png"/>
          <p:cNvPicPr>
            <a:picLocks noChangeAspect="1" noChangeArrowheads="1"/>
          </p:cNvPicPr>
          <p:nvPr/>
        </p:nvPicPr>
        <p:blipFill>
          <a:blip r:embed="rId2" cstate="print"/>
          <a:srcRect/>
          <a:stretch>
            <a:fillRect/>
          </a:stretch>
        </p:blipFill>
        <p:spPr bwMode="auto">
          <a:xfrm>
            <a:off x="0" y="0"/>
            <a:ext cx="9142413" cy="6858000"/>
          </a:xfrm>
          <a:prstGeom prst="rect">
            <a:avLst/>
          </a:prstGeom>
          <a:noFill/>
          <a:ln w="9525">
            <a:noFill/>
            <a:miter lim="800000"/>
            <a:headEnd/>
            <a:tailEnd/>
          </a:ln>
        </p:spPr>
      </p:pic>
      <p:sp>
        <p:nvSpPr>
          <p:cNvPr id="3" name="2 Rectángulo"/>
          <p:cNvSpPr/>
          <p:nvPr/>
        </p:nvSpPr>
        <p:spPr>
          <a:xfrm>
            <a:off x="395288" y="908050"/>
            <a:ext cx="7129462" cy="5694363"/>
          </a:xfrm>
          <a:prstGeom prst="rect">
            <a:avLst/>
          </a:prstGeom>
        </p:spPr>
        <p:txBody>
          <a:bodyPr>
            <a:spAutoFit/>
          </a:bodyPr>
          <a:lstStyle/>
          <a:p>
            <a:pPr fontAlgn="auto">
              <a:spcBef>
                <a:spcPts val="0"/>
              </a:spcBef>
              <a:spcAft>
                <a:spcPts val="0"/>
              </a:spcAft>
              <a:defRPr/>
            </a:pPr>
            <a:r>
              <a:rPr lang="es-ES_tradnl" sz="2800" b="1" i="1" dirty="0">
                <a:effectLst>
                  <a:outerShdw blurRad="38100" dist="38100" dir="2700000" algn="tl">
                    <a:srgbClr val="C0C0C0"/>
                  </a:outerShdw>
                </a:effectLst>
                <a:latin typeface="Comic Sans MS" pitchFamily="66" charset="0"/>
                <a:cs typeface="+mn-cs"/>
              </a:rPr>
              <a:t>Consultas e investigaciones</a:t>
            </a:r>
          </a:p>
          <a:p>
            <a:pPr fontAlgn="auto">
              <a:spcBef>
                <a:spcPts val="0"/>
              </a:spcBef>
              <a:spcAft>
                <a:spcPts val="0"/>
              </a:spcAft>
              <a:defRPr/>
            </a:pPr>
            <a:endParaRPr lang="es-ES_tradnl" sz="2800" b="1" i="1" dirty="0">
              <a:effectLst>
                <a:outerShdw blurRad="38100" dist="38100" dir="2700000" algn="tl">
                  <a:srgbClr val="C0C0C0"/>
                </a:outerShdw>
              </a:effectLst>
              <a:latin typeface="Comic Sans MS" pitchFamily="66" charset="0"/>
              <a:cs typeface="+mn-cs"/>
            </a:endParaRPr>
          </a:p>
          <a:p>
            <a:pPr fontAlgn="auto">
              <a:spcBef>
                <a:spcPts val="0"/>
              </a:spcBef>
              <a:spcAft>
                <a:spcPts val="0"/>
              </a:spcAft>
              <a:defRPr/>
            </a:pPr>
            <a:r>
              <a:rPr lang="es-ES_tradnl" sz="2800" b="1" i="1" dirty="0">
                <a:effectLst>
                  <a:outerShdw blurRad="38100" dist="38100" dir="2700000" algn="tl">
                    <a:srgbClr val="C0C0C0"/>
                  </a:outerShdw>
                </a:effectLst>
                <a:latin typeface="Comic Sans MS" pitchFamily="66" charset="0"/>
                <a:cs typeface="+mn-cs"/>
              </a:rPr>
              <a:t>Exposiciones de clase</a:t>
            </a:r>
          </a:p>
          <a:p>
            <a:pPr fontAlgn="auto">
              <a:spcBef>
                <a:spcPts val="0"/>
              </a:spcBef>
              <a:spcAft>
                <a:spcPts val="0"/>
              </a:spcAft>
              <a:defRPr/>
            </a:pPr>
            <a:r>
              <a:rPr lang="es-ES_tradnl" sz="2800" b="1" i="1" dirty="0">
                <a:effectLst>
                  <a:outerShdw blurRad="38100" dist="38100" dir="2700000" algn="tl">
                    <a:srgbClr val="C0C0C0"/>
                  </a:outerShdw>
                </a:effectLst>
                <a:latin typeface="Comic Sans MS" pitchFamily="66" charset="0"/>
                <a:cs typeface="+mn-cs"/>
              </a:rPr>
              <a:t> </a:t>
            </a:r>
          </a:p>
          <a:p>
            <a:pPr fontAlgn="auto">
              <a:spcBef>
                <a:spcPts val="0"/>
              </a:spcBef>
              <a:spcAft>
                <a:spcPts val="0"/>
              </a:spcAft>
              <a:defRPr/>
            </a:pPr>
            <a:r>
              <a:rPr lang="es-ES_tradnl" sz="2800" b="1" i="1" dirty="0">
                <a:effectLst>
                  <a:outerShdw blurRad="38100" dist="38100" dir="2700000" algn="tl">
                    <a:srgbClr val="C0C0C0"/>
                  </a:outerShdw>
                </a:effectLst>
                <a:latin typeface="Comic Sans MS" pitchFamily="66" charset="0"/>
                <a:cs typeface="+mn-cs"/>
              </a:rPr>
              <a:t>Trabajos colaborativos</a:t>
            </a:r>
          </a:p>
          <a:p>
            <a:pPr fontAlgn="auto">
              <a:spcBef>
                <a:spcPts val="0"/>
              </a:spcBef>
              <a:spcAft>
                <a:spcPts val="0"/>
              </a:spcAft>
              <a:defRPr/>
            </a:pPr>
            <a:endParaRPr lang="es-ES_tradnl" sz="2800" b="1" i="1" dirty="0">
              <a:effectLst>
                <a:outerShdw blurRad="38100" dist="38100" dir="2700000" algn="tl">
                  <a:srgbClr val="C0C0C0"/>
                </a:outerShdw>
              </a:effectLst>
              <a:latin typeface="Comic Sans MS" pitchFamily="66" charset="0"/>
              <a:cs typeface="+mn-cs"/>
            </a:endParaRPr>
          </a:p>
          <a:p>
            <a:pPr fontAlgn="auto">
              <a:spcBef>
                <a:spcPts val="0"/>
              </a:spcBef>
              <a:spcAft>
                <a:spcPts val="0"/>
              </a:spcAft>
              <a:defRPr/>
            </a:pPr>
            <a:r>
              <a:rPr lang="es-ES_tradnl" sz="2800" b="1" i="1" dirty="0">
                <a:effectLst>
                  <a:outerShdw blurRad="38100" dist="38100" dir="2700000" algn="tl">
                    <a:srgbClr val="C0C0C0"/>
                  </a:outerShdw>
                </a:effectLst>
                <a:latin typeface="Comic Sans MS" pitchFamily="66" charset="0"/>
                <a:cs typeface="+mn-cs"/>
              </a:rPr>
              <a:t>Debates</a:t>
            </a:r>
          </a:p>
          <a:p>
            <a:pPr fontAlgn="auto">
              <a:spcBef>
                <a:spcPts val="0"/>
              </a:spcBef>
              <a:spcAft>
                <a:spcPts val="0"/>
              </a:spcAft>
              <a:defRPr/>
            </a:pPr>
            <a:endParaRPr lang="es-ES_tradnl" sz="2800" b="1" i="1" dirty="0">
              <a:effectLst>
                <a:outerShdw blurRad="38100" dist="38100" dir="2700000" algn="tl">
                  <a:srgbClr val="C0C0C0"/>
                </a:outerShdw>
              </a:effectLst>
              <a:latin typeface="Comic Sans MS" pitchFamily="66" charset="0"/>
              <a:cs typeface="+mn-cs"/>
            </a:endParaRPr>
          </a:p>
          <a:p>
            <a:pPr fontAlgn="auto">
              <a:spcBef>
                <a:spcPts val="0"/>
              </a:spcBef>
              <a:spcAft>
                <a:spcPts val="0"/>
              </a:spcAft>
              <a:defRPr/>
            </a:pPr>
            <a:r>
              <a:rPr lang="es-ES_tradnl" sz="2800" b="1" i="1" dirty="0">
                <a:effectLst>
                  <a:outerShdw blurRad="38100" dist="38100" dir="2700000" algn="tl">
                    <a:srgbClr val="C0C0C0"/>
                  </a:outerShdw>
                </a:effectLst>
                <a:latin typeface="Comic Sans MS" pitchFamily="66" charset="0"/>
                <a:cs typeface="+mn-cs"/>
              </a:rPr>
              <a:t>Plenarias </a:t>
            </a:r>
          </a:p>
          <a:p>
            <a:pPr fontAlgn="auto">
              <a:spcBef>
                <a:spcPts val="0"/>
              </a:spcBef>
              <a:spcAft>
                <a:spcPts val="0"/>
              </a:spcAft>
              <a:defRPr/>
            </a:pPr>
            <a:endParaRPr lang="es-ES_tradnl" sz="2800" b="1" i="1" dirty="0">
              <a:effectLst>
                <a:outerShdw blurRad="38100" dist="38100" dir="2700000" algn="tl">
                  <a:srgbClr val="C0C0C0"/>
                </a:outerShdw>
              </a:effectLst>
              <a:latin typeface="Comic Sans MS" pitchFamily="66" charset="0"/>
              <a:cs typeface="+mn-cs"/>
            </a:endParaRPr>
          </a:p>
          <a:p>
            <a:pPr fontAlgn="auto">
              <a:spcBef>
                <a:spcPts val="0"/>
              </a:spcBef>
              <a:spcAft>
                <a:spcPts val="0"/>
              </a:spcAft>
              <a:defRPr/>
            </a:pPr>
            <a:r>
              <a:rPr lang="es-ES_tradnl" sz="2800" b="1" i="1" dirty="0">
                <a:effectLst>
                  <a:outerShdw blurRad="38100" dist="38100" dir="2700000" algn="tl">
                    <a:srgbClr val="C0C0C0"/>
                  </a:outerShdw>
                </a:effectLst>
                <a:latin typeface="Comic Sans MS" pitchFamily="66" charset="0"/>
                <a:cs typeface="+mn-cs"/>
              </a:rPr>
              <a:t>Mesas de trabajo</a:t>
            </a:r>
          </a:p>
          <a:p>
            <a:pPr fontAlgn="auto">
              <a:spcBef>
                <a:spcPts val="0"/>
              </a:spcBef>
              <a:spcAft>
                <a:spcPts val="0"/>
              </a:spcAft>
              <a:defRPr/>
            </a:pPr>
            <a:endParaRPr lang="es-ES_tradnl" sz="2800" b="1" i="1" dirty="0">
              <a:effectLst>
                <a:outerShdw blurRad="38100" dist="38100" dir="2700000" algn="tl">
                  <a:srgbClr val="C0C0C0"/>
                </a:outerShdw>
              </a:effectLst>
              <a:latin typeface="Comic Sans MS" pitchFamily="66" charset="0"/>
              <a:cs typeface="+mn-cs"/>
            </a:endParaRPr>
          </a:p>
          <a:p>
            <a:pPr fontAlgn="auto">
              <a:spcBef>
                <a:spcPts val="0"/>
              </a:spcBef>
              <a:spcAft>
                <a:spcPts val="0"/>
              </a:spcAft>
              <a:defRPr/>
            </a:pPr>
            <a:r>
              <a:rPr lang="es-ES_tradnl" sz="2800" b="1" i="1" dirty="0">
                <a:effectLst>
                  <a:outerShdw blurRad="38100" dist="38100" dir="2700000" algn="tl">
                    <a:srgbClr val="C0C0C0"/>
                  </a:outerShdw>
                </a:effectLst>
                <a:latin typeface="Comic Sans MS" pitchFamily="66" charset="0"/>
                <a:cs typeface="+mn-cs"/>
              </a:rPr>
              <a:t>Fichas de observación</a:t>
            </a:r>
            <a:endParaRPr lang="es-ES" sz="2800" b="1" i="1" dirty="0">
              <a:effectLst>
                <a:outerShdw blurRad="38100" dist="38100" dir="2700000" algn="tl">
                  <a:srgbClr val="C0C0C0"/>
                </a:outerShdw>
              </a:effectLst>
              <a:latin typeface="Comic Sans MS" pitchFamily="66" charset="0"/>
              <a:cs typeface="+mn-cs"/>
            </a:endParaRPr>
          </a:p>
        </p:txBody>
      </p:sp>
      <p:sp>
        <p:nvSpPr>
          <p:cNvPr id="4" name="3 Rectángulo"/>
          <p:cNvSpPr/>
          <p:nvPr/>
        </p:nvSpPr>
        <p:spPr>
          <a:xfrm>
            <a:off x="428625" y="333375"/>
            <a:ext cx="8286750" cy="646113"/>
          </a:xfrm>
          <a:prstGeom prst="rect">
            <a:avLst/>
          </a:prstGeom>
        </p:spPr>
        <p:txBody>
          <a:bodyPr>
            <a:spAutoFit/>
          </a:bodyPr>
          <a:lstStyle/>
          <a:p>
            <a:pPr algn="ctr" fontAlgn="auto">
              <a:spcBef>
                <a:spcPts val="0"/>
              </a:spcBef>
              <a:spcAft>
                <a:spcPts val="0"/>
              </a:spcAft>
              <a:defRPr/>
            </a:pPr>
            <a:r>
              <a:rPr lang="es-ES_tradnl" sz="3600" b="1" i="1" dirty="0">
                <a:effectLst>
                  <a:outerShdw blurRad="38100" dist="38100" dir="2700000" algn="tl">
                    <a:srgbClr val="C0C0C0"/>
                  </a:outerShdw>
                </a:effectLst>
                <a:latin typeface="Comic Sans MS" pitchFamily="66" charset="0"/>
                <a:cs typeface="+mn-cs"/>
              </a:rPr>
              <a:t>ESTRATEGIAS METODOLÓGICAS</a:t>
            </a:r>
            <a:endParaRPr lang="es-ES" sz="3600" b="1" i="1" dirty="0">
              <a:effectLst>
                <a:outerShdw blurRad="38100" dist="38100" dir="2700000" algn="tl">
                  <a:srgbClr val="C0C0C0"/>
                </a:outerShdw>
              </a:effectLst>
              <a:latin typeface="Comic Sans MS" pitchFamily="66" charset="0"/>
              <a:cs typeface="+mn-cs"/>
            </a:endParaRPr>
          </a:p>
        </p:txBody>
      </p:sp>
    </p:spTree>
  </p:cSld>
  <p:clrMapOvr>
    <a:masterClrMapping/>
  </p:clrMapOvr>
  <p:transition>
    <p:push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doc. Varios\Imagen1.png"/>
          <p:cNvPicPr>
            <a:picLocks noChangeAspect="1" noChangeArrowheads="1"/>
          </p:cNvPicPr>
          <p:nvPr/>
        </p:nvPicPr>
        <p:blipFill>
          <a:blip r:embed="rId2" cstate="print"/>
          <a:srcRect/>
          <a:stretch>
            <a:fillRect/>
          </a:stretch>
        </p:blipFill>
        <p:spPr bwMode="auto">
          <a:xfrm>
            <a:off x="0" y="0"/>
            <a:ext cx="9142413" cy="6858000"/>
          </a:xfrm>
          <a:prstGeom prst="rect">
            <a:avLst/>
          </a:prstGeom>
          <a:noFill/>
          <a:ln w="9525">
            <a:noFill/>
            <a:miter lim="800000"/>
            <a:headEnd/>
            <a:tailEnd/>
          </a:ln>
        </p:spPr>
      </p:pic>
      <p:sp>
        <p:nvSpPr>
          <p:cNvPr id="2" name="2 Marcador de contenido"/>
          <p:cNvSpPr txBox="1">
            <a:spLocks/>
          </p:cNvSpPr>
          <p:nvPr/>
        </p:nvSpPr>
        <p:spPr>
          <a:xfrm>
            <a:off x="251520" y="908721"/>
            <a:ext cx="6624736" cy="648071"/>
          </a:xfrm>
          <a:prstGeom prst="rect">
            <a:avLst/>
          </a:prstGeom>
        </p:spPr>
        <p:txBody>
          <a:bodyPr>
            <a:noAutofit/>
          </a:bodyPr>
          <a:lstStyle/>
          <a:p>
            <a:pPr marL="365760" marR="0" lvl="0" indent="-256032" algn="l" defTabSz="914400" rtl="0" eaLnBrk="1" fontAlgn="auto" latinLnBrk="0" hangingPunct="1">
              <a:lnSpc>
                <a:spcPct val="100000"/>
              </a:lnSpc>
              <a:spcBef>
                <a:spcPct val="20000"/>
              </a:spcBef>
              <a:spcAft>
                <a:spcPts val="0"/>
              </a:spcAft>
              <a:buClr>
                <a:schemeClr val="accent3"/>
              </a:buClr>
              <a:buSzTx/>
              <a:tabLst/>
              <a:defRPr/>
            </a:pPr>
            <a:r>
              <a:rPr kumimoji="0" lang="es-MX" sz="2800" b="0" i="0" u="none" strike="noStrike" kern="1200" cap="none" spc="0" normalizeH="0" baseline="0" noProof="0" dirty="0" smtClean="0">
                <a:ln>
                  <a:noFill/>
                </a:ln>
                <a:solidFill>
                  <a:schemeClr val="tx1"/>
                </a:solidFill>
                <a:effectLst/>
                <a:uLnTx/>
                <a:uFillTx/>
                <a:latin typeface="Comic Sans MS" pitchFamily="66" charset="0"/>
              </a:rPr>
              <a:t>Cubrir mínimo el 85% de la asignatura</a:t>
            </a:r>
          </a:p>
        </p:txBody>
      </p:sp>
      <p:sp>
        <p:nvSpPr>
          <p:cNvPr id="3" name="2 CuadroTexto"/>
          <p:cNvSpPr txBox="1"/>
          <p:nvPr/>
        </p:nvSpPr>
        <p:spPr>
          <a:xfrm>
            <a:off x="323528" y="332656"/>
            <a:ext cx="3528392" cy="584775"/>
          </a:xfrm>
          <a:prstGeom prst="rect">
            <a:avLst/>
          </a:prstGeom>
          <a:noFill/>
        </p:spPr>
        <p:txBody>
          <a:bodyPr wrap="square" rtlCol="0">
            <a:spAutoFit/>
          </a:bodyPr>
          <a:lstStyle/>
          <a:p>
            <a:r>
              <a:rPr lang="es-MX" sz="3200" i="1" u="sng" dirty="0" smtClean="0">
                <a:effectLst>
                  <a:outerShdw blurRad="38100" dist="38100" dir="2700000" algn="tl">
                    <a:srgbClr val="000000">
                      <a:alpha val="43137"/>
                    </a:srgbClr>
                  </a:outerShdw>
                </a:effectLst>
                <a:latin typeface="Comic Sans MS" pitchFamily="66" charset="0"/>
              </a:rPr>
              <a:t>ASISTENCIA</a:t>
            </a:r>
            <a:endParaRPr lang="es-MX" sz="3200" i="1" u="sng" dirty="0">
              <a:effectLst>
                <a:outerShdw blurRad="38100" dist="38100" dir="2700000" algn="tl">
                  <a:srgbClr val="000000">
                    <a:alpha val="43137"/>
                  </a:srgbClr>
                </a:outerShdw>
              </a:effectLst>
              <a:latin typeface="Comic Sans MS" pitchFamily="66" charset="0"/>
            </a:endParaRPr>
          </a:p>
        </p:txBody>
      </p:sp>
      <p:sp>
        <p:nvSpPr>
          <p:cNvPr id="5" name="4 Rectángulo"/>
          <p:cNvSpPr/>
          <p:nvPr/>
        </p:nvSpPr>
        <p:spPr>
          <a:xfrm>
            <a:off x="251520" y="2420888"/>
            <a:ext cx="8424936" cy="523220"/>
          </a:xfrm>
          <a:prstGeom prst="rect">
            <a:avLst/>
          </a:prstGeom>
        </p:spPr>
        <p:txBody>
          <a:bodyPr wrap="square">
            <a:spAutoFit/>
          </a:bodyPr>
          <a:lstStyle/>
          <a:p>
            <a:pPr marL="365760" lvl="0" indent="-256032" algn="just">
              <a:spcBef>
                <a:spcPct val="20000"/>
              </a:spcBef>
              <a:buClr>
                <a:schemeClr val="accent3"/>
              </a:buClr>
              <a:defRPr/>
            </a:pPr>
            <a:r>
              <a:rPr lang="es-MX" sz="2800" dirty="0" smtClean="0">
                <a:latin typeface="Comic Sans MS" pitchFamily="66" charset="0"/>
              </a:rPr>
              <a:t>Reciclables, deportivos, fichas, juegos de mesa.</a:t>
            </a:r>
          </a:p>
        </p:txBody>
      </p:sp>
      <p:sp>
        <p:nvSpPr>
          <p:cNvPr id="6" name="5 CuadroTexto"/>
          <p:cNvSpPr txBox="1"/>
          <p:nvPr/>
        </p:nvSpPr>
        <p:spPr>
          <a:xfrm>
            <a:off x="323528" y="1772816"/>
            <a:ext cx="6264696" cy="584775"/>
          </a:xfrm>
          <a:prstGeom prst="rect">
            <a:avLst/>
          </a:prstGeom>
          <a:noFill/>
        </p:spPr>
        <p:txBody>
          <a:bodyPr wrap="square" rtlCol="0">
            <a:spAutoFit/>
          </a:bodyPr>
          <a:lstStyle/>
          <a:p>
            <a:r>
              <a:rPr lang="es-MX" sz="3200" i="1" u="sng" dirty="0" smtClean="0">
                <a:effectLst>
                  <a:outerShdw blurRad="38100" dist="38100" dir="2700000" algn="tl">
                    <a:srgbClr val="000000">
                      <a:alpha val="43137"/>
                    </a:srgbClr>
                  </a:outerShdw>
                </a:effectLst>
                <a:latin typeface="Comic Sans MS" pitchFamily="66" charset="0"/>
              </a:rPr>
              <a:t>MATERIALES PARA PRÁCTICA</a:t>
            </a:r>
            <a:endParaRPr lang="es-MX" sz="3200" i="1" u="sng" dirty="0">
              <a:effectLst>
                <a:outerShdw blurRad="38100" dist="38100" dir="2700000" algn="tl">
                  <a:srgbClr val="000000">
                    <a:alpha val="43137"/>
                  </a:srgbClr>
                </a:outerShdw>
              </a:effectLst>
              <a:latin typeface="Comic Sans MS" pitchFamily="66" charset="0"/>
            </a:endParaRPr>
          </a:p>
        </p:txBody>
      </p:sp>
      <p:sp>
        <p:nvSpPr>
          <p:cNvPr id="7" name="2 Marcador de contenido"/>
          <p:cNvSpPr txBox="1">
            <a:spLocks/>
          </p:cNvSpPr>
          <p:nvPr/>
        </p:nvSpPr>
        <p:spPr>
          <a:xfrm>
            <a:off x="323528" y="3573016"/>
            <a:ext cx="6480720" cy="2924944"/>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s-MX" sz="3200" b="0" i="0" u="none" strike="noStrike" kern="1200" cap="none" spc="0" normalizeH="0" baseline="0" noProof="0" dirty="0" smtClean="0">
                <a:ln>
                  <a:noFill/>
                </a:ln>
                <a:solidFill>
                  <a:schemeClr val="tx1"/>
                </a:solidFill>
                <a:effectLst/>
                <a:uLnTx/>
                <a:uFillTx/>
                <a:latin typeface="Comic Sans MS" pitchFamily="66" charset="0"/>
              </a:rPr>
              <a:t> No utilizar </a:t>
            </a:r>
            <a:r>
              <a:rPr kumimoji="0" lang="es-MX" sz="3200" b="0" i="0" u="none" strike="noStrike" kern="1200" cap="none" spc="0" normalizeH="0" baseline="0" noProof="0" dirty="0" err="1" smtClean="0">
                <a:ln>
                  <a:noFill/>
                </a:ln>
                <a:solidFill>
                  <a:schemeClr val="tx1"/>
                </a:solidFill>
                <a:effectLst/>
                <a:uLnTx/>
                <a:uFillTx/>
                <a:latin typeface="Comic Sans MS" pitchFamily="66" charset="0"/>
              </a:rPr>
              <a:t>Lap</a:t>
            </a:r>
            <a:r>
              <a:rPr kumimoji="0" lang="es-MX" sz="3200" b="0" i="0" u="none" strike="noStrike" kern="1200" cap="none" spc="0" normalizeH="0" baseline="0" noProof="0" dirty="0" smtClean="0">
                <a:ln>
                  <a:noFill/>
                </a:ln>
                <a:solidFill>
                  <a:schemeClr val="tx1"/>
                </a:solidFill>
                <a:effectLst/>
                <a:uLnTx/>
                <a:uFillTx/>
                <a:latin typeface="Comic Sans MS" pitchFamily="66" charset="0"/>
              </a:rPr>
              <a:t> Top durante la</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s-MX" sz="3200" b="0" i="0" u="none" strike="noStrike" kern="1200" cap="none" spc="0" normalizeH="0" baseline="0" noProof="0" dirty="0" smtClean="0">
                <a:ln>
                  <a:noFill/>
                </a:ln>
                <a:solidFill>
                  <a:schemeClr val="tx1"/>
                </a:solidFill>
                <a:effectLst/>
                <a:uLnTx/>
                <a:uFillTx/>
                <a:latin typeface="Comic Sans MS" pitchFamily="66" charset="0"/>
              </a:rPr>
              <a:t>sesión</a:t>
            </a:r>
            <a:r>
              <a:rPr kumimoji="0" lang="es-MX" sz="3200" b="0" i="0" u="none" strike="noStrike" kern="1200" cap="none" spc="0" normalizeH="0" noProof="0" dirty="0" smtClean="0">
                <a:ln>
                  <a:noFill/>
                </a:ln>
                <a:solidFill>
                  <a:schemeClr val="tx1"/>
                </a:solidFill>
                <a:effectLst/>
                <a:uLnTx/>
                <a:uFillTx/>
                <a:latin typeface="Comic Sans MS" pitchFamily="66" charset="0"/>
              </a:rPr>
              <a:t> </a:t>
            </a:r>
            <a:r>
              <a:rPr kumimoji="0" lang="es-MX" sz="3200" b="0" i="0" u="none" strike="noStrike" kern="1200" cap="none" spc="0" normalizeH="0" baseline="0" noProof="0" dirty="0" smtClean="0">
                <a:ln>
                  <a:noFill/>
                </a:ln>
                <a:solidFill>
                  <a:schemeClr val="tx1"/>
                </a:solidFill>
                <a:effectLst/>
                <a:uLnTx/>
                <a:uFillTx/>
                <a:latin typeface="Comic Sans MS" pitchFamily="66" charset="0"/>
              </a:rPr>
              <a:t>de la asignatura.</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s-MX" sz="3200" b="0" i="0" u="none" strike="noStrike" kern="1200" cap="none" spc="0" normalizeH="0" baseline="0" noProof="0" dirty="0" smtClean="0">
                <a:ln>
                  <a:noFill/>
                </a:ln>
                <a:solidFill>
                  <a:schemeClr val="tx1"/>
                </a:solidFill>
                <a:effectLst/>
                <a:uLnTx/>
                <a:uFillTx/>
                <a:latin typeface="Comic Sans MS" pitchFamily="66" charset="0"/>
              </a:rPr>
              <a:t>No uso de celulares en clase. </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s-MX" sz="3200" b="0" i="0" u="none" strike="noStrike" kern="1200" cap="none" spc="0" normalizeH="0" baseline="0" noProof="0" dirty="0" smtClean="0">
                <a:ln>
                  <a:noFill/>
                </a:ln>
                <a:solidFill>
                  <a:schemeClr val="tx1"/>
                </a:solidFill>
                <a:effectLst/>
                <a:uLnTx/>
                <a:uFillTx/>
                <a:latin typeface="Comic Sans MS" pitchFamily="66" charset="0"/>
              </a:rPr>
              <a:t>Uso adecuado del lenguaje.</a:t>
            </a:r>
            <a:endParaRPr lang="es-MX" sz="3200" dirty="0" smtClean="0">
              <a:latin typeface="Comic Sans MS" pitchFamily="66" charset="0"/>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s-MX" sz="3200" b="0" i="0" u="none" strike="noStrike" kern="1200" cap="none" spc="0" normalizeH="0" baseline="0" noProof="0" dirty="0" smtClean="0">
                <a:ln>
                  <a:noFill/>
                </a:ln>
                <a:solidFill>
                  <a:schemeClr val="tx1"/>
                </a:solidFill>
                <a:effectLst/>
                <a:uLnTx/>
                <a:uFillTx/>
                <a:latin typeface="Comic Sans MS" pitchFamily="66" charset="0"/>
              </a:rPr>
              <a:t>Respeto</a:t>
            </a:r>
            <a:r>
              <a:rPr kumimoji="0" lang="es-MX" sz="3200" b="0" i="0" u="none" strike="noStrike" kern="1200" cap="none" spc="0" normalizeH="0" noProof="0" dirty="0" smtClean="0">
                <a:ln>
                  <a:noFill/>
                </a:ln>
                <a:solidFill>
                  <a:schemeClr val="tx1"/>
                </a:solidFill>
                <a:effectLst/>
                <a:uLnTx/>
                <a:uFillTx/>
                <a:latin typeface="Comic Sans MS" pitchFamily="66" charset="0"/>
              </a:rPr>
              <a:t> </a:t>
            </a:r>
            <a:r>
              <a:rPr kumimoji="0" lang="es-MX" sz="3200" b="0" i="0" u="none" strike="noStrike" kern="1200" cap="none" spc="0" normalizeH="0" baseline="0" noProof="0" dirty="0" smtClean="0">
                <a:ln>
                  <a:noFill/>
                </a:ln>
                <a:solidFill>
                  <a:schemeClr val="tx1"/>
                </a:solidFill>
                <a:effectLst/>
                <a:uLnTx/>
                <a:uFillTx/>
                <a:latin typeface="Comic Sans MS" pitchFamily="66" charset="0"/>
              </a:rPr>
              <a:t>individual y grupal.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s-MX" sz="3200" b="0" i="0" u="none" strike="noStrike" kern="1200" cap="none" spc="0" normalizeH="0" baseline="0" noProof="0" dirty="0" smtClean="0">
              <a:ln>
                <a:noFill/>
              </a:ln>
              <a:solidFill>
                <a:schemeClr val="tx1"/>
              </a:solidFill>
              <a:effectLst/>
              <a:uLnTx/>
              <a:uFillTx/>
              <a:latin typeface="Comic Sans MS" pitchFamily="66" charset="0"/>
            </a:endParaRPr>
          </a:p>
        </p:txBody>
      </p:sp>
      <p:sp>
        <p:nvSpPr>
          <p:cNvPr id="8" name="7 CuadroTexto"/>
          <p:cNvSpPr txBox="1"/>
          <p:nvPr/>
        </p:nvSpPr>
        <p:spPr>
          <a:xfrm>
            <a:off x="323528" y="3068960"/>
            <a:ext cx="5040560" cy="584775"/>
          </a:xfrm>
          <a:prstGeom prst="rect">
            <a:avLst/>
          </a:prstGeom>
          <a:noFill/>
        </p:spPr>
        <p:txBody>
          <a:bodyPr wrap="square" rtlCol="0">
            <a:spAutoFit/>
          </a:bodyPr>
          <a:lstStyle/>
          <a:p>
            <a:r>
              <a:rPr lang="es-MX" sz="3200" i="1" u="sng" dirty="0" smtClean="0">
                <a:effectLst>
                  <a:outerShdw blurRad="38100" dist="38100" dir="2700000" algn="tl">
                    <a:srgbClr val="000000">
                      <a:alpha val="43137"/>
                    </a:srgbClr>
                  </a:outerShdw>
                </a:effectLst>
                <a:latin typeface="Comic Sans MS" pitchFamily="66" charset="0"/>
              </a:rPr>
              <a:t>REGLAS EN EL SALÓN </a:t>
            </a:r>
            <a:endParaRPr lang="es-MX" sz="3200" i="1" u="sng" dirty="0">
              <a:effectLst>
                <a:outerShdw blurRad="38100" dist="38100" dir="2700000" algn="tl">
                  <a:srgbClr val="000000">
                    <a:alpha val="43137"/>
                  </a:srgbClr>
                </a:outerShdw>
              </a:effectLst>
              <a:latin typeface="Comic Sans MS" pitchFamily="66"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E:\doc. Varios\Imagen1.png"/>
          <p:cNvPicPr>
            <a:picLocks noChangeAspect="1" noChangeArrowheads="1"/>
          </p:cNvPicPr>
          <p:nvPr/>
        </p:nvPicPr>
        <p:blipFill>
          <a:blip r:embed="rId2" cstate="print"/>
          <a:srcRect/>
          <a:stretch>
            <a:fillRect/>
          </a:stretch>
        </p:blipFill>
        <p:spPr bwMode="auto">
          <a:xfrm>
            <a:off x="0" y="0"/>
            <a:ext cx="9142413" cy="6858000"/>
          </a:xfrm>
          <a:prstGeom prst="rect">
            <a:avLst/>
          </a:prstGeom>
          <a:noFill/>
          <a:ln w="9525">
            <a:noFill/>
            <a:miter lim="800000"/>
            <a:headEnd/>
            <a:tailEnd/>
          </a:ln>
        </p:spPr>
      </p:pic>
      <p:sp>
        <p:nvSpPr>
          <p:cNvPr id="19459" name="2 Rectángulo"/>
          <p:cNvSpPr>
            <a:spLocks noChangeArrowheads="1"/>
          </p:cNvSpPr>
          <p:nvPr/>
        </p:nvSpPr>
        <p:spPr bwMode="auto">
          <a:xfrm>
            <a:off x="500063" y="1643063"/>
            <a:ext cx="6357937" cy="4832350"/>
          </a:xfrm>
          <a:prstGeom prst="rect">
            <a:avLst/>
          </a:prstGeom>
          <a:noFill/>
          <a:ln w="9525">
            <a:noFill/>
            <a:miter lim="800000"/>
            <a:headEnd/>
            <a:tailEnd/>
          </a:ln>
        </p:spPr>
        <p:txBody>
          <a:bodyPr>
            <a:spAutoFit/>
          </a:bodyPr>
          <a:lstStyle/>
          <a:p>
            <a:r>
              <a:rPr lang="es-ES_tradnl" sz="2800" b="1" i="1" dirty="0">
                <a:latin typeface="Comic Sans MS" pitchFamily="66" charset="0"/>
              </a:rPr>
              <a:t>Fichas de observación</a:t>
            </a:r>
          </a:p>
          <a:p>
            <a:endParaRPr lang="es-ES_tradnl" sz="2800" b="1" i="1" dirty="0">
              <a:latin typeface="Comic Sans MS" pitchFamily="66" charset="0"/>
            </a:endParaRPr>
          </a:p>
          <a:p>
            <a:r>
              <a:rPr lang="es-ES_tradnl" sz="2800" b="1" i="1" dirty="0">
                <a:latin typeface="Comic Sans MS" pitchFamily="66" charset="0"/>
              </a:rPr>
              <a:t>Entrevistas</a:t>
            </a:r>
          </a:p>
          <a:p>
            <a:endParaRPr lang="es-ES_tradnl" sz="2800" b="1" i="1" dirty="0">
              <a:latin typeface="Comic Sans MS" pitchFamily="66" charset="0"/>
            </a:endParaRPr>
          </a:p>
          <a:p>
            <a:r>
              <a:rPr lang="es-ES_tradnl" sz="2800" b="1" i="1" dirty="0">
                <a:latin typeface="Comic Sans MS" pitchFamily="66" charset="0"/>
              </a:rPr>
              <a:t>Ensayos</a:t>
            </a:r>
          </a:p>
          <a:p>
            <a:endParaRPr lang="es-ES_tradnl" sz="2800" b="1" i="1" dirty="0">
              <a:latin typeface="Comic Sans MS" pitchFamily="66" charset="0"/>
            </a:endParaRPr>
          </a:p>
          <a:p>
            <a:r>
              <a:rPr lang="es-ES_tradnl" sz="2800" b="1" i="1" dirty="0">
                <a:latin typeface="Comic Sans MS" pitchFamily="66" charset="0"/>
              </a:rPr>
              <a:t>Reportes de lectura (variantes)</a:t>
            </a:r>
          </a:p>
          <a:p>
            <a:endParaRPr lang="es-ES_tradnl" sz="2800" b="1" i="1" dirty="0">
              <a:latin typeface="Comic Sans MS" pitchFamily="66" charset="0"/>
            </a:endParaRPr>
          </a:p>
          <a:p>
            <a:r>
              <a:rPr lang="es-ES_tradnl" sz="2800" b="1" i="1" dirty="0">
                <a:latin typeface="Comic Sans MS" pitchFamily="66" charset="0"/>
              </a:rPr>
              <a:t>Reporte de actividades</a:t>
            </a:r>
          </a:p>
          <a:p>
            <a:endParaRPr lang="es-ES_tradnl" sz="2800" b="1" i="1" dirty="0">
              <a:latin typeface="Comic Sans MS" pitchFamily="66" charset="0"/>
            </a:endParaRPr>
          </a:p>
          <a:p>
            <a:r>
              <a:rPr lang="es-ES_tradnl" sz="2800" b="1" i="1" dirty="0">
                <a:latin typeface="Comic Sans MS" pitchFamily="66" charset="0"/>
              </a:rPr>
              <a:t>Notas personales ( cuaderno)</a:t>
            </a:r>
          </a:p>
        </p:txBody>
      </p:sp>
      <p:sp>
        <p:nvSpPr>
          <p:cNvPr id="4" name="3 Rectángulo"/>
          <p:cNvSpPr/>
          <p:nvPr/>
        </p:nvSpPr>
        <p:spPr>
          <a:xfrm>
            <a:off x="428625" y="428625"/>
            <a:ext cx="8286750" cy="769938"/>
          </a:xfrm>
          <a:prstGeom prst="rect">
            <a:avLst/>
          </a:prstGeom>
        </p:spPr>
        <p:txBody>
          <a:bodyPr>
            <a:spAutoFit/>
          </a:bodyPr>
          <a:lstStyle/>
          <a:p>
            <a:pPr algn="ctr" fontAlgn="auto">
              <a:spcBef>
                <a:spcPts val="0"/>
              </a:spcBef>
              <a:spcAft>
                <a:spcPts val="0"/>
              </a:spcAft>
              <a:defRPr/>
            </a:pPr>
            <a:r>
              <a:rPr lang="es-ES_tradnl" sz="4400" b="1" i="1" dirty="0">
                <a:effectLst>
                  <a:outerShdw blurRad="38100" dist="38100" dir="2700000" algn="tl">
                    <a:srgbClr val="C0C0C0"/>
                  </a:outerShdw>
                </a:effectLst>
                <a:latin typeface="Comic Sans MS" pitchFamily="66" charset="0"/>
                <a:cs typeface="+mn-cs"/>
              </a:rPr>
              <a:t>PRODUCTOS A EVALUAR</a:t>
            </a:r>
            <a:endParaRPr lang="es-ES" sz="4400" b="1" i="1" dirty="0">
              <a:effectLst>
                <a:outerShdw blurRad="38100" dist="38100" dir="2700000" algn="tl">
                  <a:srgbClr val="C0C0C0"/>
                </a:outerShdw>
              </a:effectLst>
              <a:latin typeface="Comic Sans MS" pitchFamily="66" charset="0"/>
              <a:cs typeface="+mn-cs"/>
            </a:endParaRPr>
          </a:p>
        </p:txBody>
      </p:sp>
    </p:spTree>
  </p:cSld>
  <p:clrMapOvr>
    <a:masterClrMapping/>
  </p:clrMapOvr>
  <p:transition>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doc. Varios\Imagen1.png"/>
          <p:cNvPicPr>
            <a:picLocks noChangeAspect="1" noChangeArrowheads="1"/>
          </p:cNvPicPr>
          <p:nvPr/>
        </p:nvPicPr>
        <p:blipFill>
          <a:blip r:embed="rId2" cstate="print"/>
          <a:srcRect/>
          <a:stretch>
            <a:fillRect/>
          </a:stretch>
        </p:blipFill>
        <p:spPr bwMode="auto">
          <a:xfrm>
            <a:off x="0" y="0"/>
            <a:ext cx="9142413" cy="6858000"/>
          </a:xfrm>
          <a:prstGeom prst="rect">
            <a:avLst/>
          </a:prstGeom>
          <a:noFill/>
          <a:ln w="9525">
            <a:noFill/>
            <a:miter lim="800000"/>
            <a:headEnd/>
            <a:tailEnd/>
          </a:ln>
        </p:spPr>
      </p:pic>
      <p:sp>
        <p:nvSpPr>
          <p:cNvPr id="3075" name="4 Rectángulo"/>
          <p:cNvSpPr>
            <a:spLocks noChangeArrowheads="1"/>
          </p:cNvSpPr>
          <p:nvPr/>
        </p:nvSpPr>
        <p:spPr bwMode="auto">
          <a:xfrm>
            <a:off x="323850" y="1212850"/>
            <a:ext cx="6985000" cy="5645150"/>
          </a:xfrm>
          <a:prstGeom prst="rect">
            <a:avLst/>
          </a:prstGeom>
          <a:noFill/>
          <a:ln w="9525">
            <a:noFill/>
            <a:miter lim="800000"/>
            <a:headEnd/>
            <a:tailEnd/>
          </a:ln>
        </p:spPr>
        <p:txBody>
          <a:bodyPr>
            <a:spAutoFit/>
          </a:bodyPr>
          <a:lstStyle/>
          <a:p>
            <a:pPr>
              <a:lnSpc>
                <a:spcPct val="110000"/>
              </a:lnSpc>
            </a:pPr>
            <a:r>
              <a:rPr lang="es-ES" sz="2800" b="1" i="1">
                <a:latin typeface="Comic Sans MS" pitchFamily="66" charset="0"/>
              </a:rPr>
              <a:t>El Plan de Estudios de la Licenciatura en Educación Preescolar plantea como finalidades centrales que las estudiantes adquieran un conocimiento sistemático de los niños – cómo son, cómo crecen, cómo piensan y sienten, cómo se relacionan con los demás  y desarrollen capacidades para usar ese saber como referente de su práctica y como guía de la intervención pedagógica con sus alumnos.</a:t>
            </a:r>
          </a:p>
          <a:p>
            <a:pPr>
              <a:lnSpc>
                <a:spcPct val="110000"/>
              </a:lnSpc>
            </a:pPr>
            <a:endParaRPr lang="es-ES" sz="2000" b="1" i="1">
              <a:latin typeface="Comic Sans MS" pitchFamily="66" charset="0"/>
            </a:endParaRPr>
          </a:p>
        </p:txBody>
      </p:sp>
      <p:sp>
        <p:nvSpPr>
          <p:cNvPr id="6" name="5 Rectángulo"/>
          <p:cNvSpPr/>
          <p:nvPr/>
        </p:nvSpPr>
        <p:spPr>
          <a:xfrm>
            <a:off x="2709863" y="333375"/>
            <a:ext cx="3576637" cy="792163"/>
          </a:xfrm>
          <a:prstGeom prst="rect">
            <a:avLst/>
          </a:prstGeom>
        </p:spPr>
        <p:txBody>
          <a:bodyPr wrap="none">
            <a:spAutoFit/>
          </a:bodyPr>
          <a:lstStyle/>
          <a:p>
            <a:pPr fontAlgn="auto">
              <a:lnSpc>
                <a:spcPct val="110000"/>
              </a:lnSpc>
              <a:spcBef>
                <a:spcPts val="0"/>
              </a:spcBef>
              <a:spcAft>
                <a:spcPts val="0"/>
              </a:spcAft>
              <a:defRPr/>
            </a:pPr>
            <a:r>
              <a:rPr lang="es-ES" sz="4400" b="1" i="1" dirty="0">
                <a:effectLst>
                  <a:outerShdw blurRad="38100" dist="38100" dir="2700000" algn="tl">
                    <a:srgbClr val="C0C0C0"/>
                  </a:outerShdw>
                </a:effectLst>
                <a:latin typeface="Comic Sans MS" pitchFamily="66" charset="0"/>
                <a:cs typeface="+mn-cs"/>
              </a:rPr>
              <a:t>Introducción</a:t>
            </a:r>
          </a:p>
        </p:txBody>
      </p:sp>
    </p:spTree>
  </p:cSld>
  <p:clrMapOvr>
    <a:masterClrMapping/>
  </p:clrMapOvr>
  <p:transition>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E:\doc. Varios\Imagen1.png"/>
          <p:cNvPicPr>
            <a:picLocks noChangeAspect="1" noChangeArrowheads="1"/>
          </p:cNvPicPr>
          <p:nvPr/>
        </p:nvPicPr>
        <p:blipFill>
          <a:blip r:embed="rId2" cstate="print"/>
          <a:srcRect/>
          <a:stretch>
            <a:fillRect/>
          </a:stretch>
        </p:blipFill>
        <p:spPr bwMode="auto">
          <a:xfrm>
            <a:off x="0" y="0"/>
            <a:ext cx="9142413" cy="6858000"/>
          </a:xfrm>
          <a:prstGeom prst="rect">
            <a:avLst/>
          </a:prstGeom>
          <a:noFill/>
          <a:ln w="9525">
            <a:noFill/>
            <a:miter lim="800000"/>
            <a:headEnd/>
            <a:tailEnd/>
          </a:ln>
        </p:spPr>
      </p:pic>
      <p:sp>
        <p:nvSpPr>
          <p:cNvPr id="20483" name="2 Rectángulo"/>
          <p:cNvSpPr>
            <a:spLocks noChangeArrowheads="1"/>
          </p:cNvSpPr>
          <p:nvPr/>
        </p:nvSpPr>
        <p:spPr bwMode="auto">
          <a:xfrm>
            <a:off x="428625" y="981075"/>
            <a:ext cx="7672388" cy="3786188"/>
          </a:xfrm>
          <a:prstGeom prst="rect">
            <a:avLst/>
          </a:prstGeom>
          <a:noFill/>
          <a:ln w="9525">
            <a:noFill/>
            <a:miter lim="800000"/>
            <a:headEnd/>
            <a:tailEnd/>
          </a:ln>
        </p:spPr>
        <p:txBody>
          <a:bodyPr>
            <a:spAutoFit/>
          </a:bodyPr>
          <a:lstStyle/>
          <a:p>
            <a:r>
              <a:rPr lang="es-ES_tradnl" sz="2400" b="1" i="1">
                <a:latin typeface="Comic Sans MS" pitchFamily="66" charset="0"/>
              </a:rPr>
              <a:t>Habilidad para elaborar y socializar ideas</a:t>
            </a:r>
          </a:p>
          <a:p>
            <a:r>
              <a:rPr lang="es-ES_tradnl" sz="2400" b="1" i="1">
                <a:latin typeface="Comic Sans MS" pitchFamily="66" charset="0"/>
              </a:rPr>
              <a:t>Capacidad de síntesis y análisis.</a:t>
            </a:r>
          </a:p>
          <a:p>
            <a:endParaRPr lang="es-ES_tradnl" sz="2400" b="1" i="1">
              <a:latin typeface="Comic Sans MS" pitchFamily="66" charset="0"/>
            </a:endParaRPr>
          </a:p>
          <a:p>
            <a:r>
              <a:rPr lang="es-ES_tradnl" sz="2400" b="1" i="1">
                <a:latin typeface="Comic Sans MS" pitchFamily="66" charset="0"/>
              </a:rPr>
              <a:t>Actitud de  respeto, compromiso y responsabilidad.</a:t>
            </a:r>
          </a:p>
          <a:p>
            <a:endParaRPr lang="es-ES_tradnl" sz="2400" b="1" i="1">
              <a:latin typeface="Comic Sans MS" pitchFamily="66" charset="0"/>
            </a:endParaRPr>
          </a:p>
          <a:p>
            <a:r>
              <a:rPr lang="es-ES_tradnl" sz="2400" b="1" i="1">
                <a:latin typeface="Comic Sans MS" pitchFamily="66" charset="0"/>
              </a:rPr>
              <a:t>Disposición para realizar trabajos colaborativos.</a:t>
            </a:r>
          </a:p>
          <a:p>
            <a:endParaRPr lang="es-ES_tradnl" sz="2400" b="1" i="1">
              <a:latin typeface="Comic Sans MS" pitchFamily="66" charset="0"/>
            </a:endParaRPr>
          </a:p>
          <a:p>
            <a:r>
              <a:rPr lang="es-ES_tradnl" sz="2400" b="1" i="1">
                <a:latin typeface="Comic Sans MS" pitchFamily="66" charset="0"/>
              </a:rPr>
              <a:t>Participación activa y certera</a:t>
            </a:r>
          </a:p>
          <a:p>
            <a:r>
              <a:rPr lang="es-ES_tradnl" sz="2400" b="1" i="1">
                <a:latin typeface="Comic Sans MS" pitchFamily="66" charset="0"/>
              </a:rPr>
              <a:t>Cumplimiento de actividades  y tareas.</a:t>
            </a:r>
          </a:p>
        </p:txBody>
      </p:sp>
      <p:sp>
        <p:nvSpPr>
          <p:cNvPr id="4" name="3 Rectángulo"/>
          <p:cNvSpPr/>
          <p:nvPr/>
        </p:nvSpPr>
        <p:spPr>
          <a:xfrm>
            <a:off x="428625" y="333375"/>
            <a:ext cx="8286750" cy="769938"/>
          </a:xfrm>
          <a:prstGeom prst="rect">
            <a:avLst/>
          </a:prstGeom>
        </p:spPr>
        <p:txBody>
          <a:bodyPr>
            <a:spAutoFit/>
          </a:bodyPr>
          <a:lstStyle/>
          <a:p>
            <a:pPr fontAlgn="auto">
              <a:spcBef>
                <a:spcPts val="0"/>
              </a:spcBef>
              <a:spcAft>
                <a:spcPts val="0"/>
              </a:spcAft>
              <a:defRPr/>
            </a:pPr>
            <a:r>
              <a:rPr lang="es-ES_tradnl" sz="4400" b="1" i="1" dirty="0">
                <a:effectLst>
                  <a:outerShdw blurRad="38100" dist="38100" dir="2700000" algn="tl">
                    <a:srgbClr val="C0C0C0"/>
                  </a:outerShdw>
                </a:effectLst>
                <a:latin typeface="Comic Sans MS" pitchFamily="66" charset="0"/>
                <a:cs typeface="+mn-cs"/>
              </a:rPr>
              <a:t>ASPECTOS A EVALUAR</a:t>
            </a:r>
            <a:endParaRPr lang="es-ES" sz="4400" b="1" i="1" dirty="0">
              <a:effectLst>
                <a:outerShdw blurRad="38100" dist="38100" dir="2700000" algn="tl">
                  <a:srgbClr val="C0C0C0"/>
                </a:outerShdw>
              </a:effectLst>
              <a:latin typeface="Comic Sans MS" pitchFamily="66" charset="0"/>
              <a:cs typeface="+mn-cs"/>
            </a:endParaRPr>
          </a:p>
        </p:txBody>
      </p:sp>
      <p:sp>
        <p:nvSpPr>
          <p:cNvPr id="5" name="4 Rectángulo"/>
          <p:cNvSpPr/>
          <p:nvPr/>
        </p:nvSpPr>
        <p:spPr>
          <a:xfrm>
            <a:off x="251520" y="5013176"/>
            <a:ext cx="8215370" cy="523220"/>
          </a:xfrm>
          <a:prstGeom prst="rect">
            <a:avLst/>
          </a:prstGeom>
        </p:spPr>
        <p:txBody>
          <a:bodyPr>
            <a:spAutoFit/>
          </a:bodyPr>
          <a:lstStyle/>
          <a:p>
            <a:pPr fontAlgn="auto">
              <a:spcBef>
                <a:spcPts val="0"/>
              </a:spcBef>
              <a:spcAft>
                <a:spcPts val="0"/>
              </a:spcAft>
              <a:defRPr/>
            </a:pPr>
            <a:r>
              <a:rPr lang="es-MX" sz="2800" b="1" i="1" kern="10" spc="720" dirty="0">
                <a:ln w="9525">
                  <a:solidFill>
                    <a:schemeClr val="bg2"/>
                  </a:solidFill>
                  <a:round/>
                  <a:headEnd/>
                  <a:tailEnd/>
                </a:ln>
                <a:effectLst>
                  <a:outerShdw dist="45791" dir="3378596" algn="ctr" rotWithShape="0">
                    <a:srgbClr val="4D4D4D">
                      <a:alpha val="80000"/>
                    </a:srgbClr>
                  </a:outerShdw>
                </a:effectLst>
                <a:latin typeface="Comic Sans MS"/>
                <a:cs typeface="+mn-cs"/>
              </a:rPr>
              <a:t>Metodología de Evaluación</a:t>
            </a:r>
          </a:p>
        </p:txBody>
      </p:sp>
      <p:sp>
        <p:nvSpPr>
          <p:cNvPr id="6" name="2 Rectángulo"/>
          <p:cNvSpPr>
            <a:spLocks noChangeArrowheads="1"/>
          </p:cNvSpPr>
          <p:nvPr/>
        </p:nvSpPr>
        <p:spPr bwMode="auto">
          <a:xfrm>
            <a:off x="1908175" y="5805488"/>
            <a:ext cx="5040313" cy="522287"/>
          </a:xfrm>
          <a:prstGeom prst="rect">
            <a:avLst/>
          </a:prstGeom>
          <a:noFill/>
          <a:ln w="9525">
            <a:noFill/>
            <a:miter lim="800000"/>
            <a:headEnd/>
            <a:tailEnd/>
          </a:ln>
        </p:spPr>
        <p:txBody>
          <a:bodyPr>
            <a:spAutoFit/>
          </a:bodyPr>
          <a:lstStyle/>
          <a:p>
            <a:pPr>
              <a:spcBef>
                <a:spcPct val="50000"/>
              </a:spcBef>
              <a:defRPr/>
            </a:pPr>
            <a:r>
              <a:rPr lang="es-ES" sz="2800" b="1" i="1" dirty="0">
                <a:effectLst>
                  <a:outerShdw blurRad="38100" dist="38100" dir="2700000" algn="tl">
                    <a:srgbClr val="000000">
                      <a:alpha val="43137"/>
                    </a:srgbClr>
                  </a:outerShdw>
                </a:effectLst>
                <a:latin typeface="Comic Sans MS" pitchFamily="66" charset="0"/>
              </a:rPr>
              <a:t>de</a:t>
            </a:r>
            <a:r>
              <a:rPr lang="es-ES" sz="2800" b="1" i="1" dirty="0">
                <a:solidFill>
                  <a:schemeClr val="accent6">
                    <a:lumMod val="75000"/>
                  </a:schemeClr>
                </a:solidFill>
                <a:effectLst>
                  <a:outerShdw blurRad="38100" dist="38100" dir="2700000" algn="tl">
                    <a:srgbClr val="000000">
                      <a:alpha val="43137"/>
                    </a:srgbClr>
                  </a:outerShdw>
                </a:effectLst>
                <a:latin typeface="Comic Sans MS" pitchFamily="66" charset="0"/>
              </a:rPr>
              <a:t> </a:t>
            </a:r>
            <a:r>
              <a:rPr lang="es-ES" sz="2800" b="1" i="1" dirty="0">
                <a:effectLst>
                  <a:outerShdw blurRad="38100" dist="38100" dir="2700000" algn="tl">
                    <a:srgbClr val="000000">
                      <a:alpha val="43137"/>
                    </a:srgbClr>
                  </a:outerShdw>
                </a:effectLst>
                <a:latin typeface="Comic Sans MS" pitchFamily="66" charset="0"/>
              </a:rPr>
              <a:t>Acuerdo a las Rubricas</a:t>
            </a:r>
          </a:p>
        </p:txBody>
      </p:sp>
    </p:spTree>
  </p:cSld>
  <p:clrMapOvr>
    <a:masterClrMapping/>
  </p:clrMapOvr>
  <p:transition>
    <p:plus/>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E:\doc. Varios\Imagen1.png"/>
          <p:cNvPicPr>
            <a:picLocks noChangeAspect="1" noChangeArrowheads="1"/>
          </p:cNvPicPr>
          <p:nvPr/>
        </p:nvPicPr>
        <p:blipFill>
          <a:blip r:embed="rId2" cstate="print"/>
          <a:srcRect/>
          <a:stretch>
            <a:fillRect/>
          </a:stretch>
        </p:blipFill>
        <p:spPr bwMode="auto">
          <a:xfrm>
            <a:off x="0" y="0"/>
            <a:ext cx="9142413" cy="6858000"/>
          </a:xfrm>
          <a:prstGeom prst="rect">
            <a:avLst/>
          </a:prstGeom>
          <a:noFill/>
          <a:ln w="9525">
            <a:noFill/>
            <a:miter lim="800000"/>
            <a:headEnd/>
            <a:tailEnd/>
          </a:ln>
        </p:spPr>
      </p:pic>
      <p:sp>
        <p:nvSpPr>
          <p:cNvPr id="3" name="2 CuadroTexto"/>
          <p:cNvSpPr txBox="1">
            <a:spLocks noChangeArrowheads="1"/>
          </p:cNvSpPr>
          <p:nvPr/>
        </p:nvSpPr>
        <p:spPr bwMode="auto">
          <a:xfrm>
            <a:off x="928688" y="514350"/>
            <a:ext cx="7500937" cy="1200150"/>
          </a:xfrm>
          <a:prstGeom prst="rect">
            <a:avLst/>
          </a:prstGeom>
          <a:noFill/>
          <a:ln w="9525">
            <a:noFill/>
            <a:miter lim="800000"/>
            <a:headEnd/>
            <a:tailEnd/>
          </a:ln>
        </p:spPr>
        <p:txBody>
          <a:bodyPr>
            <a:spAutoFit/>
          </a:bodyPr>
          <a:lstStyle/>
          <a:p>
            <a:r>
              <a:rPr lang="es-MX" sz="2400">
                <a:latin typeface="Comic Sans MS" pitchFamily="66" charset="0"/>
              </a:rPr>
              <a:t>Se solicita que en cada reporte de lectura se incluya glosario con un mínimo de 5 palabras desconocidas o que no entiendan.</a:t>
            </a:r>
          </a:p>
        </p:txBody>
      </p:sp>
      <p:sp>
        <p:nvSpPr>
          <p:cNvPr id="4" name="3 CuadroTexto"/>
          <p:cNvSpPr txBox="1">
            <a:spLocks noChangeArrowheads="1"/>
          </p:cNvSpPr>
          <p:nvPr/>
        </p:nvSpPr>
        <p:spPr bwMode="auto">
          <a:xfrm>
            <a:off x="428625" y="1785938"/>
            <a:ext cx="8215313" cy="1200150"/>
          </a:xfrm>
          <a:prstGeom prst="rect">
            <a:avLst/>
          </a:prstGeom>
          <a:noFill/>
          <a:ln w="9525">
            <a:noFill/>
            <a:miter lim="800000"/>
            <a:headEnd/>
            <a:tailEnd/>
          </a:ln>
        </p:spPr>
        <p:txBody>
          <a:bodyPr>
            <a:spAutoFit/>
          </a:bodyPr>
          <a:lstStyle/>
          <a:p>
            <a:r>
              <a:rPr lang="es-MX" sz="2400">
                <a:latin typeface="Comic Sans MS" pitchFamily="66" charset="0"/>
              </a:rPr>
              <a:t>Se diseñaran 5 preguntas , señalando sus respuestas, las cuales deberán de ser de opción múltiple (4 opciones, a, b, c y d)</a:t>
            </a:r>
          </a:p>
        </p:txBody>
      </p:sp>
      <p:sp>
        <p:nvSpPr>
          <p:cNvPr id="7" name="6 CuadroTexto"/>
          <p:cNvSpPr txBox="1">
            <a:spLocks noChangeArrowheads="1"/>
          </p:cNvSpPr>
          <p:nvPr/>
        </p:nvSpPr>
        <p:spPr bwMode="auto">
          <a:xfrm>
            <a:off x="468313" y="3500438"/>
            <a:ext cx="6119812" cy="2678112"/>
          </a:xfrm>
          <a:prstGeom prst="rect">
            <a:avLst/>
          </a:prstGeom>
          <a:noFill/>
          <a:ln w="9525">
            <a:noFill/>
            <a:miter lim="800000"/>
            <a:headEnd/>
            <a:tailEnd/>
          </a:ln>
        </p:spPr>
        <p:txBody>
          <a:bodyPr>
            <a:spAutoFit/>
          </a:bodyPr>
          <a:lstStyle/>
          <a:p>
            <a:r>
              <a:rPr lang="es-MX" sz="2400">
                <a:latin typeface="Comic Sans MS" pitchFamily="66" charset="0"/>
              </a:rPr>
              <a:t>Cabe mencionar que la redacción o formato de las preguntas entregadas variará, de a criterio del docente, y se podrán agregar mas contenidos (del documento analizado) que no se haya abordado en las preguntas, que consideración del maestro sea relevante.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out)">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9" presetClass="entr" presetSubtype="0" accel="10000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2000" fill="hold"/>
                                        <p:tgtEl>
                                          <p:spTgt spid="7"/>
                                        </p:tgtEl>
                                        <p:attrNameLst>
                                          <p:attrName>ppt_h</p:attrName>
                                        </p:attrNameLst>
                                      </p:cBhvr>
                                      <p:tavLst>
                                        <p:tav tm="0">
                                          <p:val>
                                            <p:strVal val="#ppt_h/20"/>
                                          </p:val>
                                        </p:tav>
                                        <p:tav tm="50000">
                                          <p:val>
                                            <p:strVal val="#ppt_h/20"/>
                                          </p:val>
                                        </p:tav>
                                        <p:tav tm="100000">
                                          <p:val>
                                            <p:strVal val="#ppt_h"/>
                                          </p:val>
                                        </p:tav>
                                      </p:tavLst>
                                    </p:anim>
                                    <p:anim calcmode="lin" valueType="num">
                                      <p:cBhvr>
                                        <p:cTn id="18" dur="2000" fill="hold"/>
                                        <p:tgtEl>
                                          <p:spTgt spid="7"/>
                                        </p:tgtEl>
                                        <p:attrNameLst>
                                          <p:attrName>ppt_w</p:attrName>
                                        </p:attrNameLst>
                                      </p:cBhvr>
                                      <p:tavLst>
                                        <p:tav tm="0">
                                          <p:val>
                                            <p:strVal val="#ppt_w+.3"/>
                                          </p:val>
                                        </p:tav>
                                        <p:tav tm="50000">
                                          <p:val>
                                            <p:strVal val="#ppt_w+.3"/>
                                          </p:val>
                                        </p:tav>
                                        <p:tav tm="100000">
                                          <p:val>
                                            <p:strVal val="#ppt_w"/>
                                          </p:val>
                                        </p:tav>
                                      </p:tavLst>
                                    </p:anim>
                                    <p:anim calcmode="lin" valueType="num">
                                      <p:cBhvr>
                                        <p:cTn id="19" dur="2000" fill="hold"/>
                                        <p:tgtEl>
                                          <p:spTgt spid="7"/>
                                        </p:tgtEl>
                                        <p:attrNameLst>
                                          <p:attrName>ppt_x</p:attrName>
                                        </p:attrNameLst>
                                      </p:cBhvr>
                                      <p:tavLst>
                                        <p:tav tm="0">
                                          <p:val>
                                            <p:strVal val="#ppt_x-.3"/>
                                          </p:val>
                                        </p:tav>
                                        <p:tav tm="50000">
                                          <p:val>
                                            <p:strVal val="#ppt_x"/>
                                          </p:val>
                                        </p:tav>
                                        <p:tav tm="100000">
                                          <p:val>
                                            <p:strVal val="#ppt_x"/>
                                          </p:val>
                                        </p:tav>
                                      </p:tavLst>
                                    </p:anim>
                                    <p:anim calcmode="lin" valueType="num">
                                      <p:cBhvr>
                                        <p:cTn id="20" dur="2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E:\doc. Varios\Imagen1.png"/>
          <p:cNvPicPr>
            <a:picLocks noChangeAspect="1" noChangeArrowheads="1"/>
          </p:cNvPicPr>
          <p:nvPr/>
        </p:nvPicPr>
        <p:blipFill>
          <a:blip r:embed="rId2" cstate="print"/>
          <a:srcRect/>
          <a:stretch>
            <a:fillRect/>
          </a:stretch>
        </p:blipFill>
        <p:spPr bwMode="auto">
          <a:xfrm>
            <a:off x="0" y="0"/>
            <a:ext cx="9142413" cy="6858000"/>
          </a:xfrm>
          <a:prstGeom prst="rect">
            <a:avLst/>
          </a:prstGeom>
          <a:noFill/>
          <a:ln w="9525">
            <a:noFill/>
            <a:miter lim="800000"/>
            <a:headEnd/>
            <a:tailEnd/>
          </a:ln>
        </p:spPr>
      </p:pic>
      <p:sp>
        <p:nvSpPr>
          <p:cNvPr id="3" name="2 CuadroTexto"/>
          <p:cNvSpPr txBox="1">
            <a:spLocks noChangeArrowheads="1"/>
          </p:cNvSpPr>
          <p:nvPr/>
        </p:nvSpPr>
        <p:spPr bwMode="auto">
          <a:xfrm>
            <a:off x="1116013" y="2420938"/>
            <a:ext cx="5472112" cy="2062162"/>
          </a:xfrm>
          <a:prstGeom prst="rect">
            <a:avLst/>
          </a:prstGeom>
          <a:noFill/>
          <a:ln w="9525">
            <a:noFill/>
            <a:miter lim="800000"/>
            <a:headEnd/>
            <a:tailEnd/>
          </a:ln>
        </p:spPr>
        <p:txBody>
          <a:bodyPr>
            <a:spAutoFit/>
          </a:bodyPr>
          <a:lstStyle/>
          <a:p>
            <a:r>
              <a:rPr lang="es-MX" sz="3200">
                <a:latin typeface="Comic Sans MS" pitchFamily="66" charset="0"/>
              </a:rPr>
              <a:t>Se aplicará examen de cada lectura, tomando como base sus preguntas, y aportaciones en clase.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2000" fill="hold"/>
                                        <p:tgtEl>
                                          <p:spTgt spid="3"/>
                                        </p:tgtEl>
                                        <p:attrNameLst>
                                          <p:attrName>ppt_w</p:attrName>
                                        </p:attrNameLst>
                                      </p:cBhvr>
                                      <p:tavLst>
                                        <p:tav tm="0">
                                          <p:val>
                                            <p:strVal val="#ppt_w+.3"/>
                                          </p:val>
                                        </p:tav>
                                        <p:tav tm="100000">
                                          <p:val>
                                            <p:strVal val="#ppt_w"/>
                                          </p:val>
                                        </p:tav>
                                      </p:tavLst>
                                    </p:anim>
                                    <p:anim calcmode="lin" valueType="num">
                                      <p:cBhvr>
                                        <p:cTn id="8" dur="2000" fill="hold"/>
                                        <p:tgtEl>
                                          <p:spTgt spid="3"/>
                                        </p:tgtEl>
                                        <p:attrNameLst>
                                          <p:attrName>ppt_h</p:attrName>
                                        </p:attrNameLst>
                                      </p:cBhvr>
                                      <p:tavLst>
                                        <p:tav tm="0">
                                          <p:val>
                                            <p:strVal val="#ppt_h"/>
                                          </p:val>
                                        </p:tav>
                                        <p:tav tm="100000">
                                          <p:val>
                                            <p:strVal val="#ppt_h"/>
                                          </p:val>
                                        </p:tav>
                                      </p:tavLst>
                                    </p:anim>
                                    <p:animEffect transition="in" filter="fade">
                                      <p:cBhvr>
                                        <p:cTn id="9"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E:\doc. Varios\Imagen1.png"/>
          <p:cNvPicPr>
            <a:picLocks noChangeAspect="1" noChangeArrowheads="1"/>
          </p:cNvPicPr>
          <p:nvPr/>
        </p:nvPicPr>
        <p:blipFill>
          <a:blip r:embed="rId2" cstate="print"/>
          <a:srcRect/>
          <a:stretch>
            <a:fillRect/>
          </a:stretch>
        </p:blipFill>
        <p:spPr bwMode="auto">
          <a:xfrm>
            <a:off x="1588" y="0"/>
            <a:ext cx="9142412" cy="6858000"/>
          </a:xfrm>
          <a:prstGeom prst="rect">
            <a:avLst/>
          </a:prstGeom>
          <a:noFill/>
          <a:ln w="9525">
            <a:noFill/>
            <a:miter lim="800000"/>
            <a:headEnd/>
            <a:tailEnd/>
          </a:ln>
        </p:spPr>
      </p:pic>
      <p:sp>
        <p:nvSpPr>
          <p:cNvPr id="3" name="2 Rectángulo"/>
          <p:cNvSpPr/>
          <p:nvPr/>
        </p:nvSpPr>
        <p:spPr>
          <a:xfrm>
            <a:off x="500063" y="1928813"/>
            <a:ext cx="8429625" cy="4893647"/>
          </a:xfrm>
          <a:prstGeom prst="rect">
            <a:avLst/>
          </a:prstGeom>
        </p:spPr>
        <p:txBody>
          <a:bodyPr>
            <a:spAutoFit/>
          </a:bodyPr>
          <a:lstStyle/>
          <a:p>
            <a:pPr algn="r" fontAlgn="auto">
              <a:spcBef>
                <a:spcPts val="0"/>
              </a:spcBef>
              <a:spcAft>
                <a:spcPts val="0"/>
              </a:spcAft>
              <a:defRPr/>
            </a:pPr>
            <a:r>
              <a:rPr lang="es-ES" sz="2000" b="1" i="1" dirty="0" smtClean="0">
                <a:effectLst>
                  <a:outerShdw blurRad="38100" dist="38100" dir="2700000" algn="tl">
                    <a:srgbClr val="C0C0C0"/>
                  </a:outerShdw>
                </a:effectLst>
                <a:latin typeface="Comic Sans MS" pitchFamily="66" charset="0"/>
                <a:cs typeface="+mn-cs"/>
              </a:rPr>
              <a:t>Cuando no haya Pract</a:t>
            </a:r>
            <a:r>
              <a:rPr lang="es-ES" sz="2400" b="1" i="1" dirty="0" smtClean="0">
                <a:effectLst>
                  <a:outerShdw blurRad="38100" dist="38100" dir="2700000" algn="tl">
                    <a:srgbClr val="C0C0C0"/>
                  </a:outerShdw>
                </a:effectLst>
                <a:latin typeface="Comic Sans MS" pitchFamily="66" charset="0"/>
                <a:cs typeface="+mn-cs"/>
              </a:rPr>
              <a:t>.</a:t>
            </a:r>
          </a:p>
          <a:p>
            <a:pPr fontAlgn="auto">
              <a:spcBef>
                <a:spcPts val="0"/>
              </a:spcBef>
              <a:spcAft>
                <a:spcPts val="0"/>
              </a:spcAft>
              <a:defRPr/>
            </a:pPr>
            <a:r>
              <a:rPr lang="es-ES" sz="2400" b="1" i="1" dirty="0" smtClean="0">
                <a:effectLst>
                  <a:outerShdw blurRad="38100" dist="38100" dir="2700000" algn="tl">
                    <a:srgbClr val="C0C0C0"/>
                  </a:outerShdw>
                </a:effectLst>
                <a:latin typeface="Comic Sans MS" pitchFamily="66" charset="0"/>
                <a:cs typeface="+mn-cs"/>
              </a:rPr>
              <a:t>Examen</a:t>
            </a:r>
            <a:r>
              <a:rPr lang="es-ES" sz="2400" b="1" i="1" dirty="0">
                <a:effectLst>
                  <a:outerShdw blurRad="38100" dist="38100" dir="2700000" algn="tl">
                    <a:srgbClr val="C0C0C0"/>
                  </a:outerShdw>
                </a:effectLst>
                <a:latin typeface="Comic Sans MS" pitchFamily="66" charset="0"/>
                <a:cs typeface="+mn-cs"/>
              </a:rPr>
              <a:t>				</a:t>
            </a:r>
            <a:r>
              <a:rPr lang="es-ES" sz="2400" b="1" i="1" dirty="0" smtClean="0">
                <a:effectLst>
                  <a:outerShdw blurRad="38100" dist="38100" dir="2700000" algn="tl">
                    <a:srgbClr val="C0C0C0"/>
                  </a:outerShdw>
                </a:effectLst>
                <a:latin typeface="Comic Sans MS" pitchFamily="66" charset="0"/>
                <a:cs typeface="+mn-cs"/>
              </a:rPr>
              <a:t>40%		50%	</a:t>
            </a:r>
            <a:endParaRPr lang="es-ES" sz="2400" b="1" i="1" dirty="0">
              <a:effectLst>
                <a:outerShdw blurRad="38100" dist="38100" dir="2700000" algn="tl">
                  <a:srgbClr val="C0C0C0"/>
                </a:outerShdw>
              </a:effectLst>
              <a:latin typeface="Comic Sans MS" pitchFamily="66" charset="0"/>
              <a:cs typeface="+mn-cs"/>
            </a:endParaRPr>
          </a:p>
          <a:p>
            <a:pPr fontAlgn="auto">
              <a:spcBef>
                <a:spcPts val="0"/>
              </a:spcBef>
              <a:spcAft>
                <a:spcPts val="0"/>
              </a:spcAft>
              <a:defRPr/>
            </a:pPr>
            <a:endParaRPr lang="es-ES" sz="2400" b="1" i="1" dirty="0">
              <a:effectLst>
                <a:outerShdw blurRad="38100" dist="38100" dir="2700000" algn="tl">
                  <a:srgbClr val="C0C0C0"/>
                </a:outerShdw>
              </a:effectLst>
              <a:latin typeface="Comic Sans MS" pitchFamily="66" charset="0"/>
              <a:cs typeface="+mn-cs"/>
            </a:endParaRPr>
          </a:p>
          <a:p>
            <a:pPr fontAlgn="auto">
              <a:spcBef>
                <a:spcPts val="0"/>
              </a:spcBef>
              <a:spcAft>
                <a:spcPts val="0"/>
              </a:spcAft>
              <a:defRPr/>
            </a:pPr>
            <a:r>
              <a:rPr lang="es-ES" sz="2400" b="1" i="1" dirty="0">
                <a:effectLst>
                  <a:outerShdw blurRad="38100" dist="38100" dir="2700000" algn="tl">
                    <a:srgbClr val="C0C0C0"/>
                  </a:outerShdw>
                </a:effectLst>
                <a:latin typeface="Comic Sans MS" pitchFamily="66" charset="0"/>
                <a:cs typeface="+mn-cs"/>
              </a:rPr>
              <a:t>Lectura y reporte escrito</a:t>
            </a:r>
          </a:p>
          <a:p>
            <a:pPr fontAlgn="auto">
              <a:spcBef>
                <a:spcPts val="0"/>
              </a:spcBef>
              <a:spcAft>
                <a:spcPts val="0"/>
              </a:spcAft>
              <a:defRPr/>
            </a:pPr>
            <a:r>
              <a:rPr lang="es-ES" sz="2400" b="1" i="1" dirty="0">
                <a:effectLst>
                  <a:outerShdw blurRad="38100" dist="38100" dir="2700000" algn="tl">
                    <a:srgbClr val="C0C0C0"/>
                  </a:outerShdw>
                </a:effectLst>
                <a:latin typeface="Comic Sans MS" pitchFamily="66" charset="0"/>
                <a:cs typeface="+mn-cs"/>
              </a:rPr>
              <a:t>  previos a la clase		</a:t>
            </a:r>
            <a:r>
              <a:rPr lang="es-ES" sz="2400" b="1" i="1" dirty="0" smtClean="0">
                <a:effectLst>
                  <a:outerShdw blurRad="38100" dist="38100" dir="2700000" algn="tl">
                    <a:srgbClr val="C0C0C0"/>
                  </a:outerShdw>
                </a:effectLst>
                <a:latin typeface="Comic Sans MS" pitchFamily="66" charset="0"/>
                <a:cs typeface="+mn-cs"/>
              </a:rPr>
              <a:t>20%		30%</a:t>
            </a:r>
            <a:endParaRPr lang="es-ES" sz="2400" b="1" i="1" dirty="0">
              <a:effectLst>
                <a:outerShdw blurRad="38100" dist="38100" dir="2700000" algn="tl">
                  <a:srgbClr val="C0C0C0"/>
                </a:outerShdw>
              </a:effectLst>
              <a:latin typeface="Comic Sans MS" pitchFamily="66" charset="0"/>
              <a:cs typeface="+mn-cs"/>
            </a:endParaRPr>
          </a:p>
          <a:p>
            <a:pPr fontAlgn="auto">
              <a:spcBef>
                <a:spcPts val="0"/>
              </a:spcBef>
              <a:spcAft>
                <a:spcPts val="0"/>
              </a:spcAft>
              <a:defRPr/>
            </a:pPr>
            <a:endParaRPr lang="es-ES" sz="2400" b="1" i="1" dirty="0">
              <a:effectLst>
                <a:outerShdw blurRad="38100" dist="38100" dir="2700000" algn="tl">
                  <a:srgbClr val="C0C0C0"/>
                </a:outerShdw>
              </a:effectLst>
              <a:latin typeface="Comic Sans MS" pitchFamily="66" charset="0"/>
              <a:cs typeface="+mn-cs"/>
            </a:endParaRPr>
          </a:p>
          <a:p>
            <a:pPr fontAlgn="auto">
              <a:spcBef>
                <a:spcPts val="0"/>
              </a:spcBef>
              <a:spcAft>
                <a:spcPts val="0"/>
              </a:spcAft>
              <a:defRPr/>
            </a:pPr>
            <a:r>
              <a:rPr lang="es-ES" sz="2400" b="1" i="1" dirty="0">
                <a:effectLst>
                  <a:outerShdw blurRad="38100" dist="38100" dir="2700000" algn="tl">
                    <a:srgbClr val="C0C0C0"/>
                  </a:outerShdw>
                </a:effectLst>
                <a:latin typeface="Comic Sans MS" pitchFamily="66" charset="0"/>
                <a:cs typeface="+mn-cs"/>
              </a:rPr>
              <a:t>Actividades de observación	</a:t>
            </a:r>
          </a:p>
          <a:p>
            <a:pPr fontAlgn="auto">
              <a:spcBef>
                <a:spcPts val="0"/>
              </a:spcBef>
              <a:spcAft>
                <a:spcPts val="0"/>
              </a:spcAft>
              <a:defRPr/>
            </a:pPr>
            <a:r>
              <a:rPr lang="es-ES" sz="2400" b="1" i="1" dirty="0">
                <a:effectLst>
                  <a:outerShdw blurRad="38100" dist="38100" dir="2700000" algn="tl">
                    <a:srgbClr val="C0C0C0"/>
                  </a:outerShdw>
                </a:effectLst>
                <a:latin typeface="Comic Sans MS" pitchFamily="66" charset="0"/>
                <a:cs typeface="+mn-cs"/>
              </a:rPr>
              <a:t> y Practica				</a:t>
            </a:r>
            <a:r>
              <a:rPr lang="es-ES" sz="2400" b="1" i="1" dirty="0" smtClean="0">
                <a:effectLst>
                  <a:outerShdw blurRad="38100" dist="38100" dir="2700000" algn="tl">
                    <a:srgbClr val="C0C0C0"/>
                  </a:outerShdw>
                </a:effectLst>
                <a:latin typeface="Comic Sans MS" pitchFamily="66" charset="0"/>
              </a:rPr>
              <a:t>3</a:t>
            </a:r>
            <a:r>
              <a:rPr lang="es-ES" sz="2400" b="1" i="1" dirty="0" smtClean="0">
                <a:effectLst>
                  <a:outerShdw blurRad="38100" dist="38100" dir="2700000" algn="tl">
                    <a:srgbClr val="C0C0C0"/>
                  </a:outerShdw>
                </a:effectLst>
                <a:latin typeface="Comic Sans MS" pitchFamily="66" charset="0"/>
                <a:cs typeface="+mn-cs"/>
              </a:rPr>
              <a:t>0%		</a:t>
            </a:r>
            <a:endParaRPr lang="es-ES" sz="2400" b="1" i="1" dirty="0">
              <a:effectLst>
                <a:outerShdw blurRad="38100" dist="38100" dir="2700000" algn="tl">
                  <a:srgbClr val="C0C0C0"/>
                </a:outerShdw>
              </a:effectLst>
              <a:latin typeface="Comic Sans MS" pitchFamily="66" charset="0"/>
              <a:cs typeface="+mn-cs"/>
            </a:endParaRPr>
          </a:p>
          <a:p>
            <a:pPr fontAlgn="auto">
              <a:spcBef>
                <a:spcPts val="0"/>
              </a:spcBef>
              <a:spcAft>
                <a:spcPts val="0"/>
              </a:spcAft>
              <a:defRPr/>
            </a:pPr>
            <a:endParaRPr lang="es-ES" sz="2400" b="1" i="1" dirty="0">
              <a:effectLst>
                <a:outerShdw blurRad="38100" dist="38100" dir="2700000" algn="tl">
                  <a:srgbClr val="C0C0C0"/>
                </a:outerShdw>
              </a:effectLst>
              <a:latin typeface="Comic Sans MS" pitchFamily="66" charset="0"/>
            </a:endParaRPr>
          </a:p>
          <a:p>
            <a:pPr fontAlgn="auto">
              <a:spcBef>
                <a:spcPts val="0"/>
              </a:spcBef>
              <a:spcAft>
                <a:spcPts val="0"/>
              </a:spcAft>
              <a:defRPr/>
            </a:pPr>
            <a:r>
              <a:rPr lang="es-ES" sz="2400" b="1" i="1" dirty="0">
                <a:effectLst>
                  <a:outerShdw blurRad="38100" dist="38100" dir="2700000" algn="tl">
                    <a:srgbClr val="C0C0C0"/>
                  </a:outerShdw>
                </a:effectLst>
                <a:latin typeface="Comic Sans MS" pitchFamily="66" charset="0"/>
              </a:rPr>
              <a:t>Participación 			</a:t>
            </a:r>
          </a:p>
          <a:p>
            <a:pPr fontAlgn="auto">
              <a:spcBef>
                <a:spcPts val="0"/>
              </a:spcBef>
              <a:spcAft>
                <a:spcPts val="0"/>
              </a:spcAft>
              <a:defRPr/>
            </a:pPr>
            <a:r>
              <a:rPr lang="es-ES" sz="2400" b="1" i="1" dirty="0">
                <a:effectLst>
                  <a:outerShdw blurRad="38100" dist="38100" dir="2700000" algn="tl">
                    <a:srgbClr val="C0C0C0"/>
                  </a:outerShdw>
                </a:effectLst>
                <a:latin typeface="Comic Sans MS" pitchFamily="66" charset="0"/>
              </a:rPr>
              <a:t>(argumentaciones propias)	</a:t>
            </a:r>
            <a:r>
              <a:rPr lang="es-ES" sz="2400" b="1" i="1" dirty="0" smtClean="0">
                <a:effectLst>
                  <a:outerShdw blurRad="38100" dist="38100" dir="2700000" algn="tl">
                    <a:srgbClr val="C0C0C0"/>
                  </a:outerShdw>
                </a:effectLst>
                <a:latin typeface="Comic Sans MS" pitchFamily="66" charset="0"/>
              </a:rPr>
              <a:t>10%		20%</a:t>
            </a:r>
            <a:endParaRPr lang="es-ES" sz="2400" b="1" i="1" dirty="0">
              <a:effectLst>
                <a:outerShdw blurRad="38100" dist="38100" dir="2700000" algn="tl">
                  <a:srgbClr val="C0C0C0"/>
                </a:outerShdw>
              </a:effectLst>
              <a:latin typeface="Comic Sans MS" pitchFamily="66" charset="0"/>
            </a:endParaRPr>
          </a:p>
          <a:p>
            <a:pPr fontAlgn="auto">
              <a:spcBef>
                <a:spcPts val="0"/>
              </a:spcBef>
              <a:spcAft>
                <a:spcPts val="0"/>
              </a:spcAft>
              <a:defRPr/>
            </a:pPr>
            <a:endParaRPr lang="es-ES" sz="2400" b="1" i="1" dirty="0">
              <a:effectLst>
                <a:outerShdw blurRad="38100" dist="38100" dir="2700000" algn="tl">
                  <a:srgbClr val="C0C0C0"/>
                </a:outerShdw>
              </a:effectLst>
              <a:latin typeface="Comic Sans MS" pitchFamily="66" charset="0"/>
              <a:cs typeface="+mn-cs"/>
            </a:endParaRPr>
          </a:p>
          <a:p>
            <a:pPr fontAlgn="auto">
              <a:spcBef>
                <a:spcPts val="0"/>
              </a:spcBef>
              <a:spcAft>
                <a:spcPts val="0"/>
              </a:spcAft>
              <a:defRPr/>
            </a:pPr>
            <a:r>
              <a:rPr lang="es-ES" sz="2400" b="1" i="1" dirty="0">
                <a:effectLst>
                  <a:outerShdw blurRad="38100" dist="38100" dir="2700000" algn="tl">
                    <a:srgbClr val="C0C0C0"/>
                  </a:outerShdw>
                </a:effectLst>
                <a:latin typeface="Comic Sans MS" pitchFamily="66" charset="0"/>
                <a:cs typeface="+mn-cs"/>
              </a:rPr>
              <a:t>					       100 %</a:t>
            </a:r>
          </a:p>
        </p:txBody>
      </p:sp>
      <p:sp>
        <p:nvSpPr>
          <p:cNvPr id="23556" name="WordArt 2"/>
          <p:cNvSpPr>
            <a:spLocks noChangeArrowheads="1" noChangeShapeType="1" noTextEdit="1"/>
          </p:cNvSpPr>
          <p:nvPr/>
        </p:nvSpPr>
        <p:spPr bwMode="auto">
          <a:xfrm>
            <a:off x="468313" y="417513"/>
            <a:ext cx="8280400" cy="1368425"/>
          </a:xfrm>
          <a:prstGeom prst="rect">
            <a:avLst/>
          </a:prstGeom>
        </p:spPr>
        <p:txBody>
          <a:bodyPr wrap="none" fromWordArt="1">
            <a:prstTxWarp prst="textCanUp">
              <a:avLst>
                <a:gd name="adj" fmla="val 85713"/>
              </a:avLst>
            </a:prstTxWarp>
          </a:bodyPr>
          <a:lstStyle/>
          <a:p>
            <a:pPr algn="ctr"/>
            <a:r>
              <a:rPr lang="es-MX" sz="3600" b="1" i="1" kern="10">
                <a:ln w="12700">
                  <a:solidFill>
                    <a:schemeClr val="bg2"/>
                  </a:solidFill>
                  <a:round/>
                  <a:headEnd/>
                  <a:tailEnd/>
                </a:ln>
                <a:solidFill>
                  <a:schemeClr val="tx1">
                    <a:alpha val="87057"/>
                  </a:schemeClr>
                </a:solidFill>
                <a:effectLst>
                  <a:outerShdw dist="107763" dir="18900000" algn="ctr" rotWithShape="0">
                    <a:srgbClr val="808080">
                      <a:alpha val="50000"/>
                    </a:srgbClr>
                  </a:outerShdw>
                </a:effectLst>
                <a:latin typeface="Comic Sans MS"/>
              </a:rPr>
              <a:t>Evaluación</a:t>
            </a:r>
          </a:p>
        </p:txBody>
      </p:sp>
    </p:spTree>
  </p:cSld>
  <p:clrMapOvr>
    <a:masterClrMapping/>
  </p:clrMapOvr>
  <p:transition>
    <p:wheel spokes="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doc. Varios\Imagen1.png"/>
          <p:cNvPicPr>
            <a:picLocks noChangeAspect="1" noChangeArrowheads="1"/>
          </p:cNvPicPr>
          <p:nvPr/>
        </p:nvPicPr>
        <p:blipFill>
          <a:blip r:embed="rId2" cstate="print"/>
          <a:srcRect/>
          <a:stretch>
            <a:fillRect/>
          </a:stretch>
        </p:blipFill>
        <p:spPr bwMode="auto">
          <a:xfrm>
            <a:off x="1588" y="0"/>
            <a:ext cx="9142412" cy="6858000"/>
          </a:xfrm>
          <a:prstGeom prst="rect">
            <a:avLst/>
          </a:prstGeom>
          <a:noFill/>
          <a:ln w="9525">
            <a:noFill/>
            <a:miter lim="800000"/>
            <a:headEnd/>
            <a:tailEnd/>
          </a:ln>
        </p:spPr>
      </p:pic>
      <p:sp>
        <p:nvSpPr>
          <p:cNvPr id="2" name="1 CuadroTexto"/>
          <p:cNvSpPr txBox="1"/>
          <p:nvPr/>
        </p:nvSpPr>
        <p:spPr>
          <a:xfrm>
            <a:off x="1691680" y="1772816"/>
            <a:ext cx="5544616" cy="1446550"/>
          </a:xfrm>
          <a:prstGeom prst="rect">
            <a:avLst/>
          </a:prstGeom>
          <a:noFill/>
        </p:spPr>
        <p:txBody>
          <a:bodyPr wrap="square" rtlCol="0">
            <a:spAutoFit/>
          </a:bodyPr>
          <a:lstStyle/>
          <a:p>
            <a:r>
              <a:rPr lang="es-MX" sz="8800" b="1" i="1" dirty="0" smtClean="0">
                <a:effectLst>
                  <a:outerShdw blurRad="38100" dist="38100" dir="2700000" algn="tl">
                    <a:srgbClr val="000000">
                      <a:alpha val="43137"/>
                    </a:srgbClr>
                  </a:outerShdw>
                </a:effectLst>
                <a:latin typeface="Comic Sans MS" pitchFamily="66" charset="0"/>
              </a:rPr>
              <a:t>GRACIAS</a:t>
            </a:r>
            <a:endParaRPr lang="es-MX" sz="3600" b="1" i="1" dirty="0">
              <a:effectLst>
                <a:outerShdw blurRad="38100" dist="38100" dir="2700000" algn="tl">
                  <a:srgbClr val="000000">
                    <a:alpha val="43137"/>
                  </a:srgbClr>
                </a:outerShdw>
              </a:effectLst>
              <a:latin typeface="Comic Sans MS" pitchFamily="66" charset="0"/>
            </a:endParaRPr>
          </a:p>
        </p:txBody>
      </p:sp>
      <p:sp>
        <p:nvSpPr>
          <p:cNvPr id="3" name="2 Rectángulo"/>
          <p:cNvSpPr/>
          <p:nvPr/>
        </p:nvSpPr>
        <p:spPr>
          <a:xfrm>
            <a:off x="757400" y="5589240"/>
            <a:ext cx="6046848" cy="707886"/>
          </a:xfrm>
          <a:prstGeom prst="rect">
            <a:avLst/>
          </a:prstGeom>
        </p:spPr>
        <p:txBody>
          <a:bodyPr wrap="none">
            <a:spAutoFit/>
          </a:bodyPr>
          <a:lstStyle/>
          <a:p>
            <a:r>
              <a:rPr lang="es-MX" sz="4000" b="1" i="1" dirty="0" smtClean="0">
                <a:effectLst>
                  <a:outerShdw blurRad="38100" dist="38100" dir="2700000" algn="tl">
                    <a:srgbClr val="000000">
                      <a:alpha val="43137"/>
                    </a:srgbClr>
                  </a:outerShdw>
                </a:effectLst>
                <a:latin typeface="Bradley Hand ITC" pitchFamily="66" charset="0"/>
              </a:rPr>
              <a:t>Lic. José Luis Perales Torres</a:t>
            </a:r>
            <a:endParaRPr lang="es-MX" sz="4000" b="1" i="1" dirty="0">
              <a:effectLst>
                <a:outerShdw blurRad="38100" dist="38100" dir="2700000" algn="tl">
                  <a:srgbClr val="000000">
                    <a:alpha val="43137"/>
                  </a:srgbClr>
                </a:outerShdw>
              </a:effectLst>
              <a:latin typeface="Bradley Hand ITC" pitchFamily="66"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E:\doc. Varios\Imagen1.png"/>
          <p:cNvPicPr>
            <a:picLocks noChangeAspect="1" noChangeArrowheads="1"/>
          </p:cNvPicPr>
          <p:nvPr/>
        </p:nvPicPr>
        <p:blipFill>
          <a:blip r:embed="rId2" cstate="print"/>
          <a:srcRect/>
          <a:stretch>
            <a:fillRect/>
          </a:stretch>
        </p:blipFill>
        <p:spPr bwMode="auto">
          <a:xfrm>
            <a:off x="0" y="0"/>
            <a:ext cx="9142413" cy="6858000"/>
          </a:xfrm>
          <a:prstGeom prst="rect">
            <a:avLst/>
          </a:prstGeom>
          <a:noFill/>
          <a:ln w="9525">
            <a:noFill/>
            <a:miter lim="800000"/>
            <a:headEnd/>
            <a:tailEnd/>
          </a:ln>
        </p:spPr>
      </p:pic>
      <p:sp>
        <p:nvSpPr>
          <p:cNvPr id="4099" name="2 Rectángulo"/>
          <p:cNvSpPr>
            <a:spLocks noChangeArrowheads="1"/>
          </p:cNvSpPr>
          <p:nvPr/>
        </p:nvSpPr>
        <p:spPr bwMode="auto">
          <a:xfrm>
            <a:off x="395288" y="1484313"/>
            <a:ext cx="6480175" cy="4359275"/>
          </a:xfrm>
          <a:prstGeom prst="rect">
            <a:avLst/>
          </a:prstGeom>
          <a:noFill/>
          <a:ln w="9525">
            <a:noFill/>
            <a:miter lim="800000"/>
            <a:headEnd/>
            <a:tailEnd/>
          </a:ln>
        </p:spPr>
        <p:txBody>
          <a:bodyPr>
            <a:spAutoFit/>
          </a:bodyPr>
          <a:lstStyle/>
          <a:p>
            <a:pPr>
              <a:lnSpc>
                <a:spcPct val="110000"/>
              </a:lnSpc>
            </a:pPr>
            <a:r>
              <a:rPr lang="es-ES" sz="2800" b="1" i="1">
                <a:latin typeface="Comic Sans MS" pitchFamily="66" charset="0"/>
              </a:rPr>
              <a:t>En la propuesta curricular varias asignaturas en las que se promueve el conocimiento de los diferentes campos del desarrollo infantil, entre ellos el que corresponde al aspecto físico y psicomotor, entendido como una parte fundamental de los procesos de la formación integral de los niños.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E:\doc. Varios\Imagen1.png"/>
          <p:cNvPicPr>
            <a:picLocks noChangeAspect="1" noChangeArrowheads="1"/>
          </p:cNvPicPr>
          <p:nvPr/>
        </p:nvPicPr>
        <p:blipFill>
          <a:blip r:embed="rId2" cstate="print"/>
          <a:srcRect/>
          <a:stretch>
            <a:fillRect/>
          </a:stretch>
        </p:blipFill>
        <p:spPr bwMode="auto">
          <a:xfrm>
            <a:off x="0" y="0"/>
            <a:ext cx="9142413" cy="6858000"/>
          </a:xfrm>
          <a:prstGeom prst="rect">
            <a:avLst/>
          </a:prstGeom>
          <a:noFill/>
          <a:ln w="9525">
            <a:noFill/>
            <a:miter lim="800000"/>
            <a:headEnd/>
            <a:tailEnd/>
          </a:ln>
        </p:spPr>
      </p:pic>
      <p:sp>
        <p:nvSpPr>
          <p:cNvPr id="5123" name="2 Rectángulo"/>
          <p:cNvSpPr>
            <a:spLocks noChangeArrowheads="1"/>
          </p:cNvSpPr>
          <p:nvPr/>
        </p:nvSpPr>
        <p:spPr bwMode="auto">
          <a:xfrm>
            <a:off x="428625" y="539750"/>
            <a:ext cx="7000875" cy="6057900"/>
          </a:xfrm>
          <a:prstGeom prst="rect">
            <a:avLst/>
          </a:prstGeom>
          <a:noFill/>
          <a:ln w="9525">
            <a:noFill/>
            <a:miter lim="800000"/>
            <a:headEnd/>
            <a:tailEnd/>
          </a:ln>
        </p:spPr>
        <p:txBody>
          <a:bodyPr>
            <a:spAutoFit/>
          </a:bodyPr>
          <a:lstStyle/>
          <a:p>
            <a:pPr>
              <a:lnSpc>
                <a:spcPct val="110000"/>
              </a:lnSpc>
            </a:pPr>
            <a:r>
              <a:rPr lang="es-ES" sz="2400" b="1" i="1">
                <a:latin typeface="Comic Sans MS" pitchFamily="66" charset="0"/>
              </a:rPr>
              <a:t>En el primer semestre las alumnas, a partir de conocer la organización de las funciones cerebrales y las principales capacidades con que el niño cuenta al nacer, analizaron el crecimiento físico y las capacidades motrices y de control del movimiento complejo, en relación con las funciones del sistema nervioso central. Analizaron, también, los desenvolvimientos más complejos, como el inicio del control postural y los distintos avances que culminan con la capacidad de locomoción, y finalmente revisaron los mecanismos del control manual y de la coordinación entre éste y la visión.</a:t>
            </a:r>
          </a:p>
          <a:p>
            <a:endParaRPr lang="es-ES" b="1" i="1">
              <a:latin typeface="Comic Sans MS" pitchFamily="66" charset="0"/>
            </a:endParaRPr>
          </a:p>
        </p:txBody>
      </p:sp>
    </p:spTree>
  </p:cSld>
  <p:clrMapOvr>
    <a:masterClrMapping/>
  </p:clrMapOvr>
  <p:transition>
    <p:pull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E:\doc. Varios\Imagen1.png"/>
          <p:cNvPicPr>
            <a:picLocks noChangeAspect="1" noChangeArrowheads="1"/>
          </p:cNvPicPr>
          <p:nvPr/>
        </p:nvPicPr>
        <p:blipFill>
          <a:blip r:embed="rId2" cstate="print"/>
          <a:srcRect/>
          <a:stretch>
            <a:fillRect/>
          </a:stretch>
        </p:blipFill>
        <p:spPr bwMode="auto">
          <a:xfrm>
            <a:off x="0" y="0"/>
            <a:ext cx="9142413" cy="6858000"/>
          </a:xfrm>
          <a:prstGeom prst="rect">
            <a:avLst/>
          </a:prstGeom>
          <a:noFill/>
          <a:ln w="9525">
            <a:noFill/>
            <a:miter lim="800000"/>
            <a:headEnd/>
            <a:tailEnd/>
          </a:ln>
        </p:spPr>
      </p:pic>
      <p:sp>
        <p:nvSpPr>
          <p:cNvPr id="6147" name="2 Rectángulo"/>
          <p:cNvSpPr>
            <a:spLocks noChangeArrowheads="1"/>
          </p:cNvSpPr>
          <p:nvPr/>
        </p:nvSpPr>
        <p:spPr bwMode="auto">
          <a:xfrm>
            <a:off x="468313" y="981075"/>
            <a:ext cx="6461125" cy="4967288"/>
          </a:xfrm>
          <a:prstGeom prst="rect">
            <a:avLst/>
          </a:prstGeom>
          <a:noFill/>
          <a:ln w="9525">
            <a:noFill/>
            <a:miter lim="800000"/>
            <a:headEnd/>
            <a:tailEnd/>
          </a:ln>
        </p:spPr>
        <p:txBody>
          <a:bodyPr>
            <a:spAutoFit/>
          </a:bodyPr>
          <a:lstStyle/>
          <a:p>
            <a:pPr>
              <a:lnSpc>
                <a:spcPct val="110000"/>
              </a:lnSpc>
            </a:pPr>
            <a:r>
              <a:rPr lang="es-ES" sz="2400" b="1" i="1">
                <a:latin typeface="Comic Sans MS" pitchFamily="66" charset="0"/>
              </a:rPr>
              <a:t>Con estos antecedentes, en Desarrollo Físico y Psicomotor II se estudiarán los aspectos más importantes de este campo de formación en los niños en edad preescolar y se promoverán la reflexión sobre las formas de trabajo más comunes de las educadoras con él, a fin de evitar una visión reduccionista del desarrollo psicomotor que limita la intervención educativa a la práctica de ejercicios repetitivos y rutinas establecidas por el o la docente.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E:\doc. Varios\Imagen1.png"/>
          <p:cNvPicPr>
            <a:picLocks noChangeAspect="1" noChangeArrowheads="1"/>
          </p:cNvPicPr>
          <p:nvPr/>
        </p:nvPicPr>
        <p:blipFill>
          <a:blip r:embed="rId2" cstate="print"/>
          <a:srcRect/>
          <a:stretch>
            <a:fillRect/>
          </a:stretch>
        </p:blipFill>
        <p:spPr bwMode="auto">
          <a:xfrm>
            <a:off x="0" y="0"/>
            <a:ext cx="9142413" cy="6858000"/>
          </a:xfrm>
          <a:prstGeom prst="rect">
            <a:avLst/>
          </a:prstGeom>
          <a:noFill/>
          <a:ln w="9525">
            <a:noFill/>
            <a:miter lim="800000"/>
            <a:headEnd/>
            <a:tailEnd/>
          </a:ln>
        </p:spPr>
      </p:pic>
      <p:sp>
        <p:nvSpPr>
          <p:cNvPr id="4" name="3 Rectángulo"/>
          <p:cNvSpPr/>
          <p:nvPr/>
        </p:nvSpPr>
        <p:spPr>
          <a:xfrm>
            <a:off x="428625" y="488950"/>
            <a:ext cx="7715250" cy="5940425"/>
          </a:xfrm>
          <a:prstGeom prst="rect">
            <a:avLst/>
          </a:prstGeom>
        </p:spPr>
        <p:txBody>
          <a:bodyPr>
            <a:spAutoFit/>
          </a:bodyPr>
          <a:lstStyle/>
          <a:p>
            <a:pPr algn="ctr" fontAlgn="auto">
              <a:spcBef>
                <a:spcPts val="0"/>
              </a:spcBef>
              <a:spcAft>
                <a:spcPts val="0"/>
              </a:spcAft>
              <a:defRPr/>
            </a:pPr>
            <a:r>
              <a:rPr lang="es-ES_tradnl" sz="4000" b="1" i="1" dirty="0">
                <a:effectLst>
                  <a:outerShdw blurRad="38100" dist="38100" dir="2700000" algn="tl">
                    <a:srgbClr val="C0C0C0"/>
                  </a:outerShdw>
                </a:effectLst>
                <a:latin typeface="Comic Sans MS" pitchFamily="66" charset="0"/>
                <a:cs typeface="+mn-cs"/>
              </a:rPr>
              <a:t>Enfoque</a:t>
            </a:r>
          </a:p>
          <a:p>
            <a:pPr algn="ctr" fontAlgn="auto">
              <a:spcBef>
                <a:spcPts val="0"/>
              </a:spcBef>
              <a:spcAft>
                <a:spcPts val="0"/>
              </a:spcAft>
              <a:defRPr/>
            </a:pPr>
            <a:endParaRPr lang="es-ES" sz="2800" dirty="0">
              <a:latin typeface="Comic Sans MS" pitchFamily="66" charset="0"/>
              <a:cs typeface="+mn-cs"/>
            </a:endParaRPr>
          </a:p>
          <a:p>
            <a:pPr fontAlgn="auto">
              <a:spcBef>
                <a:spcPts val="0"/>
              </a:spcBef>
              <a:spcAft>
                <a:spcPts val="0"/>
              </a:spcAft>
              <a:defRPr/>
            </a:pPr>
            <a:r>
              <a:rPr lang="es-ES" sz="2400" b="1" i="1" dirty="0">
                <a:latin typeface="Comic Sans MS" pitchFamily="66" charset="0"/>
                <a:cs typeface="+mn-cs"/>
              </a:rPr>
              <a:t>Lo que se busca en este tercer semestre es propiciar que se comprendan las ventajas pedagógicas de crear y aprovechar diversas situaciones para que los niños se ejerciten y expresen de manera libre, al tiempo que hacen evolucionar sus capacidades perceptivas, motrices, cognitivas y afectivas; considerando que el desarrollo físico y psicomotor en los niños se favorece en todo momento, por medio de el movimiento, como una característica primordial del desarrollo de los niños en edad preescolar, el cual también favorece y apoya al desenvolvimiento cognitivo, social y del lenguaje.</a:t>
            </a:r>
          </a:p>
        </p:txBody>
      </p:sp>
    </p:spTree>
  </p:cSld>
  <p:clrMapOvr>
    <a:masterClrMapping/>
  </p:clrMapOvr>
  <p:transition>
    <p:pull dir="l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E:\doc. Varios\Imagen1.png"/>
          <p:cNvPicPr>
            <a:picLocks noChangeAspect="1" noChangeArrowheads="1"/>
          </p:cNvPicPr>
          <p:nvPr/>
        </p:nvPicPr>
        <p:blipFill>
          <a:blip r:embed="rId2" cstate="print"/>
          <a:srcRect/>
          <a:stretch>
            <a:fillRect/>
          </a:stretch>
        </p:blipFill>
        <p:spPr bwMode="auto">
          <a:xfrm>
            <a:off x="0" y="0"/>
            <a:ext cx="9142413" cy="6858000"/>
          </a:xfrm>
          <a:prstGeom prst="rect">
            <a:avLst/>
          </a:prstGeom>
          <a:noFill/>
          <a:ln w="9525">
            <a:noFill/>
            <a:miter lim="800000"/>
            <a:headEnd/>
            <a:tailEnd/>
          </a:ln>
        </p:spPr>
      </p:pic>
      <p:sp>
        <p:nvSpPr>
          <p:cNvPr id="3" name="2 Rectángulo"/>
          <p:cNvSpPr/>
          <p:nvPr/>
        </p:nvSpPr>
        <p:spPr>
          <a:xfrm>
            <a:off x="428625" y="309563"/>
            <a:ext cx="8215313" cy="1651000"/>
          </a:xfrm>
          <a:prstGeom prst="rect">
            <a:avLst/>
          </a:prstGeom>
        </p:spPr>
        <p:txBody>
          <a:bodyPr>
            <a:spAutoFit/>
          </a:bodyPr>
          <a:lstStyle/>
          <a:p>
            <a:pPr fontAlgn="auto">
              <a:lnSpc>
                <a:spcPct val="135000"/>
              </a:lnSpc>
              <a:spcBef>
                <a:spcPct val="20000"/>
              </a:spcBef>
              <a:spcAft>
                <a:spcPts val="0"/>
              </a:spcAft>
              <a:buClr>
                <a:schemeClr val="hlink"/>
              </a:buClr>
              <a:buSzPct val="120000"/>
              <a:defRPr/>
            </a:pPr>
            <a:r>
              <a:rPr lang="es-ES" sz="3200" b="1" i="1" dirty="0">
                <a:effectLst>
                  <a:outerShdw blurRad="38100" dist="38100" dir="2700000" algn="tl">
                    <a:srgbClr val="C0C0C0"/>
                  </a:outerShdw>
                </a:effectLst>
                <a:latin typeface="Comic Sans MS" pitchFamily="66" charset="0"/>
                <a:cs typeface="+mn-cs"/>
              </a:rPr>
              <a:t>Propósitos particulares:</a:t>
            </a:r>
          </a:p>
          <a:p>
            <a:pPr fontAlgn="auto">
              <a:lnSpc>
                <a:spcPct val="135000"/>
              </a:lnSpc>
              <a:spcBef>
                <a:spcPct val="20000"/>
              </a:spcBef>
              <a:spcAft>
                <a:spcPts val="0"/>
              </a:spcAft>
              <a:buClr>
                <a:schemeClr val="hlink"/>
              </a:buClr>
              <a:buSzPct val="120000"/>
              <a:defRPr/>
            </a:pPr>
            <a:r>
              <a:rPr lang="es-ES" sz="2000" b="1" i="1" dirty="0">
                <a:latin typeface="Comic Sans MS" pitchFamily="66" charset="0"/>
                <a:cs typeface="+mn-cs"/>
              </a:rPr>
              <a:t>Mediante el estudio de los temas y la realización de las actividades del curso se espera que las estudiantes:</a:t>
            </a:r>
            <a:endParaRPr lang="es-ES" sz="2000" i="1" dirty="0">
              <a:latin typeface="Comic Sans MS" pitchFamily="66" charset="0"/>
              <a:cs typeface="+mn-cs"/>
            </a:endParaRPr>
          </a:p>
        </p:txBody>
      </p:sp>
      <p:sp>
        <p:nvSpPr>
          <p:cNvPr id="8196" name="3 Rectángulo"/>
          <p:cNvSpPr>
            <a:spLocks noChangeArrowheads="1"/>
          </p:cNvSpPr>
          <p:nvPr/>
        </p:nvSpPr>
        <p:spPr bwMode="auto">
          <a:xfrm>
            <a:off x="468313" y="2205038"/>
            <a:ext cx="6643687" cy="2554287"/>
          </a:xfrm>
          <a:prstGeom prst="rect">
            <a:avLst/>
          </a:prstGeom>
          <a:noFill/>
          <a:ln w="9525">
            <a:noFill/>
            <a:miter lim="800000"/>
            <a:headEnd/>
            <a:tailEnd/>
          </a:ln>
        </p:spPr>
        <p:txBody>
          <a:bodyPr>
            <a:spAutoFit/>
          </a:bodyPr>
          <a:lstStyle/>
          <a:p>
            <a:pPr>
              <a:buFont typeface="Wingdings" pitchFamily="2" charset="2"/>
              <a:buChar char="ü"/>
            </a:pPr>
            <a:r>
              <a:rPr lang="es-ES" sz="2000" b="1" i="1">
                <a:latin typeface="Comic Sans MS" pitchFamily="66" charset="0"/>
              </a:rPr>
              <a:t>Revisen de manera general algunas características de los procesos de desarrollo de los niños y las niñas de cuatro a seis años de edad, principalmente que</a:t>
            </a:r>
            <a:r>
              <a:rPr lang="es-ES" sz="2000" i="1">
                <a:latin typeface="Comic Sans MS" pitchFamily="66" charset="0"/>
              </a:rPr>
              <a:t> </a:t>
            </a:r>
            <a:r>
              <a:rPr lang="es-ES" sz="2000" b="1" i="1">
                <a:latin typeface="Comic Sans MS" pitchFamily="66" charset="0"/>
              </a:rPr>
              <a:t>identifiquen los patrones típicos de crecimiento en talla y peso, teniendo en cuenta que existen variaciones individuales, tanto en ritmo como en intensidad.</a:t>
            </a:r>
          </a:p>
          <a:p>
            <a:endParaRPr lang="es-ES" sz="2000" b="1" i="1">
              <a:latin typeface="Comic Sans MS" pitchFamily="66" charset="0"/>
            </a:endParaRPr>
          </a:p>
        </p:txBody>
      </p:sp>
      <p:sp>
        <p:nvSpPr>
          <p:cNvPr id="8197" name="5 Rectángulo"/>
          <p:cNvSpPr>
            <a:spLocks noChangeArrowheads="1"/>
          </p:cNvSpPr>
          <p:nvPr/>
        </p:nvSpPr>
        <p:spPr bwMode="auto">
          <a:xfrm>
            <a:off x="468313" y="4868863"/>
            <a:ext cx="6389687" cy="1570037"/>
          </a:xfrm>
          <a:prstGeom prst="rect">
            <a:avLst/>
          </a:prstGeom>
          <a:noFill/>
          <a:ln w="9525">
            <a:noFill/>
            <a:miter lim="800000"/>
            <a:headEnd/>
            <a:tailEnd/>
          </a:ln>
        </p:spPr>
        <p:txBody>
          <a:bodyPr>
            <a:spAutoFit/>
          </a:bodyPr>
          <a:lstStyle/>
          <a:p>
            <a:pPr>
              <a:buFont typeface="Wingdings" pitchFamily="2" charset="2"/>
              <a:buChar char="ü"/>
            </a:pPr>
            <a:r>
              <a:rPr lang="es-ES" sz="2400" b="1" i="1">
                <a:latin typeface="Comic Sans MS" pitchFamily="66" charset="0"/>
              </a:rPr>
              <a:t>Que comprenda y expliquen la influencia de la información genética y, particularmente, de la nutrición en el crecimiento físico.</a:t>
            </a:r>
            <a:endParaRPr lang="es-ES" sz="2400"/>
          </a:p>
        </p:txBody>
      </p:sp>
    </p:spTree>
  </p:cSld>
  <p:clrMapOvr>
    <a:masterClrMapping/>
  </p:clrMapOvr>
  <p:transition>
    <p:pull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E:\doc. Varios\Imagen1.png"/>
          <p:cNvPicPr>
            <a:picLocks noChangeAspect="1" noChangeArrowheads="1"/>
          </p:cNvPicPr>
          <p:nvPr/>
        </p:nvPicPr>
        <p:blipFill>
          <a:blip r:embed="rId2" cstate="print"/>
          <a:srcRect/>
          <a:stretch>
            <a:fillRect/>
          </a:stretch>
        </p:blipFill>
        <p:spPr bwMode="auto">
          <a:xfrm>
            <a:off x="0" y="0"/>
            <a:ext cx="9142413" cy="6858000"/>
          </a:xfrm>
          <a:prstGeom prst="rect">
            <a:avLst/>
          </a:prstGeom>
          <a:noFill/>
          <a:ln w="9525">
            <a:noFill/>
            <a:miter lim="800000"/>
            <a:headEnd/>
            <a:tailEnd/>
          </a:ln>
        </p:spPr>
      </p:pic>
      <p:sp>
        <p:nvSpPr>
          <p:cNvPr id="9219" name="4 Rectángulo"/>
          <p:cNvSpPr>
            <a:spLocks noChangeArrowheads="1"/>
          </p:cNvSpPr>
          <p:nvPr/>
        </p:nvSpPr>
        <p:spPr bwMode="auto">
          <a:xfrm>
            <a:off x="395288" y="981075"/>
            <a:ext cx="8353425" cy="1570038"/>
          </a:xfrm>
          <a:prstGeom prst="rect">
            <a:avLst/>
          </a:prstGeom>
          <a:noFill/>
          <a:ln w="9525">
            <a:noFill/>
            <a:miter lim="800000"/>
            <a:headEnd/>
            <a:tailEnd/>
          </a:ln>
        </p:spPr>
        <p:txBody>
          <a:bodyPr>
            <a:spAutoFit/>
          </a:bodyPr>
          <a:lstStyle/>
          <a:p>
            <a:pPr>
              <a:buFont typeface="Wingdings" pitchFamily="2" charset="2"/>
              <a:buChar char="ü"/>
            </a:pPr>
            <a:r>
              <a:rPr lang="es-ES" sz="2400" b="1" i="1">
                <a:latin typeface="Comic Sans MS" pitchFamily="66" charset="0"/>
              </a:rPr>
              <a:t>Obtendrán elementos para identificar riesgos, prevenir y en su momento orientar adecuadamente a los padres de familia en relación con la salud y la seguridad de los niños.</a:t>
            </a:r>
            <a:r>
              <a:rPr lang="es-ES" sz="2400" i="1">
                <a:latin typeface="Calibri" pitchFamily="34" charset="0"/>
              </a:rPr>
              <a:t>  </a:t>
            </a:r>
          </a:p>
        </p:txBody>
      </p:sp>
      <p:sp>
        <p:nvSpPr>
          <p:cNvPr id="9220" name="4 Rectángulo"/>
          <p:cNvSpPr>
            <a:spLocks noChangeArrowheads="1"/>
          </p:cNvSpPr>
          <p:nvPr/>
        </p:nvSpPr>
        <p:spPr bwMode="auto">
          <a:xfrm>
            <a:off x="468313" y="3117850"/>
            <a:ext cx="6335712" cy="3048000"/>
          </a:xfrm>
          <a:prstGeom prst="rect">
            <a:avLst/>
          </a:prstGeom>
          <a:noFill/>
          <a:ln w="9525">
            <a:noFill/>
            <a:miter lim="800000"/>
            <a:headEnd/>
            <a:tailEnd/>
          </a:ln>
        </p:spPr>
        <p:txBody>
          <a:bodyPr>
            <a:spAutoFit/>
          </a:bodyPr>
          <a:lstStyle/>
          <a:p>
            <a:pPr>
              <a:buFont typeface="Wingdings" pitchFamily="2" charset="2"/>
              <a:buChar char="ü"/>
            </a:pPr>
            <a:r>
              <a:rPr lang="es-ES" sz="2400" b="1" i="1">
                <a:latin typeface="Comic Sans MS" pitchFamily="66" charset="0"/>
              </a:rPr>
              <a:t>Comprender que el desarrollo de la estabilidad y el equilibrio permiten a los niños moverse sin desplazarse.</a:t>
            </a:r>
          </a:p>
          <a:p>
            <a:r>
              <a:rPr lang="es-ES" sz="2400" b="1" i="1">
                <a:latin typeface="Comic Sans MS" pitchFamily="66" charset="0"/>
              </a:rPr>
              <a:t>Y analizarán el desarrollo de las habilidades que exigen coordinar movimientos de las manos con la vista para realizar tareas que requieren el manejo de objetos o de herramientas.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E:\doc. Varios\Imagen1.png"/>
          <p:cNvPicPr>
            <a:picLocks noChangeAspect="1" noChangeArrowheads="1"/>
          </p:cNvPicPr>
          <p:nvPr/>
        </p:nvPicPr>
        <p:blipFill>
          <a:blip r:embed="rId2" cstate="print"/>
          <a:srcRect/>
          <a:stretch>
            <a:fillRect/>
          </a:stretch>
        </p:blipFill>
        <p:spPr bwMode="auto">
          <a:xfrm>
            <a:off x="0" y="0"/>
            <a:ext cx="9142413" cy="6858000"/>
          </a:xfrm>
          <a:prstGeom prst="rect">
            <a:avLst/>
          </a:prstGeom>
          <a:noFill/>
          <a:ln w="9525">
            <a:noFill/>
            <a:miter lim="800000"/>
            <a:headEnd/>
            <a:tailEnd/>
          </a:ln>
        </p:spPr>
      </p:pic>
      <p:sp>
        <p:nvSpPr>
          <p:cNvPr id="10243" name="2 Rectángulo"/>
          <p:cNvSpPr>
            <a:spLocks noChangeArrowheads="1"/>
          </p:cNvSpPr>
          <p:nvPr/>
        </p:nvSpPr>
        <p:spPr bwMode="auto">
          <a:xfrm>
            <a:off x="428625" y="1160463"/>
            <a:ext cx="8286750" cy="1508125"/>
          </a:xfrm>
          <a:prstGeom prst="rect">
            <a:avLst/>
          </a:prstGeom>
          <a:noFill/>
          <a:ln w="9525">
            <a:noFill/>
            <a:miter lim="800000"/>
            <a:headEnd/>
            <a:tailEnd/>
          </a:ln>
        </p:spPr>
        <p:txBody>
          <a:bodyPr>
            <a:spAutoFit/>
          </a:bodyPr>
          <a:lstStyle/>
          <a:p>
            <a:endParaRPr lang="es-ES_tradnl" sz="2000" b="1" i="1">
              <a:latin typeface="Comic Sans MS" pitchFamily="66" charset="0"/>
            </a:endParaRPr>
          </a:p>
          <a:p>
            <a:pPr>
              <a:buFont typeface="Wingdings" pitchFamily="2" charset="2"/>
              <a:buChar char="ü"/>
            </a:pPr>
            <a:r>
              <a:rPr lang="es-ES" sz="2400" b="1" i="1">
                <a:latin typeface="Comic Sans MS" pitchFamily="66" charset="0"/>
              </a:rPr>
              <a:t>Tomen conciencia de los riesgos más frecuentes que tienen que ver con la práctica de las actividades psicomotoras.</a:t>
            </a:r>
          </a:p>
        </p:txBody>
      </p:sp>
      <p:sp>
        <p:nvSpPr>
          <p:cNvPr id="10244" name="3 Rectángulo"/>
          <p:cNvSpPr>
            <a:spLocks noChangeArrowheads="1"/>
          </p:cNvSpPr>
          <p:nvPr/>
        </p:nvSpPr>
        <p:spPr bwMode="auto">
          <a:xfrm>
            <a:off x="395288" y="3068638"/>
            <a:ext cx="6357937" cy="3048000"/>
          </a:xfrm>
          <a:prstGeom prst="rect">
            <a:avLst/>
          </a:prstGeom>
          <a:noFill/>
          <a:ln w="9525">
            <a:noFill/>
            <a:miter lim="800000"/>
            <a:headEnd/>
            <a:tailEnd/>
          </a:ln>
        </p:spPr>
        <p:txBody>
          <a:bodyPr>
            <a:spAutoFit/>
          </a:bodyPr>
          <a:lstStyle/>
          <a:p>
            <a:pPr>
              <a:buFont typeface="Wingdings" pitchFamily="2" charset="2"/>
              <a:buChar char="ü"/>
            </a:pPr>
            <a:r>
              <a:rPr lang="es-ES" sz="2400" b="1" i="1">
                <a:latin typeface="Comic Sans MS" pitchFamily="66" charset="0"/>
              </a:rPr>
              <a:t>Comprender que la educadora tiene, entre otras, dos tareas importantes: primero, crear diversas situaciones de aprendizaje que permitan a los niños fortalecer sus capacidades y, segundo, propiciar que los niños vivan nuevas experiencias y enfrenten otros retos que les permitan avanzar en sus logros.</a:t>
            </a:r>
          </a:p>
        </p:txBody>
      </p:sp>
    </p:spTree>
  </p:cSld>
  <p:clrMapOvr>
    <a:masterClrMapping/>
  </p:clrMapOvr>
  <p:transition>
    <p:pull dir="ld"/>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584</TotalTime>
  <Words>1344</Words>
  <Application>Microsoft Office PowerPoint</Application>
  <PresentationFormat>Presentación en pantalla (4:3)</PresentationFormat>
  <Paragraphs>144</Paragraphs>
  <Slides>24</Slides>
  <Notes>0</Notes>
  <HiddenSlides>0</HiddenSlides>
  <MMClips>0</MMClips>
  <ScaleCrop>false</ScaleCrop>
  <HeadingPairs>
    <vt:vector size="4" baseType="variant">
      <vt:variant>
        <vt:lpstr>Tema</vt:lpstr>
      </vt:variant>
      <vt:variant>
        <vt:i4>1</vt:i4>
      </vt:variant>
      <vt:variant>
        <vt:lpstr>Títulos de diapositiva</vt:lpstr>
      </vt:variant>
      <vt:variant>
        <vt:i4>24</vt:i4>
      </vt:variant>
    </vt:vector>
  </HeadingPairs>
  <TitlesOfParts>
    <vt:vector size="25"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Usuario</dc:creator>
  <cp:lastModifiedBy>Usuario</cp:lastModifiedBy>
  <cp:revision>27</cp:revision>
  <dcterms:created xsi:type="dcterms:W3CDTF">2012-08-20T16:24:22Z</dcterms:created>
  <dcterms:modified xsi:type="dcterms:W3CDTF">2012-08-23T17:33:53Z</dcterms:modified>
</cp:coreProperties>
</file>