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0" r:id="rId2"/>
    <p:sldId id="257" r:id="rId3"/>
    <p:sldId id="258" r:id="rId4"/>
    <p:sldId id="272" r:id="rId5"/>
    <p:sldId id="259" r:id="rId6"/>
    <p:sldId id="260" r:id="rId7"/>
    <p:sldId id="273" r:id="rId8"/>
    <p:sldId id="262" r:id="rId9"/>
    <p:sldId id="264" r:id="rId10"/>
    <p:sldId id="274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80" autoAdjust="0"/>
  </p:normalViewPr>
  <p:slideViewPr>
    <p:cSldViewPr>
      <p:cViewPr>
        <p:scale>
          <a:sx n="100" d="100"/>
          <a:sy n="100" d="100"/>
        </p:scale>
        <p:origin x="-294" y="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7842A-7D83-4FB8-8A5E-E5BBF6CDD87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2DA9634-CAD2-4F04-85B8-8345B564AA9B}" type="pres">
      <dgm:prSet presAssocID="{68F7842A-7D83-4FB8-8A5E-E5BBF6CDD8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</dgm:ptLst>
  <dgm:cxnLst>
    <dgm:cxn modelId="{9118C5FE-9BEA-4B6C-86EA-58394AB0E690}" type="presOf" srcId="{68F7842A-7D83-4FB8-8A5E-E5BBF6CDD870}" destId="{E2DA9634-CAD2-4F04-85B8-8345B564AA9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20CA66-2B6D-44AF-A7F4-4438B331ECE3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2" csCatId="colorful" phldr="1"/>
      <dgm:spPr/>
    </dgm:pt>
    <dgm:pt modelId="{BC9F4B70-66A2-45F2-8142-5205872CFA73}">
      <dgm:prSet phldrT="[Texto]" custT="1"/>
      <dgm:spPr/>
      <dgm:t>
        <a:bodyPr/>
        <a:lstStyle/>
        <a:p>
          <a:r>
            <a:rPr lang="es-MX" sz="1600" dirty="0" smtClean="0"/>
            <a:t>DEARROLLO INFANTIL I Y II</a:t>
          </a:r>
          <a:endParaRPr lang="es-MX" sz="1600" dirty="0"/>
        </a:p>
      </dgm:t>
    </dgm:pt>
    <dgm:pt modelId="{B54B7FBD-732C-4B60-BB74-013C926175BD}" type="parTrans" cxnId="{BCFC90E2-48B6-41DA-93EC-7D90F92782D4}">
      <dgm:prSet/>
      <dgm:spPr/>
      <dgm:t>
        <a:bodyPr/>
        <a:lstStyle/>
        <a:p>
          <a:endParaRPr lang="es-MX"/>
        </a:p>
      </dgm:t>
    </dgm:pt>
    <dgm:pt modelId="{A9A460A8-D6E1-4ADE-9903-90FBEF6A1098}" type="sibTrans" cxnId="{BCFC90E2-48B6-41DA-93EC-7D90F92782D4}">
      <dgm:prSet/>
      <dgm:spPr/>
      <dgm:t>
        <a:bodyPr/>
        <a:lstStyle/>
        <a:p>
          <a:endParaRPr lang="es-MX"/>
        </a:p>
      </dgm:t>
    </dgm:pt>
    <dgm:pt modelId="{6699D08A-D78D-4A41-B369-034703F0B683}">
      <dgm:prSet phldrT="[Texto]"/>
      <dgm:spPr/>
      <dgm:t>
        <a:bodyPr/>
        <a:lstStyle/>
        <a:p>
          <a:r>
            <a:rPr lang="es-MX" dirty="0" smtClean="0"/>
            <a:t>PROPOSITOS Y CONTENIDOS DE LA EDUCACION</a:t>
          </a:r>
          <a:endParaRPr lang="es-MX" dirty="0"/>
        </a:p>
      </dgm:t>
    </dgm:pt>
    <dgm:pt modelId="{A6CBEB49-8878-454F-ABD1-4974F7FE2E22}" type="parTrans" cxnId="{8B17AF3E-887F-49AB-8E5B-163AE3A31589}">
      <dgm:prSet/>
      <dgm:spPr/>
      <dgm:t>
        <a:bodyPr/>
        <a:lstStyle/>
        <a:p>
          <a:endParaRPr lang="es-MX"/>
        </a:p>
      </dgm:t>
    </dgm:pt>
    <dgm:pt modelId="{20640347-6F06-4F90-B752-3E499A85ED4C}" type="sibTrans" cxnId="{8B17AF3E-887F-49AB-8E5B-163AE3A31589}">
      <dgm:prSet/>
      <dgm:spPr/>
      <dgm:t>
        <a:bodyPr/>
        <a:lstStyle/>
        <a:p>
          <a:endParaRPr lang="es-MX"/>
        </a:p>
      </dgm:t>
    </dgm:pt>
    <dgm:pt modelId="{E5ECD9D3-574D-4D52-BA3B-63073670600F}">
      <dgm:prSet phldrT="[Texto]"/>
      <dgm:spPr/>
      <dgm:t>
        <a:bodyPr/>
        <a:lstStyle/>
        <a:p>
          <a:r>
            <a:rPr lang="es-MX" dirty="0" smtClean="0"/>
            <a:t>PENSAMIENTO MATEMATICO INFANTIL</a:t>
          </a:r>
          <a:endParaRPr lang="es-MX" dirty="0"/>
        </a:p>
      </dgm:t>
    </dgm:pt>
    <dgm:pt modelId="{0C377FAA-07A2-430D-8EFD-F914E7ED968B}" type="parTrans" cxnId="{7E09C984-F704-4A79-9E17-108AAFB6C28F}">
      <dgm:prSet/>
      <dgm:spPr/>
      <dgm:t>
        <a:bodyPr/>
        <a:lstStyle/>
        <a:p>
          <a:endParaRPr lang="es-MX"/>
        </a:p>
      </dgm:t>
    </dgm:pt>
    <dgm:pt modelId="{8AD2A523-C672-4318-BC6C-00C204C3B202}" type="sibTrans" cxnId="{7E09C984-F704-4A79-9E17-108AAFB6C28F}">
      <dgm:prSet/>
      <dgm:spPr/>
      <dgm:t>
        <a:bodyPr/>
        <a:lstStyle/>
        <a:p>
          <a:endParaRPr lang="es-MX"/>
        </a:p>
      </dgm:t>
    </dgm:pt>
    <dgm:pt modelId="{E6D72581-9DB8-4463-89E8-DC52A7516807}" type="pres">
      <dgm:prSet presAssocID="{5A20CA66-2B6D-44AF-A7F4-4438B331ECE3}" presName="Name0" presStyleCnt="0">
        <dgm:presLayoutVars>
          <dgm:dir/>
          <dgm:resizeHandles val="exact"/>
        </dgm:presLayoutVars>
      </dgm:prSet>
      <dgm:spPr/>
    </dgm:pt>
    <dgm:pt modelId="{9020033D-F4BB-406D-B1C4-7ECED8234402}" type="pres">
      <dgm:prSet presAssocID="{5A20CA66-2B6D-44AF-A7F4-4438B331ECE3}" presName="vNodes" presStyleCnt="0"/>
      <dgm:spPr/>
    </dgm:pt>
    <dgm:pt modelId="{FA28190F-699E-4AF1-94CC-1F41E0ACA763}" type="pres">
      <dgm:prSet presAssocID="{BC9F4B70-66A2-45F2-8142-5205872CFA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DAC0DD-0C79-4A19-A9C8-7D3DFDACDD8F}" type="pres">
      <dgm:prSet presAssocID="{A9A460A8-D6E1-4ADE-9903-90FBEF6A1098}" presName="spacerT" presStyleCnt="0"/>
      <dgm:spPr/>
    </dgm:pt>
    <dgm:pt modelId="{4A88A1DB-BB0D-464D-8D0D-E3A1CF0C41CD}" type="pres">
      <dgm:prSet presAssocID="{A9A460A8-D6E1-4ADE-9903-90FBEF6A1098}" presName="sibTrans" presStyleLbl="sibTrans2D1" presStyleIdx="0" presStyleCnt="2"/>
      <dgm:spPr/>
      <dgm:t>
        <a:bodyPr/>
        <a:lstStyle/>
        <a:p>
          <a:endParaRPr lang="es-MX"/>
        </a:p>
      </dgm:t>
    </dgm:pt>
    <dgm:pt modelId="{802808E0-F15F-4985-8E05-5255EDDC28BB}" type="pres">
      <dgm:prSet presAssocID="{A9A460A8-D6E1-4ADE-9903-90FBEF6A1098}" presName="spacerB" presStyleCnt="0"/>
      <dgm:spPr/>
    </dgm:pt>
    <dgm:pt modelId="{50DC5639-5020-4FE3-A25C-FCE28F25BE34}" type="pres">
      <dgm:prSet presAssocID="{6699D08A-D78D-4A41-B369-034703F0B68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A36638-99AF-4412-B351-448A5ECC4259}" type="pres">
      <dgm:prSet presAssocID="{5A20CA66-2B6D-44AF-A7F4-4438B331ECE3}" presName="sibTransLast" presStyleLbl="sibTrans2D1" presStyleIdx="1" presStyleCnt="2"/>
      <dgm:spPr/>
      <dgm:t>
        <a:bodyPr/>
        <a:lstStyle/>
        <a:p>
          <a:endParaRPr lang="es-MX"/>
        </a:p>
      </dgm:t>
    </dgm:pt>
    <dgm:pt modelId="{E5A13D52-B118-4551-BDBE-0AC6D5E695FD}" type="pres">
      <dgm:prSet presAssocID="{5A20CA66-2B6D-44AF-A7F4-4438B331ECE3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01869A9E-298C-468C-A6B4-2B746AC94CCE}" type="pres">
      <dgm:prSet presAssocID="{5A20CA66-2B6D-44AF-A7F4-4438B331ECE3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3292E4C-84F2-44C4-97AB-9B395B9A5568}" type="presOf" srcId="{5A20CA66-2B6D-44AF-A7F4-4438B331ECE3}" destId="{E6D72581-9DB8-4463-89E8-DC52A7516807}" srcOrd="0" destOrd="0" presId="urn:microsoft.com/office/officeart/2005/8/layout/equation2"/>
    <dgm:cxn modelId="{9D8249A5-4895-42C4-A456-B1D1AC33788F}" type="presOf" srcId="{6699D08A-D78D-4A41-B369-034703F0B683}" destId="{50DC5639-5020-4FE3-A25C-FCE28F25BE34}" srcOrd="0" destOrd="0" presId="urn:microsoft.com/office/officeart/2005/8/layout/equation2"/>
    <dgm:cxn modelId="{C5C835D5-689E-41BF-A2BA-910440B659D6}" type="presOf" srcId="{BC9F4B70-66A2-45F2-8142-5205872CFA73}" destId="{FA28190F-699E-4AF1-94CC-1F41E0ACA763}" srcOrd="0" destOrd="0" presId="urn:microsoft.com/office/officeart/2005/8/layout/equation2"/>
    <dgm:cxn modelId="{7E09C984-F704-4A79-9E17-108AAFB6C28F}" srcId="{5A20CA66-2B6D-44AF-A7F4-4438B331ECE3}" destId="{E5ECD9D3-574D-4D52-BA3B-63073670600F}" srcOrd="2" destOrd="0" parTransId="{0C377FAA-07A2-430D-8EFD-F914E7ED968B}" sibTransId="{8AD2A523-C672-4318-BC6C-00C204C3B202}"/>
    <dgm:cxn modelId="{C35C1375-F6E2-4931-A06F-FA4CCC92E72C}" type="presOf" srcId="{A9A460A8-D6E1-4ADE-9903-90FBEF6A1098}" destId="{4A88A1DB-BB0D-464D-8D0D-E3A1CF0C41CD}" srcOrd="0" destOrd="0" presId="urn:microsoft.com/office/officeart/2005/8/layout/equation2"/>
    <dgm:cxn modelId="{4A2B5FC6-2345-4910-B84F-DC78EBC96E0B}" type="presOf" srcId="{20640347-6F06-4F90-B752-3E499A85ED4C}" destId="{E5A13D52-B118-4551-BDBE-0AC6D5E695FD}" srcOrd="1" destOrd="0" presId="urn:microsoft.com/office/officeart/2005/8/layout/equation2"/>
    <dgm:cxn modelId="{8B17AF3E-887F-49AB-8E5B-163AE3A31589}" srcId="{5A20CA66-2B6D-44AF-A7F4-4438B331ECE3}" destId="{6699D08A-D78D-4A41-B369-034703F0B683}" srcOrd="1" destOrd="0" parTransId="{A6CBEB49-8878-454F-ABD1-4974F7FE2E22}" sibTransId="{20640347-6F06-4F90-B752-3E499A85ED4C}"/>
    <dgm:cxn modelId="{ACA76AD8-4A09-4D43-A7A8-D552588E494E}" type="presOf" srcId="{20640347-6F06-4F90-B752-3E499A85ED4C}" destId="{0AA36638-99AF-4412-B351-448A5ECC4259}" srcOrd="0" destOrd="0" presId="urn:microsoft.com/office/officeart/2005/8/layout/equation2"/>
    <dgm:cxn modelId="{BCFC90E2-48B6-41DA-93EC-7D90F92782D4}" srcId="{5A20CA66-2B6D-44AF-A7F4-4438B331ECE3}" destId="{BC9F4B70-66A2-45F2-8142-5205872CFA73}" srcOrd="0" destOrd="0" parTransId="{B54B7FBD-732C-4B60-BB74-013C926175BD}" sibTransId="{A9A460A8-D6E1-4ADE-9903-90FBEF6A1098}"/>
    <dgm:cxn modelId="{6DAF5461-8E05-48AC-9C89-908CE3317160}" type="presOf" srcId="{E5ECD9D3-574D-4D52-BA3B-63073670600F}" destId="{01869A9E-298C-468C-A6B4-2B746AC94CCE}" srcOrd="0" destOrd="0" presId="urn:microsoft.com/office/officeart/2005/8/layout/equation2"/>
    <dgm:cxn modelId="{08168991-96CD-484C-8196-94F464EDD290}" type="presParOf" srcId="{E6D72581-9DB8-4463-89E8-DC52A7516807}" destId="{9020033D-F4BB-406D-B1C4-7ECED8234402}" srcOrd="0" destOrd="0" presId="urn:microsoft.com/office/officeart/2005/8/layout/equation2"/>
    <dgm:cxn modelId="{967709D1-69FF-42A6-88BD-1124E40E15BD}" type="presParOf" srcId="{9020033D-F4BB-406D-B1C4-7ECED8234402}" destId="{FA28190F-699E-4AF1-94CC-1F41E0ACA763}" srcOrd="0" destOrd="0" presId="urn:microsoft.com/office/officeart/2005/8/layout/equation2"/>
    <dgm:cxn modelId="{269FDAFB-42BD-45B1-9B80-1816503B81E8}" type="presParOf" srcId="{9020033D-F4BB-406D-B1C4-7ECED8234402}" destId="{F2DAC0DD-0C79-4A19-A9C8-7D3DFDACDD8F}" srcOrd="1" destOrd="0" presId="urn:microsoft.com/office/officeart/2005/8/layout/equation2"/>
    <dgm:cxn modelId="{255B4EB0-1F13-415A-B72C-C444376FEB0C}" type="presParOf" srcId="{9020033D-F4BB-406D-B1C4-7ECED8234402}" destId="{4A88A1DB-BB0D-464D-8D0D-E3A1CF0C41CD}" srcOrd="2" destOrd="0" presId="urn:microsoft.com/office/officeart/2005/8/layout/equation2"/>
    <dgm:cxn modelId="{41843A6E-2605-47B0-859B-C8B6BFFFC802}" type="presParOf" srcId="{9020033D-F4BB-406D-B1C4-7ECED8234402}" destId="{802808E0-F15F-4985-8E05-5255EDDC28BB}" srcOrd="3" destOrd="0" presId="urn:microsoft.com/office/officeart/2005/8/layout/equation2"/>
    <dgm:cxn modelId="{5FA8F5A3-8264-4928-8C8D-25B6B94EA2AE}" type="presParOf" srcId="{9020033D-F4BB-406D-B1C4-7ECED8234402}" destId="{50DC5639-5020-4FE3-A25C-FCE28F25BE34}" srcOrd="4" destOrd="0" presId="urn:microsoft.com/office/officeart/2005/8/layout/equation2"/>
    <dgm:cxn modelId="{34B592CD-DDE2-49DA-AD66-1B8F6E67CFAD}" type="presParOf" srcId="{E6D72581-9DB8-4463-89E8-DC52A7516807}" destId="{0AA36638-99AF-4412-B351-448A5ECC4259}" srcOrd="1" destOrd="0" presId="urn:microsoft.com/office/officeart/2005/8/layout/equation2"/>
    <dgm:cxn modelId="{AB56FE2F-2C36-4092-8BCF-E6D4D23AA447}" type="presParOf" srcId="{0AA36638-99AF-4412-B351-448A5ECC4259}" destId="{E5A13D52-B118-4551-BDBE-0AC6D5E695FD}" srcOrd="0" destOrd="0" presId="urn:microsoft.com/office/officeart/2005/8/layout/equation2"/>
    <dgm:cxn modelId="{A3472E7A-CB45-477F-823E-EB49664EC99D}" type="presParOf" srcId="{E6D72581-9DB8-4463-89E8-DC52A7516807}" destId="{01869A9E-298C-468C-A6B4-2B746AC94CC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C491A5-ACD4-4A7B-B4B5-267654E5AE85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</dgm:pt>
    <dgm:pt modelId="{CCCEB180-335C-4D12-B54F-C7613A89BB12}">
      <dgm:prSet phldrT="[Texto]" custT="1"/>
      <dgm:spPr/>
      <dgm:t>
        <a:bodyPr/>
        <a:lstStyle/>
        <a:p>
          <a:r>
            <a:rPr lang="es-MX" sz="1800" dirty="0" smtClean="0"/>
            <a:t>OBSERVACION Y PRACTICA DOCENTE</a:t>
          </a:r>
          <a:endParaRPr lang="es-MX" sz="1800" dirty="0"/>
        </a:p>
      </dgm:t>
    </dgm:pt>
    <dgm:pt modelId="{1E19C6F2-5C25-4182-BB54-D3336E8A2DBB}" type="parTrans" cxnId="{80346A94-AA45-4343-BEE5-17E6B3314CB2}">
      <dgm:prSet/>
      <dgm:spPr/>
      <dgm:t>
        <a:bodyPr/>
        <a:lstStyle/>
        <a:p>
          <a:endParaRPr lang="es-MX"/>
        </a:p>
      </dgm:t>
    </dgm:pt>
    <dgm:pt modelId="{F145702C-BFF8-4E18-B444-C46853A2AF87}" type="sibTrans" cxnId="{80346A94-AA45-4343-BEE5-17E6B3314CB2}">
      <dgm:prSet/>
      <dgm:spPr/>
      <dgm:t>
        <a:bodyPr/>
        <a:lstStyle/>
        <a:p>
          <a:endParaRPr lang="es-MX"/>
        </a:p>
      </dgm:t>
    </dgm:pt>
    <dgm:pt modelId="{3B6BC592-E6D8-41C9-8B80-E24417F6BF51}">
      <dgm:prSet phldrT="[Texto]"/>
      <dgm:spPr/>
      <dgm:t>
        <a:bodyPr/>
        <a:lstStyle/>
        <a:p>
          <a:r>
            <a:rPr lang="es-MX" dirty="0" smtClean="0"/>
            <a:t>TALLER DE DISEÑO</a:t>
          </a:r>
          <a:endParaRPr lang="es-MX" dirty="0"/>
        </a:p>
      </dgm:t>
    </dgm:pt>
    <dgm:pt modelId="{BBDA71F7-1E66-41DB-A82A-33E676D510F3}" type="parTrans" cxnId="{9963F792-5928-49D4-926A-85914C1072D1}">
      <dgm:prSet/>
      <dgm:spPr/>
      <dgm:t>
        <a:bodyPr/>
        <a:lstStyle/>
        <a:p>
          <a:endParaRPr lang="es-MX"/>
        </a:p>
      </dgm:t>
    </dgm:pt>
    <dgm:pt modelId="{209DD82D-AAC3-4F21-8BEC-859BC46C0282}" type="sibTrans" cxnId="{9963F792-5928-49D4-926A-85914C1072D1}">
      <dgm:prSet/>
      <dgm:spPr/>
      <dgm:t>
        <a:bodyPr/>
        <a:lstStyle/>
        <a:p>
          <a:endParaRPr lang="es-MX"/>
        </a:p>
      </dgm:t>
    </dgm:pt>
    <dgm:pt modelId="{9743B59A-524F-4B60-A6A9-6FAEB4FFF03D}">
      <dgm:prSet phldrT="[Texto]"/>
      <dgm:spPr/>
      <dgm:t>
        <a:bodyPr/>
        <a:lstStyle/>
        <a:p>
          <a:r>
            <a:rPr lang="es-MX" dirty="0" smtClean="0"/>
            <a:t>PENSAMIENTO MATEMATICO INFANTIL</a:t>
          </a:r>
          <a:endParaRPr lang="es-MX" dirty="0"/>
        </a:p>
      </dgm:t>
    </dgm:pt>
    <dgm:pt modelId="{0B6B30D3-35E8-4756-A260-13D296F906E0}" type="parTrans" cxnId="{D43F8BEA-CCAD-4E81-B93B-99D146BB25E5}">
      <dgm:prSet/>
      <dgm:spPr/>
      <dgm:t>
        <a:bodyPr/>
        <a:lstStyle/>
        <a:p>
          <a:endParaRPr lang="es-MX"/>
        </a:p>
      </dgm:t>
    </dgm:pt>
    <dgm:pt modelId="{D6FF8D4B-D2FE-4F22-B154-2BB54170B12A}" type="sibTrans" cxnId="{D43F8BEA-CCAD-4E81-B93B-99D146BB25E5}">
      <dgm:prSet/>
      <dgm:spPr/>
      <dgm:t>
        <a:bodyPr/>
        <a:lstStyle/>
        <a:p>
          <a:endParaRPr lang="es-MX"/>
        </a:p>
      </dgm:t>
    </dgm:pt>
    <dgm:pt modelId="{DD857764-C144-4066-922E-A177E2289D96}" type="pres">
      <dgm:prSet presAssocID="{4DC491A5-ACD4-4A7B-B4B5-267654E5AE85}" presName="Name0" presStyleCnt="0">
        <dgm:presLayoutVars>
          <dgm:dir/>
          <dgm:resizeHandles val="exact"/>
        </dgm:presLayoutVars>
      </dgm:prSet>
      <dgm:spPr/>
    </dgm:pt>
    <dgm:pt modelId="{5FAEFD1E-867E-4514-AA58-55838AB04F69}" type="pres">
      <dgm:prSet presAssocID="{4DC491A5-ACD4-4A7B-B4B5-267654E5AE85}" presName="vNodes" presStyleCnt="0"/>
      <dgm:spPr/>
    </dgm:pt>
    <dgm:pt modelId="{D5D24D61-0D8D-43DE-B24A-8D406C053F89}" type="pres">
      <dgm:prSet presAssocID="{CCCEB180-335C-4D12-B54F-C7613A89BB1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9DD15B-6F60-4481-AF84-03114D604652}" type="pres">
      <dgm:prSet presAssocID="{F145702C-BFF8-4E18-B444-C46853A2AF87}" presName="spacerT" presStyleCnt="0"/>
      <dgm:spPr/>
    </dgm:pt>
    <dgm:pt modelId="{FDFF1295-7A73-47BF-A4B6-441D386E1754}" type="pres">
      <dgm:prSet presAssocID="{F145702C-BFF8-4E18-B444-C46853A2AF87}" presName="sibTrans" presStyleLbl="sibTrans2D1" presStyleIdx="0" presStyleCnt="2"/>
      <dgm:spPr/>
      <dgm:t>
        <a:bodyPr/>
        <a:lstStyle/>
        <a:p>
          <a:endParaRPr lang="es-MX"/>
        </a:p>
      </dgm:t>
    </dgm:pt>
    <dgm:pt modelId="{F412C64F-6338-469C-8AD6-410E9A5B4F5A}" type="pres">
      <dgm:prSet presAssocID="{F145702C-BFF8-4E18-B444-C46853A2AF87}" presName="spacerB" presStyleCnt="0"/>
      <dgm:spPr/>
    </dgm:pt>
    <dgm:pt modelId="{95FCECB5-F792-4C29-9896-4CC2F82FAA13}" type="pres">
      <dgm:prSet presAssocID="{3B6BC592-E6D8-41C9-8B80-E24417F6BF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D222A0-FE4C-4537-9B02-A14D9ED7CFBE}" type="pres">
      <dgm:prSet presAssocID="{4DC491A5-ACD4-4A7B-B4B5-267654E5AE85}" presName="sibTransLast" presStyleLbl="sibTrans2D1" presStyleIdx="1" presStyleCnt="2"/>
      <dgm:spPr/>
      <dgm:t>
        <a:bodyPr/>
        <a:lstStyle/>
        <a:p>
          <a:endParaRPr lang="es-MX"/>
        </a:p>
      </dgm:t>
    </dgm:pt>
    <dgm:pt modelId="{2D98B8F3-A567-412C-8849-780D1E436B80}" type="pres">
      <dgm:prSet presAssocID="{4DC491A5-ACD4-4A7B-B4B5-267654E5AE85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D72A67D1-5525-46DE-99CB-F44FF4952767}" type="pres">
      <dgm:prSet presAssocID="{4DC491A5-ACD4-4A7B-B4B5-267654E5AE85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8D3CEE3-433A-449B-814B-3F0E0A285CD7}" type="presOf" srcId="{F145702C-BFF8-4E18-B444-C46853A2AF87}" destId="{FDFF1295-7A73-47BF-A4B6-441D386E1754}" srcOrd="0" destOrd="0" presId="urn:microsoft.com/office/officeart/2005/8/layout/equation2"/>
    <dgm:cxn modelId="{F887831F-433C-4019-AB35-FB3CE0BAC9FD}" type="presOf" srcId="{3B6BC592-E6D8-41C9-8B80-E24417F6BF51}" destId="{95FCECB5-F792-4C29-9896-4CC2F82FAA13}" srcOrd="0" destOrd="0" presId="urn:microsoft.com/office/officeart/2005/8/layout/equation2"/>
    <dgm:cxn modelId="{16AA5E79-34D1-4D7B-8048-8A09CE44EEEB}" type="presOf" srcId="{209DD82D-AAC3-4F21-8BEC-859BC46C0282}" destId="{2D98B8F3-A567-412C-8849-780D1E436B80}" srcOrd="1" destOrd="0" presId="urn:microsoft.com/office/officeart/2005/8/layout/equation2"/>
    <dgm:cxn modelId="{C41F106F-7F81-4055-A3BD-4180138A5CBF}" type="presOf" srcId="{4DC491A5-ACD4-4A7B-B4B5-267654E5AE85}" destId="{DD857764-C144-4066-922E-A177E2289D96}" srcOrd="0" destOrd="0" presId="urn:microsoft.com/office/officeart/2005/8/layout/equation2"/>
    <dgm:cxn modelId="{D43F8BEA-CCAD-4E81-B93B-99D146BB25E5}" srcId="{4DC491A5-ACD4-4A7B-B4B5-267654E5AE85}" destId="{9743B59A-524F-4B60-A6A9-6FAEB4FFF03D}" srcOrd="2" destOrd="0" parTransId="{0B6B30D3-35E8-4756-A260-13D296F906E0}" sibTransId="{D6FF8D4B-D2FE-4F22-B154-2BB54170B12A}"/>
    <dgm:cxn modelId="{A45EB71F-D648-4DE4-BC98-997A6172D1D0}" type="presOf" srcId="{9743B59A-524F-4B60-A6A9-6FAEB4FFF03D}" destId="{D72A67D1-5525-46DE-99CB-F44FF4952767}" srcOrd="0" destOrd="0" presId="urn:microsoft.com/office/officeart/2005/8/layout/equation2"/>
    <dgm:cxn modelId="{BEFCCE2A-B771-4BA6-9B5F-E8460D56E618}" type="presOf" srcId="{209DD82D-AAC3-4F21-8BEC-859BC46C0282}" destId="{E2D222A0-FE4C-4537-9B02-A14D9ED7CFBE}" srcOrd="0" destOrd="0" presId="urn:microsoft.com/office/officeart/2005/8/layout/equation2"/>
    <dgm:cxn modelId="{80346A94-AA45-4343-BEE5-17E6B3314CB2}" srcId="{4DC491A5-ACD4-4A7B-B4B5-267654E5AE85}" destId="{CCCEB180-335C-4D12-B54F-C7613A89BB12}" srcOrd="0" destOrd="0" parTransId="{1E19C6F2-5C25-4182-BB54-D3336E8A2DBB}" sibTransId="{F145702C-BFF8-4E18-B444-C46853A2AF87}"/>
    <dgm:cxn modelId="{9963F792-5928-49D4-926A-85914C1072D1}" srcId="{4DC491A5-ACD4-4A7B-B4B5-267654E5AE85}" destId="{3B6BC592-E6D8-41C9-8B80-E24417F6BF51}" srcOrd="1" destOrd="0" parTransId="{BBDA71F7-1E66-41DB-A82A-33E676D510F3}" sibTransId="{209DD82D-AAC3-4F21-8BEC-859BC46C0282}"/>
    <dgm:cxn modelId="{BC76F73E-2E48-425B-9840-7BBB69DEF398}" type="presOf" srcId="{CCCEB180-335C-4D12-B54F-C7613A89BB12}" destId="{D5D24D61-0D8D-43DE-B24A-8D406C053F89}" srcOrd="0" destOrd="0" presId="urn:microsoft.com/office/officeart/2005/8/layout/equation2"/>
    <dgm:cxn modelId="{4B678EDE-4F67-4039-A967-4EB39068C896}" type="presParOf" srcId="{DD857764-C144-4066-922E-A177E2289D96}" destId="{5FAEFD1E-867E-4514-AA58-55838AB04F69}" srcOrd="0" destOrd="0" presId="urn:microsoft.com/office/officeart/2005/8/layout/equation2"/>
    <dgm:cxn modelId="{974F38BC-556E-494B-9500-FF6ED2905590}" type="presParOf" srcId="{5FAEFD1E-867E-4514-AA58-55838AB04F69}" destId="{D5D24D61-0D8D-43DE-B24A-8D406C053F89}" srcOrd="0" destOrd="0" presId="urn:microsoft.com/office/officeart/2005/8/layout/equation2"/>
    <dgm:cxn modelId="{A51DBC25-F02B-449C-9D84-B973B84970FE}" type="presParOf" srcId="{5FAEFD1E-867E-4514-AA58-55838AB04F69}" destId="{EA9DD15B-6F60-4481-AF84-03114D604652}" srcOrd="1" destOrd="0" presId="urn:microsoft.com/office/officeart/2005/8/layout/equation2"/>
    <dgm:cxn modelId="{4D2BD8A7-AA09-4122-8F0C-58F5CA443076}" type="presParOf" srcId="{5FAEFD1E-867E-4514-AA58-55838AB04F69}" destId="{FDFF1295-7A73-47BF-A4B6-441D386E1754}" srcOrd="2" destOrd="0" presId="urn:microsoft.com/office/officeart/2005/8/layout/equation2"/>
    <dgm:cxn modelId="{397F7D77-8429-47A5-AB4F-3299BF736C6C}" type="presParOf" srcId="{5FAEFD1E-867E-4514-AA58-55838AB04F69}" destId="{F412C64F-6338-469C-8AD6-410E9A5B4F5A}" srcOrd="3" destOrd="0" presId="urn:microsoft.com/office/officeart/2005/8/layout/equation2"/>
    <dgm:cxn modelId="{AE0E8809-E252-4519-9CD4-CED773CDA736}" type="presParOf" srcId="{5FAEFD1E-867E-4514-AA58-55838AB04F69}" destId="{95FCECB5-F792-4C29-9896-4CC2F82FAA13}" srcOrd="4" destOrd="0" presId="urn:microsoft.com/office/officeart/2005/8/layout/equation2"/>
    <dgm:cxn modelId="{C7C100D6-5C3F-4FC5-BF8B-C7F8F3BB872F}" type="presParOf" srcId="{DD857764-C144-4066-922E-A177E2289D96}" destId="{E2D222A0-FE4C-4537-9B02-A14D9ED7CFBE}" srcOrd="1" destOrd="0" presId="urn:microsoft.com/office/officeart/2005/8/layout/equation2"/>
    <dgm:cxn modelId="{AFD09CDA-EF44-4F35-AD38-84417F232399}" type="presParOf" srcId="{E2D222A0-FE4C-4537-9B02-A14D9ED7CFBE}" destId="{2D98B8F3-A567-412C-8849-780D1E436B80}" srcOrd="0" destOrd="0" presId="urn:microsoft.com/office/officeart/2005/8/layout/equation2"/>
    <dgm:cxn modelId="{B6733B30-146B-4821-96AB-407CC1753A31}" type="presParOf" srcId="{DD857764-C144-4066-922E-A177E2289D96}" destId="{D72A67D1-5525-46DE-99CB-F44FF495276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8190F-699E-4AF1-94CC-1F41E0ACA763}">
      <dsp:nvSpPr>
        <dsp:cNvPr id="0" name=""/>
        <dsp:cNvSpPr/>
      </dsp:nvSpPr>
      <dsp:spPr>
        <a:xfrm>
          <a:off x="537463" y="1914"/>
          <a:ext cx="1775742" cy="17757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DEARROLLO INFANTIL I Y II</a:t>
          </a:r>
          <a:endParaRPr lang="es-MX" sz="1600" kern="1200" dirty="0"/>
        </a:p>
      </dsp:txBody>
      <dsp:txXfrm>
        <a:off x="797514" y="261965"/>
        <a:ext cx="1255640" cy="1255640"/>
      </dsp:txXfrm>
    </dsp:sp>
    <dsp:sp modelId="{4A88A1DB-BB0D-464D-8D0D-E3A1CF0C41CD}">
      <dsp:nvSpPr>
        <dsp:cNvPr id="0" name=""/>
        <dsp:cNvSpPr/>
      </dsp:nvSpPr>
      <dsp:spPr>
        <a:xfrm>
          <a:off x="910368" y="1921847"/>
          <a:ext cx="1029930" cy="1029930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>
        <a:off x="1046885" y="2315692"/>
        <a:ext cx="756896" cy="242240"/>
      </dsp:txXfrm>
    </dsp:sp>
    <dsp:sp modelId="{50DC5639-5020-4FE3-A25C-FCE28F25BE34}">
      <dsp:nvSpPr>
        <dsp:cNvPr id="0" name=""/>
        <dsp:cNvSpPr/>
      </dsp:nvSpPr>
      <dsp:spPr>
        <a:xfrm>
          <a:off x="537463" y="3095968"/>
          <a:ext cx="1775742" cy="1775742"/>
        </a:xfrm>
        <a:prstGeom prst="ellipse">
          <a:avLst/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PROPOSITOS Y CONTENIDOS DE LA EDUCACION</a:t>
          </a:r>
          <a:endParaRPr lang="es-MX" sz="1300" kern="1200" dirty="0"/>
        </a:p>
      </dsp:txBody>
      <dsp:txXfrm>
        <a:off x="797514" y="3356019"/>
        <a:ext cx="1255640" cy="1255640"/>
      </dsp:txXfrm>
    </dsp:sp>
    <dsp:sp modelId="{0AA36638-99AF-4412-B351-448A5ECC4259}">
      <dsp:nvSpPr>
        <dsp:cNvPr id="0" name=""/>
        <dsp:cNvSpPr/>
      </dsp:nvSpPr>
      <dsp:spPr>
        <a:xfrm>
          <a:off x="2579567" y="2106524"/>
          <a:ext cx="564686" cy="660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>
        <a:off x="2579567" y="2238639"/>
        <a:ext cx="395280" cy="396346"/>
      </dsp:txXfrm>
    </dsp:sp>
    <dsp:sp modelId="{01869A9E-298C-468C-A6B4-2B746AC94CCE}">
      <dsp:nvSpPr>
        <dsp:cNvPr id="0" name=""/>
        <dsp:cNvSpPr/>
      </dsp:nvSpPr>
      <dsp:spPr>
        <a:xfrm>
          <a:off x="3378651" y="661069"/>
          <a:ext cx="3551485" cy="3551485"/>
        </a:xfrm>
        <a:prstGeom prst="ellipse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PENSAMIENTO MATEMATICO INFANTIL</a:t>
          </a:r>
          <a:endParaRPr lang="es-MX" sz="2400" kern="1200" dirty="0"/>
        </a:p>
      </dsp:txBody>
      <dsp:txXfrm>
        <a:off x="3898754" y="1181172"/>
        <a:ext cx="2511279" cy="2511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24D61-0D8D-43DE-B24A-8D406C053F89}">
      <dsp:nvSpPr>
        <dsp:cNvPr id="0" name=""/>
        <dsp:cNvSpPr/>
      </dsp:nvSpPr>
      <dsp:spPr>
        <a:xfrm>
          <a:off x="537463" y="1914"/>
          <a:ext cx="1775742" cy="17757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OBSERVACION Y PRACTICA DOCENTE</a:t>
          </a:r>
          <a:endParaRPr lang="es-MX" sz="1800" kern="1200" dirty="0"/>
        </a:p>
      </dsp:txBody>
      <dsp:txXfrm>
        <a:off x="797514" y="261965"/>
        <a:ext cx="1255640" cy="1255640"/>
      </dsp:txXfrm>
    </dsp:sp>
    <dsp:sp modelId="{FDFF1295-7A73-47BF-A4B6-441D386E1754}">
      <dsp:nvSpPr>
        <dsp:cNvPr id="0" name=""/>
        <dsp:cNvSpPr/>
      </dsp:nvSpPr>
      <dsp:spPr>
        <a:xfrm>
          <a:off x="910368" y="1921847"/>
          <a:ext cx="1029930" cy="1029930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700" kern="1200"/>
        </a:p>
      </dsp:txBody>
      <dsp:txXfrm>
        <a:off x="1046885" y="2315692"/>
        <a:ext cx="756896" cy="242240"/>
      </dsp:txXfrm>
    </dsp:sp>
    <dsp:sp modelId="{95FCECB5-F792-4C29-9896-4CC2F82FAA13}">
      <dsp:nvSpPr>
        <dsp:cNvPr id="0" name=""/>
        <dsp:cNvSpPr/>
      </dsp:nvSpPr>
      <dsp:spPr>
        <a:xfrm>
          <a:off x="537463" y="3095968"/>
          <a:ext cx="1775742" cy="1775742"/>
        </a:xfrm>
        <a:prstGeom prst="ellipse">
          <a:avLst/>
        </a:prstGeom>
        <a:solidFill>
          <a:schemeClr val="accent3">
            <a:hueOff val="1187685"/>
            <a:satOff val="6397"/>
            <a:lumOff val="8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TALLER DE DISEÑO</a:t>
          </a:r>
          <a:endParaRPr lang="es-MX" sz="2200" kern="1200" dirty="0"/>
        </a:p>
      </dsp:txBody>
      <dsp:txXfrm>
        <a:off x="797514" y="3356019"/>
        <a:ext cx="1255640" cy="1255640"/>
      </dsp:txXfrm>
    </dsp:sp>
    <dsp:sp modelId="{E2D222A0-FE4C-4537-9B02-A14D9ED7CFBE}">
      <dsp:nvSpPr>
        <dsp:cNvPr id="0" name=""/>
        <dsp:cNvSpPr/>
      </dsp:nvSpPr>
      <dsp:spPr>
        <a:xfrm>
          <a:off x="2579567" y="2106524"/>
          <a:ext cx="564686" cy="6605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375370"/>
            <a:satOff val="12794"/>
            <a:lumOff val="174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/>
        </a:p>
      </dsp:txBody>
      <dsp:txXfrm>
        <a:off x="2579567" y="2238639"/>
        <a:ext cx="395280" cy="396346"/>
      </dsp:txXfrm>
    </dsp:sp>
    <dsp:sp modelId="{D72A67D1-5525-46DE-99CB-F44FF4952767}">
      <dsp:nvSpPr>
        <dsp:cNvPr id="0" name=""/>
        <dsp:cNvSpPr/>
      </dsp:nvSpPr>
      <dsp:spPr>
        <a:xfrm>
          <a:off x="3378651" y="661069"/>
          <a:ext cx="3551485" cy="3551485"/>
        </a:xfrm>
        <a:prstGeom prst="ellipse">
          <a:avLst/>
        </a:prstGeom>
        <a:solidFill>
          <a:schemeClr val="accent3">
            <a:hueOff val="2375370"/>
            <a:satOff val="12794"/>
            <a:lumOff val="174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PENSAMIENTO MATEMATICO INFANTIL</a:t>
          </a:r>
          <a:endParaRPr lang="es-MX" sz="2400" kern="1200" dirty="0"/>
        </a:p>
      </dsp:txBody>
      <dsp:txXfrm>
        <a:off x="3898754" y="1181172"/>
        <a:ext cx="2511279" cy="2511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78EA8-5B04-4502-9087-5E23E8F2488D}" type="datetimeFigureOut">
              <a:rPr lang="es-MX" smtClean="0"/>
              <a:t>05/02/2013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D5DD8-5ADC-4A64-BD06-2E7ED8C934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399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D5DD8-5ADC-4A64-BD06-2E7ED8C93440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50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D5DD8-5ADC-4A64-BD06-2E7ED8C93440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137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36F46F8-17DA-456D-9746-985CDF5F585D}" type="datetimeFigureOut">
              <a:rPr lang="es-MX" smtClean="0"/>
              <a:t>05/02/2013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3400BF9-81A9-497A-BA15-421A16A47B9D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6F8-17DA-456D-9746-985CDF5F585D}" type="datetimeFigureOut">
              <a:rPr lang="es-MX" smtClean="0"/>
              <a:t>05/02/2013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0BF9-81A9-497A-BA15-421A16A47B9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6F8-17DA-456D-9746-985CDF5F585D}" type="datetimeFigureOut">
              <a:rPr lang="es-MX" smtClean="0"/>
              <a:t>05/02/2013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0BF9-81A9-497A-BA15-421A16A47B9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6F46F8-17DA-456D-9746-985CDF5F585D}" type="datetimeFigureOut">
              <a:rPr lang="es-MX" smtClean="0"/>
              <a:t>05/02/2013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400BF9-81A9-497A-BA15-421A16A47B9D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36F46F8-17DA-456D-9746-985CDF5F585D}" type="datetimeFigureOut">
              <a:rPr lang="es-MX" smtClean="0"/>
              <a:t>05/02/2013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3400BF9-81A9-497A-BA15-421A16A47B9D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6F8-17DA-456D-9746-985CDF5F585D}" type="datetimeFigureOut">
              <a:rPr lang="es-MX" smtClean="0"/>
              <a:t>05/02/2013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0BF9-81A9-497A-BA15-421A16A47B9D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6F8-17DA-456D-9746-985CDF5F585D}" type="datetimeFigureOut">
              <a:rPr lang="es-MX" smtClean="0"/>
              <a:t>05/02/2013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0BF9-81A9-497A-BA15-421A16A47B9D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6F46F8-17DA-456D-9746-985CDF5F585D}" type="datetimeFigureOut">
              <a:rPr lang="es-MX" smtClean="0"/>
              <a:t>05/02/2013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400BF9-81A9-497A-BA15-421A16A47B9D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46F8-17DA-456D-9746-985CDF5F585D}" type="datetimeFigureOut">
              <a:rPr lang="es-MX" smtClean="0"/>
              <a:t>05/02/2013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0BF9-81A9-497A-BA15-421A16A47B9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6F46F8-17DA-456D-9746-985CDF5F585D}" type="datetimeFigureOut">
              <a:rPr lang="es-MX" smtClean="0"/>
              <a:t>05/02/2013</a:t>
            </a:fld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400BF9-81A9-497A-BA15-421A16A47B9D}" type="slidenum">
              <a:rPr lang="es-MX" smtClean="0"/>
              <a:t>‹Nº›</a:t>
            </a:fld>
            <a:endParaRPr lang="es-MX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6F46F8-17DA-456D-9746-985CDF5F585D}" type="datetimeFigureOut">
              <a:rPr lang="es-MX" smtClean="0"/>
              <a:t>05/02/2013</a:t>
            </a:fld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400BF9-81A9-497A-BA15-421A16A47B9D}" type="slidenum">
              <a:rPr lang="es-MX" smtClean="0"/>
              <a:t>‹Nº›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6F46F8-17DA-456D-9746-985CDF5F585D}" type="datetimeFigureOut">
              <a:rPr lang="es-MX" smtClean="0"/>
              <a:t>05/02/2013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400BF9-81A9-497A-BA15-421A16A47B9D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83768" y="1844824"/>
            <a:ext cx="6172200" cy="1894362"/>
          </a:xfrm>
        </p:spPr>
        <p:txBody>
          <a:bodyPr/>
          <a:lstStyle/>
          <a:p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Britannic Bold" pitchFamily="34" charset="0"/>
              </a:rPr>
              <a:t>Pensamiento Matemático infantil</a:t>
            </a:r>
            <a:endParaRPr lang="es-MX" dirty="0">
              <a:solidFill>
                <a:schemeClr val="accent3">
                  <a:lumMod val="50000"/>
                </a:schemeClr>
              </a:solidFill>
              <a:latin typeface="Britannic Bol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es-MX" dirty="0" smtClean="0"/>
          </a:p>
          <a:p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Cristina I. Valenzuela Escalera</a:t>
            </a:r>
          </a:p>
          <a:p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Marcia Jiménez de Hoyos</a:t>
            </a:r>
          </a:p>
          <a:p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 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José Luis Perales </a:t>
            </a:r>
            <a:endParaRPr lang="es-MX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</a:t>
            </a:r>
          </a:p>
          <a:p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IV SEMESTRE</a:t>
            </a:r>
            <a:endParaRPr lang="es-MX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27686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5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MX" sz="1800" dirty="0">
                <a:solidFill>
                  <a:schemeClr val="accent3">
                    <a:lumMod val="75000"/>
                  </a:schemeClr>
                </a:solidFill>
              </a:rPr>
              <a:t>Aprovecha los recursos que ofrece el entorno de la escuela con creatividad, flexibilidad y  propósitos claros para promover el aprendizaje de los niños</a:t>
            </a:r>
            <a:r>
              <a:rPr lang="es-MX" sz="18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es-MX" sz="1800" dirty="0">
                <a:solidFill>
                  <a:schemeClr val="accent3">
                    <a:lumMod val="75000"/>
                  </a:schemeClr>
                </a:solidFill>
              </a:rPr>
              <a:t>Reconoce el valor pedagógico del juego y lo utiliza en su trabajo cotidiano como un recurso que promueve el desarrollo  de aprendizaje, habilidades actitudes y </a:t>
            </a:r>
            <a:r>
              <a:rPr lang="es-MX" sz="1800" dirty="0" smtClean="0">
                <a:solidFill>
                  <a:schemeClr val="accent3">
                    <a:lumMod val="75000"/>
                  </a:schemeClr>
                </a:solidFill>
              </a:rPr>
              <a:t>valores</a:t>
            </a:r>
          </a:p>
          <a:p>
            <a:r>
              <a:rPr lang="es-MX" sz="1800" dirty="0" smtClean="0">
                <a:solidFill>
                  <a:schemeClr val="accent3">
                    <a:lumMod val="75000"/>
                  </a:schemeClr>
                </a:solidFill>
              </a:rPr>
              <a:t>Es </a:t>
            </a:r>
            <a:r>
              <a:rPr lang="es-MX" sz="1800" dirty="0">
                <a:solidFill>
                  <a:schemeClr val="accent3">
                    <a:lumMod val="75000"/>
                  </a:schemeClr>
                </a:solidFill>
              </a:rPr>
              <a:t>capaz de establecer un clima de relación en el grupo, que favorece actitudes de confianza, autoestima, respeto,  orden, creatividad, curiosidad, así como el fortalecimiento de la autonomía de los educandos.</a:t>
            </a:r>
          </a:p>
        </p:txBody>
      </p:sp>
    </p:spTree>
    <p:extLst>
      <p:ext uri="{BB962C8B-B14F-4D97-AF65-F5344CB8AC3E}">
        <p14:creationId xmlns:p14="http://schemas.microsoft.com/office/powerpoint/2010/main" val="210306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806160" y="3042712"/>
            <a:ext cx="6309360" cy="457200"/>
          </a:xfrm>
        </p:spPr>
        <p:txBody>
          <a:bodyPr>
            <a:noAutofit/>
          </a:bodyPr>
          <a:lstStyle/>
          <a:p>
            <a:pPr algn="ctr"/>
            <a:r>
              <a:rPr lang="es-MX" sz="6000" dirty="0" smtClean="0">
                <a:latin typeface="Arial Black" pitchFamily="34" charset="0"/>
              </a:rPr>
              <a:t>Criterios de evaluación</a:t>
            </a:r>
            <a:endParaRPr lang="es-MX" sz="6000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5096" y="980728"/>
            <a:ext cx="554510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sz="2400" dirty="0" smtClean="0">
              <a:solidFill>
                <a:schemeClr val="accent3">
                  <a:lumMod val="50000"/>
                </a:schemeClr>
              </a:solidFill>
              <a:latin typeface="Berlin Sans FB Demi" pitchFamily="34" charset="0"/>
            </a:endParaRPr>
          </a:p>
          <a:p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Exámenes                             40%</a:t>
            </a:r>
          </a:p>
          <a:p>
            <a:endParaRPr lang="es-MX" sz="2400" dirty="0">
              <a:solidFill>
                <a:schemeClr val="accent3">
                  <a:lumMod val="50000"/>
                </a:schemeClr>
              </a:solidFill>
              <a:latin typeface="Berlin Sans FB Demi" pitchFamily="34" charset="0"/>
            </a:endParaRPr>
          </a:p>
          <a:p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Trabajos escritos                  30%</a:t>
            </a:r>
          </a:p>
          <a:p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             donde el 10% será del portafolio</a:t>
            </a:r>
            <a:endParaRPr lang="es-MX" sz="2400" dirty="0">
              <a:solidFill>
                <a:schemeClr val="accent3">
                  <a:lumMod val="50000"/>
                </a:schemeClr>
              </a:solidFill>
              <a:latin typeface="Berlin Sans FB Demi" pitchFamily="34" charset="0"/>
            </a:endParaRPr>
          </a:p>
          <a:p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Participación                        10%</a:t>
            </a:r>
          </a:p>
          <a:p>
            <a:endParaRPr lang="es-MX" sz="2400" dirty="0">
              <a:solidFill>
                <a:schemeClr val="accent3">
                  <a:lumMod val="50000"/>
                </a:schemeClr>
              </a:solidFill>
              <a:latin typeface="Berlin Sans FB Demi" pitchFamily="34" charset="0"/>
            </a:endParaRPr>
          </a:p>
          <a:p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Observación y práctica        20%</a:t>
            </a:r>
          </a:p>
          <a:p>
            <a:r>
              <a:rPr lang="es-MX" sz="2400" dirty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	</a:t>
            </a:r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	                 ----------</a:t>
            </a:r>
          </a:p>
          <a:p>
            <a:r>
              <a:rPr lang="es-MX" sz="2400" dirty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	</a:t>
            </a:r>
            <a:r>
              <a:rPr lang="es-MX" sz="24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		           100%  </a:t>
            </a:r>
          </a:p>
          <a:p>
            <a:endParaRPr lang="es-MX" sz="2400" dirty="0">
              <a:solidFill>
                <a:schemeClr val="accent3">
                  <a:lumMod val="50000"/>
                </a:schemeClr>
              </a:solidFill>
              <a:latin typeface="Berlin Sans FB Demi" pitchFamily="34" charset="0"/>
            </a:endParaRPr>
          </a:p>
          <a:p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Nota: en el segundo bimestre se tomará </a:t>
            </a:r>
          </a:p>
          <a:p>
            <a:r>
              <a:rPr lang="es-MX" sz="2000" dirty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l</a:t>
            </a:r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a calificación de examen intermedio</a:t>
            </a:r>
          </a:p>
          <a:p>
            <a:r>
              <a:rPr lang="es-MX" sz="2000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 de conocimientos </a:t>
            </a:r>
            <a:endParaRPr lang="es-MX" sz="2000" dirty="0">
              <a:solidFill>
                <a:schemeClr val="accent3">
                  <a:lumMod val="50000"/>
                </a:scheme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BLOQUE 1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Los niños y la adquisición de nociones matemáticas básicas</a:t>
            </a:r>
            <a:endParaRPr lang="es-MX" dirty="0">
              <a:solidFill>
                <a:schemeClr val="accent3">
                  <a:lumMod val="5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TEMA 1.-Los conocimientos y las habilidades matemáticas de los niños al ingresar al  jardín. Su carácter informal y su importancia en la elaboración de nuevos conocimientos</a:t>
            </a:r>
          </a:p>
          <a:p>
            <a:r>
              <a:rPr lang="es-MX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TEMA 2.- Los procesos que siguen los niños para adquirir las nociones matemáticas básicas</a:t>
            </a:r>
          </a:p>
          <a:p>
            <a:pPr marL="457200" indent="-457200">
              <a:buAutoNum type="alphaLcParenR"/>
            </a:pPr>
            <a:r>
              <a:rPr lang="es-MX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Número</a:t>
            </a:r>
          </a:p>
          <a:p>
            <a:pPr marL="457200" indent="-457200">
              <a:buAutoNum type="alphaLcParenR"/>
            </a:pPr>
            <a:r>
              <a:rPr lang="es-MX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Espacio y geometría</a:t>
            </a:r>
          </a:p>
          <a:p>
            <a:pPr marL="457200" indent="-457200">
              <a:buAutoNum type="alphaLcParenR"/>
            </a:pPr>
            <a:r>
              <a:rPr lang="es-MX" dirty="0" smtClean="0">
                <a:solidFill>
                  <a:schemeClr val="accent3">
                    <a:lumMod val="75000"/>
                  </a:schemeClr>
                </a:solidFill>
                <a:latin typeface="Berlin Sans FB Demi" pitchFamily="34" charset="0"/>
              </a:rPr>
              <a:t>medida</a:t>
            </a:r>
            <a:endParaRPr lang="es-MX" dirty="0">
              <a:solidFill>
                <a:schemeClr val="accent3">
                  <a:lumMod val="75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94" y="4509120"/>
            <a:ext cx="3725042" cy="215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0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Bloque ii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sz="22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El Desarrollo del pensamiento matemático y la intervención educativa en el jardín de niños</a:t>
            </a:r>
            <a:endParaRPr lang="es-MX" sz="22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Tema 1.- las situaciones didácticas, sus componentes y características para crear un ambiente que favorezca el desarrollo del pensamiento matemático en los niños.</a:t>
            </a:r>
          </a:p>
          <a:p>
            <a:pPr marL="457200" indent="-457200">
              <a:buAutoNum type="alphaLcParenR"/>
            </a:pPr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Los problemas matemáticos</a:t>
            </a:r>
          </a:p>
          <a:p>
            <a:pPr marL="457200" indent="-457200">
              <a:buAutoNum type="alphaLcParenR"/>
            </a:pPr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Los recursos didácticos</a:t>
            </a:r>
          </a:p>
          <a:p>
            <a:pPr marL="457200" indent="-457200">
              <a:buAutoNum type="alphaLcParenR"/>
            </a:pPr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Tipo de actividades que contribuyen al desarrollo del pensamiento matemático en los niños</a:t>
            </a:r>
          </a:p>
          <a:p>
            <a:pPr marL="457200" indent="-457200">
              <a:buAutoNum type="alphaLcParenR"/>
            </a:pPr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Diseño de situaciones didácticas que promueven el pensamiento matemático de los niños</a:t>
            </a:r>
          </a:p>
          <a:p>
            <a:pPr marL="0" indent="0">
              <a:buNone/>
            </a:pPr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TEMA 2.- Actitudes de la educadora que favorecen la creación de oportunidades para el diálogo, la revisión colectiva de procedimientos y resultados, y la elaboración de explicaciones por parte de los niños</a:t>
            </a:r>
            <a:endParaRPr lang="es-MX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r>
              <a:rPr lang="es-MX" sz="4000" dirty="0" smtClean="0">
                <a:solidFill>
                  <a:schemeClr val="accent3">
                    <a:lumMod val="50000"/>
                  </a:schemeClr>
                </a:solidFill>
                <a:latin typeface="Cooper Black" pitchFamily="18" charset="0"/>
              </a:rPr>
              <a:t>Reglas  de clase</a:t>
            </a:r>
            <a:endParaRPr lang="es-MX" sz="4000" dirty="0">
              <a:solidFill>
                <a:schemeClr val="accent3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5921" y="1369737"/>
            <a:ext cx="7467600" cy="4873752"/>
          </a:xfrm>
        </p:spPr>
        <p:txBody>
          <a:bodyPr>
            <a:normAutofit fontScale="625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Llegar 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a tiempo al salón de clases, </a:t>
            </a:r>
            <a:r>
              <a:rPr lang="es-MX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una vez que entre la maestra se cierra la puerta y 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el alumno no podrá entrar. Se le pondrá las faltas correspondientes y los trabajos realizados durante esa sesión no se revisarán después.</a:t>
            </a:r>
            <a:endParaRPr lang="es-MX" sz="2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Traer las lecturas correspondientes para trabajar los días indicados, de no ser así se le pedirá al alumno que salga del salón y tendrá </a:t>
            </a:r>
            <a:r>
              <a:rPr lang="es-MX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falta, 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los trabajos realizados ese día ya no se revisarán</a:t>
            </a:r>
            <a:r>
              <a:rPr lang="es-MX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Se realizarán evaluaciones por sesión si faltas en el día será cero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No hay permisos de salir del salón. </a:t>
            </a:r>
            <a:endParaRPr lang="es-MX" sz="2000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No 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se puede consumir alimentos en el salón, sólo se </a:t>
            </a:r>
            <a:r>
              <a:rPr lang="es-MX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podrá  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tomar agua.</a:t>
            </a:r>
            <a:endParaRPr lang="es-MX" sz="2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Queda prohibido utilizar el celular durante la </a:t>
            </a:r>
            <a:r>
              <a:rPr lang="es-MX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clase, celular 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que interrumpa la clase hará acreedor a su dueño a una falta.</a:t>
            </a:r>
            <a:endParaRPr lang="es-MX" sz="2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La computadora se utilizará solamente si la clase </a:t>
            </a:r>
            <a:r>
              <a:rPr lang="es-MX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lo 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amerita.</a:t>
            </a:r>
            <a:endParaRPr lang="es-MX" sz="2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Las tareas deberán ser entregadas los días indicados, ya que no se recibirán  </a:t>
            </a:r>
            <a:r>
              <a:rPr lang="es-MX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tareas fuera de la fecha indicada.</a:t>
            </a:r>
            <a:endParaRPr lang="es-MX" sz="2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Durante la clase deberán estar acomodadas por número de lista.</a:t>
            </a:r>
            <a:endParaRPr lang="es-MX" sz="2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Las participaciones deberán hacerse de manera ordenada, levantando la mano.</a:t>
            </a:r>
            <a:endParaRPr lang="es-MX" sz="2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Ante todo deberá existir un ambiente de respeto y confianza en el salón de clase</a:t>
            </a:r>
            <a:r>
              <a:rPr lang="es-MX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.</a:t>
            </a:r>
            <a:endParaRPr lang="es-MX" sz="2000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es-MX" sz="20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es-MX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89240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800200" cy="124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5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7200" dirty="0">
                <a:solidFill>
                  <a:schemeClr val="accent3">
                    <a:lumMod val="50000"/>
                  </a:schemeClr>
                </a:solidFill>
                <a:latin typeface="Curlz MT" pitchFamily="82" charset="0"/>
              </a:rPr>
              <a:t>PROPÓSITO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s-MX" sz="3200" dirty="0">
              <a:latin typeface="Comic Sans MS" pitchFamily="66" charset="0"/>
            </a:endParaRPr>
          </a:p>
          <a:p>
            <a:pPr algn="just">
              <a:buNone/>
            </a:pPr>
            <a:r>
              <a:rPr lang="es-MX" sz="1800" dirty="0">
                <a:latin typeface="Comic Sans MS" pitchFamily="66" charset="0"/>
              </a:rPr>
              <a:t>   </a:t>
            </a:r>
            <a:r>
              <a:rPr lang="es-ES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Esta asignatura tiene como finalidad  que las alumnas normalistas comprendan que en la vida cotidiana , los niños se enfrentan a una variedad de situaciones  donde están presentes  las nociones matemáticas, a la vez que construyen una diversidad de conocimientos acerca del número, del espacio, de las formas y las magnitudes cuando intentan resolver diversos problemas que se les presentan en sus  juegos y actividades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88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endParaRPr lang="es-MX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MX" sz="2800" dirty="0">
                <a:solidFill>
                  <a:schemeClr val="accent3">
                    <a:lumMod val="50000"/>
                  </a:schemeClr>
                </a:solidFill>
              </a:rPr>
              <a:t>Analicen los procesos que siguen los niños en la adquisición de nociones matemáticas básicas para orientar la intervención educativa en el jardín de niños y favorecer esos </a:t>
            </a:r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procesos</a:t>
            </a:r>
          </a:p>
          <a:p>
            <a:r>
              <a:rPr lang="es-MX" sz="2800" dirty="0">
                <a:solidFill>
                  <a:schemeClr val="accent3">
                    <a:lumMod val="50000"/>
                  </a:schemeClr>
                </a:solidFill>
              </a:rPr>
              <a:t>Comprendan la función de los problemas matemáticos en el proceso de elaboración de conocimientos e identifique las características que debe reunir una situación didáctica para propiciar el aprendizaje de los niños</a:t>
            </a:r>
            <a:r>
              <a:rPr lang="es-MX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es-MX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Adquieran las herramientas necesarias para la selección, el diseño y la aplicación de situaciones didácticas que se adecuan a las características de los niños y que sean congruentes con los propósitos educativos</a:t>
            </a:r>
            <a:r>
              <a:rPr lang="es-MX" dirty="0" smtClean="0"/>
              <a:t>.</a:t>
            </a:r>
          </a:p>
          <a:p>
            <a:r>
              <a:rPr lang="es-MX" dirty="0"/>
              <a:t>Desarrollen la sensibilidad necesaria para comunicarse con los niños y reconocer las habilidades y competencias que poseen, a fin de favorecer el desenvolvimiento  de sus potencialidades.</a:t>
            </a:r>
          </a:p>
        </p:txBody>
      </p:sp>
    </p:spTree>
    <p:extLst>
      <p:ext uri="{BB962C8B-B14F-4D97-AF65-F5344CB8AC3E}">
        <p14:creationId xmlns:p14="http://schemas.microsoft.com/office/powerpoint/2010/main" val="49405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Tw Cen MT Condensed Extra Bold" pitchFamily="34" charset="0"/>
              </a:rPr>
              <a:t>PARA CUMPLIR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Tw Cen MT Condensed Extra Bold" pitchFamily="34" charset="0"/>
              </a:rPr>
              <a:t>LOS PROPÓSITOS </a:t>
            </a:r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Tw Cen MT Condensed Extra Bold" pitchFamily="34" charset="0"/>
              </a:rPr>
              <a:t>DEL CURSO ES NECESARIO: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600" dirty="0">
                <a:solidFill>
                  <a:schemeClr val="accent1">
                    <a:lumMod val="50000"/>
                  </a:schemeClr>
                </a:solidFill>
              </a:rPr>
              <a:t>Que la alumna estudie y reflexione acerca de las situaciones didácticas donde los niños ponen en juego el pensamiento matemático, de esta manera tendrán presente que las nociones numéricas, ubicación espacial, geometría o medición se favorecen cuando los niños manipulan, comparan, observan y expresan sus ideas y estas son tomadas </a:t>
            </a:r>
            <a:r>
              <a:rPr lang="es-MX" sz="2600" dirty="0" smtClean="0">
                <a:solidFill>
                  <a:schemeClr val="accent1">
                    <a:lumMod val="50000"/>
                  </a:schemeClr>
                </a:solidFill>
              </a:rPr>
              <a:t>en cuenta  </a:t>
            </a:r>
            <a:r>
              <a:rPr lang="es-MX" sz="2600" dirty="0">
                <a:solidFill>
                  <a:schemeClr val="accent1">
                    <a:lumMod val="50000"/>
                  </a:schemeClr>
                </a:solidFill>
              </a:rPr>
              <a:t>para saber como interpretan, perciben el mundo y como se ven </a:t>
            </a:r>
            <a:r>
              <a:rPr lang="es-MX" sz="2600" dirty="0" smtClean="0">
                <a:solidFill>
                  <a:schemeClr val="accent1">
                    <a:lumMod val="50000"/>
                  </a:schemeClr>
                </a:solidFill>
              </a:rPr>
              <a:t>así </a:t>
            </a:r>
            <a:r>
              <a:rPr lang="es-MX" sz="2600" dirty="0">
                <a:solidFill>
                  <a:schemeClr val="accent1">
                    <a:lumMod val="50000"/>
                  </a:schemeClr>
                </a:solidFill>
              </a:rPr>
              <a:t>mismos como parte de él</a:t>
            </a:r>
          </a:p>
        </p:txBody>
      </p:sp>
    </p:spTree>
    <p:extLst>
      <p:ext uri="{BB962C8B-B14F-4D97-AF65-F5344CB8AC3E}">
        <p14:creationId xmlns:p14="http://schemas.microsoft.com/office/powerpoint/2010/main" val="38211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88832" cy="638944"/>
          </a:xfrm>
        </p:spPr>
        <p:txBody>
          <a:bodyPr>
            <a:noAutofit/>
          </a:bodyPr>
          <a:lstStyle/>
          <a:p>
            <a:r>
              <a:rPr lang="es-MX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3600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Pensamiento  </a:t>
            </a:r>
            <a:r>
              <a:rPr lang="es-MX" sz="3600" dirty="0" err="1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matematico</a:t>
            </a:r>
            <a:r>
              <a:rPr lang="es-MX" sz="3600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infantil</a:t>
            </a:r>
            <a:br>
              <a:rPr lang="es-MX" sz="3600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s-MX" sz="3600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          </a:t>
            </a:r>
            <a:r>
              <a:rPr lang="es-MX" sz="2400" dirty="0" smtClean="0">
                <a:solidFill>
                  <a:schemeClr val="accent3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esta materia tiene como antecedente</a:t>
            </a:r>
            <a:endParaRPr lang="es-MX" sz="2400" dirty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27101276"/>
              </p:ext>
            </p:extLst>
          </p:nvPr>
        </p:nvGraphicFramePr>
        <p:xfrm flipV="1">
          <a:off x="1524000" y="5461000"/>
          <a:ext cx="4632176" cy="92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30365548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147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esta materia tiene como 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Berlin Sans FB Demi" pitchFamily="34" charset="0"/>
              </a:rPr>
              <a:t>consecuente</a:t>
            </a:r>
            <a:endParaRPr lang="es-MX" dirty="0">
              <a:solidFill>
                <a:schemeClr val="accent3">
                  <a:lumMod val="50000"/>
                </a:schemeClr>
              </a:solidFill>
              <a:latin typeface="Berlin Sans FB Demi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72808727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47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3635896" y="220486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MX" sz="28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¿EN QUE FAVORECE ESTA ASIGNATURA AL PERFIL DE EGRESO?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85822"/>
            <a:ext cx="3024336" cy="316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9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7467600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MX" sz="1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MX" sz="1800" dirty="0">
                <a:solidFill>
                  <a:schemeClr val="accent3">
                    <a:lumMod val="75000"/>
                  </a:schemeClr>
                </a:solidFill>
              </a:rPr>
              <a:t>Plantea, analiza y resuelve problemas, enfrenta desafíos intelectuales generando respuestas propias a partir de sus conocimientos y experiencias. -Orienta a los alumnos para que estos adquieran la capacidad de analizar situaciones y de resolver problemas</a:t>
            </a:r>
            <a:r>
              <a:rPr lang="es-MX" sz="18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s-MX" sz="1800" dirty="0">
                <a:solidFill>
                  <a:schemeClr val="accent3">
                    <a:lumMod val="75000"/>
                  </a:schemeClr>
                </a:solidFill>
              </a:rPr>
              <a:t>Comprende el significado de los propósitos de la educación  preescolar, de los enfoques pedagógicos que sustenta la acción  educativa para propiciar el desarrollo integral y equilibrada de las niñas y niños, el desarrollo de capacidades cognitivas que son la base del aprendizaje </a:t>
            </a:r>
            <a:r>
              <a:rPr lang="es-MX" sz="1800" dirty="0" smtClean="0">
                <a:solidFill>
                  <a:schemeClr val="accent3">
                    <a:lumMod val="75000"/>
                  </a:schemeClr>
                </a:solidFill>
              </a:rPr>
              <a:t>permanente</a:t>
            </a:r>
          </a:p>
          <a:p>
            <a:pPr>
              <a:buFont typeface="Wingdings" pitchFamily="2" charset="2"/>
              <a:buChar char="v"/>
            </a:pPr>
            <a:r>
              <a:rPr lang="es-MX" sz="1800" dirty="0">
                <a:solidFill>
                  <a:schemeClr val="accent3">
                    <a:lumMod val="75000"/>
                  </a:schemeClr>
                </a:solidFill>
              </a:rPr>
              <a:t>Reconoce la articulación entre los propósitos de la educación preescolar  y la educación </a:t>
            </a:r>
            <a:r>
              <a:rPr lang="es-MX" sz="1800" dirty="0" smtClean="0">
                <a:solidFill>
                  <a:schemeClr val="accent3">
                    <a:lumMod val="75000"/>
                  </a:schemeClr>
                </a:solidFill>
              </a:rPr>
              <a:t>primaria</a:t>
            </a:r>
          </a:p>
          <a:p>
            <a:pPr>
              <a:buFont typeface="Wingdings" pitchFamily="2" charset="2"/>
              <a:buChar char="v"/>
            </a:pPr>
            <a:r>
              <a:rPr lang="es-MX" sz="1800" dirty="0" smtClean="0">
                <a:solidFill>
                  <a:schemeClr val="accent3">
                    <a:lumMod val="75000"/>
                  </a:schemeClr>
                </a:solidFill>
              </a:rPr>
              <a:t>Sabrá </a:t>
            </a:r>
            <a:r>
              <a:rPr lang="es-MX" sz="1800" dirty="0">
                <a:solidFill>
                  <a:schemeClr val="accent3">
                    <a:lumMod val="75000"/>
                  </a:schemeClr>
                </a:solidFill>
              </a:rPr>
              <a:t>diseñar, organizar y poner en práctica estrategias y actividades didácticas adecuadas al desarrollo de los </a:t>
            </a:r>
            <a:r>
              <a:rPr lang="es-MX" sz="1800" dirty="0" smtClean="0">
                <a:solidFill>
                  <a:schemeClr val="accent3">
                    <a:lumMod val="75000"/>
                  </a:schemeClr>
                </a:solidFill>
              </a:rPr>
              <a:t>alumnos.</a:t>
            </a:r>
          </a:p>
          <a:p>
            <a:pPr>
              <a:buFont typeface="Wingdings" pitchFamily="2" charset="2"/>
              <a:buChar char="v"/>
            </a:pPr>
            <a:r>
              <a:rPr lang="es-MX" sz="1800" dirty="0">
                <a:solidFill>
                  <a:schemeClr val="accent3">
                    <a:lumMod val="75000"/>
                  </a:schemeClr>
                </a:solidFill>
              </a:rPr>
              <a:t>Identifica las  necesidades especiales de educación y las atiende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73216"/>
            <a:ext cx="1944216" cy="130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0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486</TotalTime>
  <Words>946</Words>
  <Application>Microsoft Office PowerPoint</Application>
  <PresentationFormat>Presentación en pantalla (4:3)</PresentationFormat>
  <Paragraphs>77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Mirador</vt:lpstr>
      <vt:lpstr>Pensamiento Matemático infantil</vt:lpstr>
      <vt:lpstr>PROPÓSITO</vt:lpstr>
      <vt:lpstr>Presentación de PowerPoint</vt:lpstr>
      <vt:lpstr>Presentación de PowerPoint</vt:lpstr>
      <vt:lpstr>PARA CUMPLIR LOS PROPÓSITOS DEL CURSO ES NECESARIO:</vt:lpstr>
      <vt:lpstr> Pensamiento  matematico  infantil             esta materia tiene como antecedente</vt:lpstr>
      <vt:lpstr>esta materia tiene como consecuente</vt:lpstr>
      <vt:lpstr>Presentación de PowerPoint</vt:lpstr>
      <vt:lpstr>Presentación de PowerPoint</vt:lpstr>
      <vt:lpstr>Presentación de PowerPoint</vt:lpstr>
      <vt:lpstr>Criterios de evaluación</vt:lpstr>
      <vt:lpstr>BLOQUE 1 Los niños y la adquisición de nociones matemáticas básicas</vt:lpstr>
      <vt:lpstr>Bloque ii El Desarrollo del pensamiento matemático y la intervención educativa en el jardín de niños</vt:lpstr>
      <vt:lpstr>Reglas  de clase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PENSAMIENTO MATEMÁTICO INFANTIL</dc:title>
  <dc:creator>Isela</dc:creator>
  <cp:lastModifiedBy>Isela</cp:lastModifiedBy>
  <cp:revision>49</cp:revision>
  <dcterms:created xsi:type="dcterms:W3CDTF">2011-01-25T15:13:38Z</dcterms:created>
  <dcterms:modified xsi:type="dcterms:W3CDTF">2013-02-06T03:40:48Z</dcterms:modified>
</cp:coreProperties>
</file>