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7" r:id="rId2"/>
    <p:sldId id="256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3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1C47B-90A2-4295-B9D4-583DA419CDAD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E2A20-58BC-4D94-A95B-19D08121ED0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E2A20-58BC-4D94-A95B-19D08121ED0E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5401BD-18B6-434F-8D2E-AAB8CB8C682C}" type="datetimeFigureOut">
              <a:rPr lang="es-MX" smtClean="0"/>
              <a:pPr/>
              <a:t>01/02/2010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979C16-5B6F-4544-BF2A-D2A8B997FA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ervidorenep/sistema/foros/PresentacionEncuadreVer.asp?e=enep&amp;c=1718207&amp;p=&amp;idMateria=927&amp;z1=5109144&amp;z2=770250&amp;V2=Evaluacion&amp;v1=EVALUACI&#211;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ervidorenep/sistema/foros/PresentacionEncuadreVer.asp?e=enep&amp;c=1718207&amp;p=&amp;idMateria=927&amp;z1=5149596&amp;z2=7993104&amp;V2=Metodologia&amp;v1=METODOLOG&#205;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rvidorenep/sistema/foros/PresentacionEncuadreVer.asp?e=enep&amp;c=1718207&amp;p=&amp;idMateria=927&amp;z1=4214187&amp;z2=6110915&amp;V2=Reglas&amp;v1=REGLAS" TargetMode="External"/><Relationship Id="rId4" Type="http://schemas.openxmlformats.org/officeDocument/2006/relationships/hyperlink" Target="http://servidorenep/sistema/foros/PresentacionEncuadreVer.asp?e=enep&amp;c=1718207&amp;p=&amp;idMateria=927&amp;z1=2118372&amp;z2=2398360&amp;V2=Asistencia&amp;v1=ASISTENCIA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42910" y="1601785"/>
            <a:ext cx="7772400" cy="254159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ASIGNATURA REGIONAL II</a:t>
            </a:r>
            <a:br>
              <a:rPr lang="es-ES" dirty="0" smtClean="0"/>
            </a:br>
            <a:r>
              <a:rPr lang="es-ES" dirty="0" smtClean="0"/>
              <a:t>LA ENSEÑANZA EN LOS JARDINES DE NIÑOS URBANO MARGINADOS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462482"/>
            <a:ext cx="6400800" cy="1752600"/>
          </a:xfrm>
        </p:spPr>
        <p:txBody>
          <a:bodyPr>
            <a:normAutofit/>
          </a:bodyPr>
          <a:lstStyle/>
          <a:p>
            <a:r>
              <a:rPr lang="es-ES" dirty="0" smtClean="0"/>
              <a:t>CICLO ESCOLAR 2009- 2010</a:t>
            </a:r>
          </a:p>
          <a:p>
            <a:r>
              <a:rPr lang="es-ES" dirty="0" smtClean="0"/>
              <a:t>6TO SEMESTRE</a:t>
            </a:r>
          </a:p>
          <a:p>
            <a:r>
              <a:rPr lang="es-ES" dirty="0" smtClean="0"/>
              <a:t>Febrero – julio 2010</a:t>
            </a:r>
          </a:p>
          <a:p>
            <a:endParaRPr lang="es-ES" dirty="0"/>
          </a:p>
        </p:txBody>
      </p:sp>
      <p:sp>
        <p:nvSpPr>
          <p:cNvPr id="6" name="4 Subtítulo"/>
          <p:cNvSpPr txBox="1">
            <a:spLocks/>
          </p:cNvSpPr>
          <p:nvPr/>
        </p:nvSpPr>
        <p:spPr>
          <a:xfrm>
            <a:off x="357158" y="71414"/>
            <a:ext cx="850112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200" dirty="0" smtClean="0">
                <a:solidFill>
                  <a:schemeClr val="tx1">
                    <a:tint val="75000"/>
                  </a:schemeClr>
                </a:solidFill>
              </a:rPr>
              <a:t>ESCUELA NORMAL DE EDUCACIÓN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LICENCIATURA EN EDUCACIÓN PREESCOLAR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Book Antiqua" pitchFamily="18" charset="0"/>
              </a:rPr>
              <a:t>MATERIALES A UTILIZAR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>
                <a:latin typeface="Book Antiqua" pitchFamily="18" charset="0"/>
              </a:rPr>
              <a:t>Plan y programa de estudio.</a:t>
            </a:r>
          </a:p>
          <a:p>
            <a:r>
              <a:rPr lang="es-MX" dirty="0" smtClean="0">
                <a:latin typeface="Book Antiqua" pitchFamily="18" charset="0"/>
              </a:rPr>
              <a:t>Investigación documental y de campo.</a:t>
            </a:r>
          </a:p>
          <a:p>
            <a:r>
              <a:rPr lang="es-MX" dirty="0" smtClean="0">
                <a:latin typeface="Book Antiqua" pitchFamily="18" charset="0"/>
              </a:rPr>
              <a:t>Utilización de las TIC´S.</a:t>
            </a:r>
            <a:endParaRPr lang="es-MX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Book Antiqua" pitchFamily="18" charset="0"/>
              </a:rPr>
              <a:t>FECHAS DE EXÁMENES: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>
                <a:latin typeface="Book Antiqua" pitchFamily="18" charset="0"/>
              </a:rPr>
              <a:t>Primer bimestre: 5, 8, 9 y 10 de marzo.</a:t>
            </a:r>
          </a:p>
          <a:p>
            <a:r>
              <a:rPr lang="es-MX" dirty="0" smtClean="0">
                <a:latin typeface="Book Antiqua" pitchFamily="18" charset="0"/>
              </a:rPr>
              <a:t>Segundo bimestre: 26, 27 y 28 de abril.</a:t>
            </a:r>
          </a:p>
          <a:p>
            <a:r>
              <a:rPr lang="es-MX" dirty="0" smtClean="0">
                <a:latin typeface="Book Antiqua" pitchFamily="18" charset="0"/>
              </a:rPr>
              <a:t>Semestral: 14, 15 y 16 de junio.</a:t>
            </a:r>
            <a:endParaRPr lang="es-MX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Book Antiqua" pitchFamily="18" charset="0"/>
              </a:rPr>
              <a:t>JORNADAS DE OBSERVACIÓN Y PRÁCTICA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>
                <a:latin typeface="Book Antiqua" pitchFamily="18" charset="0"/>
              </a:rPr>
              <a:t>Visita previa: 24, 25 y 26 de marzo.</a:t>
            </a:r>
          </a:p>
          <a:p>
            <a:r>
              <a:rPr lang="es-MX" dirty="0" smtClean="0">
                <a:latin typeface="Book Antiqua" pitchFamily="18" charset="0"/>
              </a:rPr>
              <a:t>Observación y practica docente: del 10 al 28 de mayo.</a:t>
            </a:r>
            <a:endParaRPr lang="es-MX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Book Antiqua" pitchFamily="18" charset="0"/>
              </a:rPr>
              <a:t>ACTIVIDAD DE CIERRE DEL CURSO, PRODUCTO FINAL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Book Antiqua" pitchFamily="18" charset="0"/>
              </a:rPr>
              <a:t>Presentación de evidencias sobre la puesta en practica de la propuesta de mejora (video, periódico mural, programa de radio).</a:t>
            </a:r>
            <a:endParaRPr lang="es-MX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85795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Book Antiqua" pitchFamily="18" charset="0"/>
              </a:rPr>
              <a:t>PROPÓSITOS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44" y="1142984"/>
            <a:ext cx="8786874" cy="55007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dirty="0" smtClean="0">
                <a:latin typeface="Book Antiqua" pitchFamily="18" charset="0"/>
              </a:rPr>
              <a:t>1) Identifiquen las características de los niños que se desarrollan en las zonas urbano marginadas, que puedan influir sobre su aprendizaje, su relación con el ambiente escolar y su convivencia con la maestra y con los integrantes del grupo escolar.</a:t>
            </a:r>
            <a:br>
              <a:rPr lang="es-ES" dirty="0" smtClean="0">
                <a:latin typeface="Book Antiqua" pitchFamily="18" charset="0"/>
              </a:rPr>
            </a:br>
            <a:endParaRPr lang="es-ES" dirty="0" smtClean="0">
              <a:latin typeface="Book Antiqua" pitchFamily="18" charset="0"/>
            </a:endParaRPr>
          </a:p>
          <a:p>
            <a:pPr algn="just"/>
            <a:r>
              <a:rPr lang="es-ES" dirty="0" smtClean="0">
                <a:latin typeface="Book Antiqua" pitchFamily="18" charset="0"/>
              </a:rPr>
              <a:t>2) Definan las prioridades que debe atender el jardín de niños, en relación con la situación contextual de los niños y de sus necesidades más probables; y con base en ello, establezcan las modificaciones y adaptaciones que deben realizarse en los contenidos y formas de trabajo pedagógico para funcionar con eficacia formativa y con mayor beneficio para los niños que viven en las zonas urbano marginadas.</a:t>
            </a:r>
          </a:p>
          <a:p>
            <a:pPr algn="just"/>
            <a:endParaRPr lang="es-ES" dirty="0" smtClean="0">
              <a:latin typeface="Book Antiqua" pitchFamily="18" charset="0"/>
            </a:endParaRPr>
          </a:p>
          <a:p>
            <a:pPr algn="just"/>
            <a:r>
              <a:rPr lang="es-ES" dirty="0" smtClean="0">
                <a:latin typeface="Book Antiqua" pitchFamily="18" charset="0"/>
              </a:rPr>
              <a:t>3) Amplíen sus habilidades y competencias didácticas al adecuar su formación inicial a las necesidades de la educación preescolar que se presenta en la comunidad en que desarrollarán su practica docente.                         </a:t>
            </a:r>
          </a:p>
          <a:p>
            <a:pPr algn="just"/>
            <a:endParaRPr lang="es-MX" dirty="0" smtClean="0">
              <a:latin typeface="Book Antiqua" pitchFamily="18" charset="0"/>
            </a:endParaRPr>
          </a:p>
          <a:p>
            <a:pPr algn="just"/>
            <a:r>
              <a:rPr lang="es-MX" dirty="0" smtClean="0">
                <a:latin typeface="Book Antiqua" pitchFamily="18" charset="0"/>
              </a:rPr>
              <a:t>4) Conozcan y analicen la función del educador en un jardín de niños como responsable de un grupo  y de la organización y gestión de la institución.</a:t>
            </a:r>
            <a:endParaRPr lang="es-ES" dirty="0" smtClean="0">
              <a:latin typeface="Book Antiqua" pitchFamily="18" charset="0"/>
            </a:endParaRPr>
          </a:p>
          <a:p>
            <a:pPr algn="just"/>
            <a:r>
              <a:rPr lang="es-ES" dirty="0" smtClean="0">
                <a:latin typeface="Book Antiqua" pitchFamily="18" charset="0"/>
              </a:rPr>
              <a:t/>
            </a:r>
            <a:br>
              <a:rPr lang="es-ES" dirty="0" smtClean="0">
                <a:latin typeface="Book Antiqua" pitchFamily="18" charset="0"/>
              </a:rPr>
            </a:br>
            <a:endParaRPr lang="es-MX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Book Antiqua" pitchFamily="18" charset="0"/>
              </a:rPr>
              <a:t>BLOQUES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25000" lnSpcReduction="20000"/>
          </a:bodyPr>
          <a:lstStyle/>
          <a:p>
            <a:r>
              <a:rPr lang="es-MX" sz="7200" dirty="0" smtClean="0">
                <a:latin typeface="Book Antiqua" pitchFamily="18" charset="0"/>
              </a:rPr>
              <a:t>Introducción al curso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Temas: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       1: Prácticas familiares con especial impacto sobre la experiencia escolar.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       2: Los retos de la comunicación y la colaboración entre la educadora y las familias. La relevancia de una relación bidireccional.</a:t>
            </a:r>
          </a:p>
          <a:p>
            <a:r>
              <a:rPr lang="es-MX" sz="7200" dirty="0" smtClean="0">
                <a:latin typeface="Book Antiqua" pitchFamily="18" charset="0"/>
              </a:rPr>
              <a:t>Bloque I Estrategias de trabajo con niños preescolares en zonas urbano marginadas.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Temas:    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       1:El trabajo docente en el Jardín de Niños Urbano Marginado, programa PEP 2004 que se aplica con niños y niñas de diferentes edades.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       2:Estrategias de trabajo con padres de familia en jardines de niños urbano marginados.</a:t>
            </a:r>
          </a:p>
          <a:p>
            <a:pPr>
              <a:buNone/>
            </a:pPr>
            <a:r>
              <a:rPr lang="es-MX" sz="7200" dirty="0" smtClean="0">
                <a:latin typeface="Book Antiqua" pitchFamily="18" charset="0"/>
              </a:rPr>
              <a:t>       3:Análisis y relato de experiencias de la Jornada de Observación y Práctica.</a:t>
            </a:r>
          </a:p>
          <a:p>
            <a:r>
              <a:rPr lang="es-MX" sz="7200" dirty="0" smtClean="0">
                <a:latin typeface="Book Antiqua" pitchFamily="18" charset="0"/>
              </a:rPr>
              <a:t>Bloque II </a:t>
            </a:r>
            <a:r>
              <a:rPr lang="es-ES" sz="7200" dirty="0" smtClean="0">
                <a:latin typeface="Book Antiqua" pitchFamily="18" charset="0"/>
              </a:rPr>
              <a:t>La organización y gestión de un jardín de niños urbano marginado.</a:t>
            </a:r>
          </a:p>
          <a:p>
            <a:pPr>
              <a:buNone/>
            </a:pPr>
            <a:r>
              <a:rPr lang="es-ES" sz="7200" dirty="0" smtClean="0">
                <a:latin typeface="Book Antiqua" pitchFamily="18" charset="0"/>
              </a:rPr>
              <a:t>Temas:</a:t>
            </a:r>
          </a:p>
          <a:p>
            <a:pPr lvl="0">
              <a:buNone/>
            </a:pPr>
            <a:r>
              <a:rPr lang="es-MX" sz="7200" dirty="0" smtClean="0">
                <a:latin typeface="Book Antiqua" pitchFamily="18" charset="0"/>
              </a:rPr>
              <a:t>       1:El trabajo del jardín de niños  urbano marginado y su proyección hacia la comunidad.</a:t>
            </a:r>
          </a:p>
          <a:p>
            <a:pPr lvl="0">
              <a:buNone/>
            </a:pPr>
            <a:r>
              <a:rPr lang="es-MX" sz="7200" dirty="0" smtClean="0">
                <a:latin typeface="Book Antiqua" pitchFamily="18" charset="0"/>
              </a:rPr>
              <a:t>        2:El apoyo de la supervisión escolar y la vinculación con otros docentes.</a:t>
            </a:r>
          </a:p>
          <a:p>
            <a:pPr>
              <a:buNone/>
            </a:pPr>
            <a:endParaRPr lang="es-MX" sz="7200" dirty="0" smtClean="0"/>
          </a:p>
          <a:p>
            <a:endParaRPr lang="es-ES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Book Antiqua" pitchFamily="18" charset="0"/>
              </a:rPr>
              <a:t>COMPETENCIAS A DESARROLLAR EN EL PERFIL DE EGRESO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>
                <a:latin typeface="Book Antiqua" pitchFamily="18" charset="0"/>
              </a:rPr>
              <a:t>Habilidades intelectuales específicas:</a:t>
            </a:r>
          </a:p>
          <a:p>
            <a:pPr algn="just">
              <a:buNone/>
            </a:pPr>
            <a:r>
              <a:rPr lang="es-MX" sz="2000" dirty="0" smtClean="0">
                <a:latin typeface="Book Antiqua" pitchFamily="18" charset="0"/>
              </a:rPr>
              <a:t>Tiene disposición y capacidades propicias para la investigación científica y las aplica para mejorar los resultados de su labor educativa.</a:t>
            </a:r>
          </a:p>
          <a:p>
            <a:pPr algn="just">
              <a:buNone/>
            </a:pPr>
            <a:r>
              <a:rPr lang="es-MX" sz="2000" dirty="0" smtClean="0">
                <a:latin typeface="Book Antiqua" pitchFamily="18" charset="0"/>
              </a:rPr>
              <a:t>Localiza, selecciona y utiliza información de diverso tipo que necesita para su actividad profesional</a:t>
            </a:r>
            <a:r>
              <a:rPr lang="es-MX" dirty="0" smtClean="0"/>
              <a:t>.</a:t>
            </a:r>
          </a:p>
          <a:p>
            <a:pPr algn="ctr"/>
            <a:r>
              <a:rPr lang="es-MX" sz="2000" dirty="0" smtClean="0">
                <a:latin typeface="Book Antiqua" pitchFamily="18" charset="0"/>
              </a:rPr>
              <a:t>Dominio de los propósitos  y contenidos básicos de la educación preescolar:</a:t>
            </a:r>
          </a:p>
          <a:p>
            <a:pPr>
              <a:buNone/>
            </a:pPr>
            <a:r>
              <a:rPr lang="es-MX" sz="2000" dirty="0" smtClean="0">
                <a:latin typeface="Book Antiqua" pitchFamily="18" charset="0"/>
              </a:rPr>
              <a:t>Reconoce la educación preescolar como un servicio que promueve la democratización de las oportunidades de desarrollo de la población infantil y que contribuye a compensar las desigualdades culturales y sociales de origen.</a:t>
            </a:r>
          </a:p>
          <a:p>
            <a:pPr algn="just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428596" y="1572174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s-MX" sz="2000" dirty="0" smtClean="0">
                <a:latin typeface="Book Antiqua" pitchFamily="18" charset="0"/>
              </a:rPr>
              <a:t> Competencias </a:t>
            </a:r>
            <a:r>
              <a:rPr lang="es-MX" sz="2000" dirty="0" smtClean="0">
                <a:latin typeface="Book Antiqua" pitchFamily="18" charset="0"/>
              </a:rPr>
              <a:t>Didácticas</a:t>
            </a:r>
            <a:r>
              <a:rPr lang="es-MX" sz="2000" dirty="0" smtClean="0">
                <a:latin typeface="Book Antiqua" pitchFamily="18" charset="0"/>
              </a:rPr>
              <a:t>:</a:t>
            </a:r>
          </a:p>
          <a:p>
            <a:endParaRPr lang="es-MX" sz="2000" dirty="0" smtClean="0">
              <a:latin typeface="Book Antiqua" pitchFamily="18" charset="0"/>
            </a:endParaRPr>
          </a:p>
          <a:p>
            <a:r>
              <a:rPr lang="es-MX" sz="2000" dirty="0" smtClean="0">
                <a:latin typeface="Book Antiqua" pitchFamily="18" charset="0"/>
              </a:rPr>
              <a:t>Reconoce las diferencias individuales de los educandos que influyen en los procesos de aprendizaje y aplica estrategias didácticas para estimularlos; en especial, es capaz de favorecer el aprendizaje de los niños en condiciones familiares y sociales particularmente difíciles</a:t>
            </a:r>
            <a:r>
              <a:rPr lang="es-MX" sz="2000" dirty="0" smtClean="0">
                <a:latin typeface="Book Antiqua" pitchFamily="18" charset="0"/>
              </a:rPr>
              <a:t>.</a:t>
            </a:r>
          </a:p>
          <a:p>
            <a:endParaRPr lang="es-MX" sz="2000" dirty="0" smtClean="0">
              <a:latin typeface="Book Antiqua" pitchFamily="18" charset="0"/>
            </a:endParaRPr>
          </a:p>
          <a:p>
            <a:endParaRPr lang="es-MX" sz="2000" dirty="0" smtClean="0">
              <a:latin typeface="Book Antiqua" pitchFamily="18" charset="0"/>
            </a:endParaRPr>
          </a:p>
          <a:p>
            <a:pPr algn="ctr">
              <a:buFont typeface="Arial" charset="0"/>
              <a:buChar char="•"/>
            </a:pPr>
            <a:r>
              <a:rPr lang="es-MX" sz="2000" dirty="0" smtClean="0">
                <a:latin typeface="Book Antiqua" pitchFamily="18" charset="0"/>
              </a:rPr>
              <a:t> Identidad </a:t>
            </a:r>
            <a:r>
              <a:rPr lang="es-MX" sz="2000" dirty="0" smtClean="0">
                <a:latin typeface="Book Antiqua" pitchFamily="18" charset="0"/>
              </a:rPr>
              <a:t>profesional y ética</a:t>
            </a:r>
            <a:r>
              <a:rPr lang="es-MX" sz="2000" dirty="0" smtClean="0">
                <a:latin typeface="Book Antiqua" pitchFamily="18" charset="0"/>
              </a:rPr>
              <a:t>:</a:t>
            </a:r>
          </a:p>
          <a:p>
            <a:endParaRPr lang="es-MX" sz="2000" dirty="0" smtClean="0">
              <a:latin typeface="Book Antiqua" pitchFamily="18" charset="0"/>
            </a:endParaRPr>
          </a:p>
          <a:p>
            <a:r>
              <a:rPr lang="es-MX" sz="2000" dirty="0" smtClean="0">
                <a:latin typeface="Book Antiqua" pitchFamily="18" charset="0"/>
              </a:rPr>
              <a:t>Reconoce, a partir de una valoración realista, el significado que su trabajo tiene para los alumnos, las familias de estos y la sociedad</a:t>
            </a:r>
            <a:r>
              <a:rPr lang="es-MX" sz="2000" dirty="0" smtClean="0">
                <a:latin typeface="Book Antiqua" pitchFamily="18" charset="0"/>
              </a:rPr>
              <a:t>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COMPETENCIAS A DESARROLLAR EN EL PERFIL DE EGRESO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1555514"/>
            <a:ext cx="72866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000" dirty="0" smtClean="0">
              <a:latin typeface="Book Antiqua" pitchFamily="18" charset="0"/>
            </a:endParaRPr>
          </a:p>
          <a:p>
            <a:pPr algn="ctr">
              <a:buFont typeface="Arial" charset="0"/>
              <a:buChar char="•"/>
            </a:pPr>
            <a:r>
              <a:rPr lang="es-MX" sz="2000" dirty="0" smtClean="0">
                <a:latin typeface="Book Antiqua" pitchFamily="18" charset="0"/>
              </a:rPr>
              <a:t> Capacidad de percepción y respuesta a las condiciones sociales del entorno de la escuela:</a:t>
            </a:r>
          </a:p>
          <a:p>
            <a:endParaRPr lang="es-MX" sz="2000" dirty="0" smtClean="0">
              <a:latin typeface="Book Antiqua" pitchFamily="18" charset="0"/>
            </a:endParaRPr>
          </a:p>
          <a:p>
            <a:r>
              <a:rPr lang="es-MX" sz="2000" dirty="0" smtClean="0">
                <a:latin typeface="Book Antiqua" pitchFamily="18" charset="0"/>
              </a:rPr>
              <a:t>Aprecia y respeta la diversidad regional, social, cultural y ética del país como un componente valioso de la nacionalidad, y acepta que dicha diversidad estará presente en las situaciones en las que realice su trabajo.</a:t>
            </a:r>
          </a:p>
          <a:p>
            <a:endParaRPr lang="es-MX" sz="2000" dirty="0" smtClean="0">
              <a:latin typeface="Book Antiqua" pitchFamily="18" charset="0"/>
            </a:endParaRPr>
          </a:p>
          <a:p>
            <a:r>
              <a:rPr lang="es-MX" sz="2000" dirty="0" smtClean="0">
                <a:latin typeface="Book Antiqua" pitchFamily="18" charset="0"/>
              </a:rPr>
              <a:t>Valora la función educativa de la familia.</a:t>
            </a:r>
          </a:p>
          <a:p>
            <a:r>
              <a:rPr lang="es-MX" sz="2000" dirty="0" smtClean="0">
                <a:latin typeface="Book Antiqua" pitchFamily="18" charset="0"/>
              </a:rPr>
              <a:t>Promueve la solidaridad y el apoyo de la comunidad hacia la escuela, tomando en cuenta los recursos y las limitaciones del medio en que trabaja.</a:t>
            </a:r>
          </a:p>
          <a:p>
            <a:r>
              <a:rPr lang="es-MX" sz="2000" dirty="0" smtClean="0">
                <a:latin typeface="Book Antiqua" pitchFamily="18" charset="0"/>
              </a:rPr>
              <a:t>Reconoce los principales problemas que enfrenta la comunidad en la que labora y tiene disposición para contribuir a su solución.</a:t>
            </a:r>
            <a:endParaRPr lang="es-MX" sz="2000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COMPETENCIAS A DESARROLLAR EN EL PERFIL DE EGRESO</a:t>
            </a:r>
            <a:endParaRPr kumimoji="0" lang="es-MX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s-ES" sz="3600" b="1" i="1" dirty="0" smtClean="0">
                <a:hlinkClick r:id="rId3"/>
              </a:rPr>
              <a:t>CRITERIOS DE EVALUACIÓN</a:t>
            </a:r>
            <a:r>
              <a:rPr lang="es-ES" sz="3600" dirty="0" smtClean="0"/>
              <a:t/>
            </a:r>
            <a:br>
              <a:rPr lang="es-ES" sz="3600" dirty="0" smtClean="0"/>
            </a:b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715436" cy="5572164"/>
          </a:xfrm>
        </p:spPr>
        <p:txBody>
          <a:bodyPr>
            <a:normAutofit fontScale="92500" lnSpcReduction="10000"/>
          </a:bodyPr>
          <a:lstStyle/>
          <a:p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>EXÁMENES 40% Bimestral y Semestral.</a:t>
            </a:r>
            <a:b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>TRABAJOS ESCRITOS 20%</a:t>
            </a:r>
            <a:b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>PARTICIPACIONES, EXPOSICIONES Y MANEJO DE MATERIAL. 10% Definir número de participaciones por alumno, las cuales deberán de ser con fundamento en donde se demuestre el dominio del tema y reflexión; se evaluará a través de rubricas</a:t>
            </a:r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Book Antiqua" pitchFamily="18" charset="0"/>
              </a:rPr>
              <a:t>OBSERVACIÓN Y PRÁCTICA DOCENTE 30% Acordes a las características de cada grado, y se evaluará a través de rubricas.</a:t>
            </a:r>
            <a:r>
              <a:rPr lang="es-ES" sz="2800" dirty="0" smtClean="0">
                <a:latin typeface="Book Antiqua" pitchFamily="18" charset="0"/>
              </a:rPr>
              <a:t/>
            </a:r>
            <a:br>
              <a:rPr lang="es-ES" sz="2800" dirty="0" smtClean="0">
                <a:latin typeface="Book Antiqua" pitchFamily="18" charset="0"/>
              </a:rPr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ES" b="1" i="1" dirty="0" smtClean="0">
                <a:latin typeface="Book Antiqua" pitchFamily="18" charset="0"/>
              </a:rPr>
              <a:t> </a:t>
            </a:r>
            <a:r>
              <a:rPr lang="es-ES" b="1" i="1" dirty="0" smtClean="0">
                <a:latin typeface="Book Antiqua" pitchFamily="18" charset="0"/>
                <a:hlinkClick r:id="rId3"/>
              </a:rPr>
              <a:t>METODOLOGÍA</a:t>
            </a:r>
            <a:endParaRPr lang="es-ES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es-ES" dirty="0" smtClean="0">
                <a:latin typeface="Book Antiqua" pitchFamily="18" charset="0"/>
              </a:rPr>
              <a:t>Participación activa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Equipos de trabajo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Análisis de lectura previa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Elaboración de conclusiones grupales</a:t>
            </a:r>
          </a:p>
          <a:p>
            <a:pPr algn="ctr">
              <a:buNone/>
            </a:pPr>
            <a:endParaRPr lang="es-ES" b="1" i="1" dirty="0" smtClean="0">
              <a:latin typeface="Book Antiqua" pitchFamily="18" charset="0"/>
              <a:hlinkClick r:id="rId4"/>
            </a:endParaRPr>
          </a:p>
          <a:p>
            <a:pPr algn="ctr">
              <a:buNone/>
            </a:pPr>
            <a:r>
              <a:rPr lang="es-ES" b="1" i="1" dirty="0" smtClean="0">
                <a:latin typeface="Book Antiqua" pitchFamily="18" charset="0"/>
                <a:hlinkClick r:id="rId4"/>
              </a:rPr>
              <a:t>ASISTENCIA</a:t>
            </a:r>
            <a:endParaRPr lang="es-ES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es-ES" dirty="0" smtClean="0">
                <a:latin typeface="Book Antiqua" pitchFamily="18" charset="0"/>
              </a:rPr>
              <a:t>El porcentaje de asistencia para acreditar la asignatura </a:t>
            </a:r>
            <a:r>
              <a:rPr lang="es-ES" dirty="0" smtClean="0">
                <a:latin typeface="Book Antiqua" pitchFamily="18" charset="0"/>
              </a:rPr>
              <a:t>es </a:t>
            </a:r>
            <a:r>
              <a:rPr lang="es-ES" dirty="0" smtClean="0">
                <a:latin typeface="Book Antiqua" pitchFamily="18" charset="0"/>
              </a:rPr>
              <a:t>de 85% </a:t>
            </a:r>
            <a:r>
              <a:rPr lang="es-ES" dirty="0" smtClean="0">
                <a:latin typeface="Book Antiqua" pitchFamily="18" charset="0"/>
              </a:rPr>
              <a:t>m</a:t>
            </a:r>
            <a:r>
              <a:rPr lang="es-ES" dirty="0" smtClean="0">
                <a:latin typeface="Book Antiqua" pitchFamily="18" charset="0"/>
              </a:rPr>
              <a:t>ínimo </a:t>
            </a:r>
            <a:endParaRPr lang="es-ES" dirty="0" smtClean="0">
              <a:latin typeface="Book Antiqua" pitchFamily="18" charset="0"/>
            </a:endParaRPr>
          </a:p>
          <a:p>
            <a:pPr algn="ctr">
              <a:buNone/>
            </a:pPr>
            <a:endParaRPr lang="es-ES" b="1" i="1" dirty="0" smtClean="0">
              <a:latin typeface="Book Antiqua" pitchFamily="18" charset="0"/>
              <a:hlinkClick r:id="rId5"/>
            </a:endParaRPr>
          </a:p>
          <a:p>
            <a:pPr algn="ctr">
              <a:buNone/>
            </a:pPr>
            <a:r>
              <a:rPr lang="es-ES" b="1" i="1" dirty="0" smtClean="0">
                <a:latin typeface="Book Antiqua" pitchFamily="18" charset="0"/>
                <a:hlinkClick r:id="rId5"/>
              </a:rPr>
              <a:t>REGLAS</a:t>
            </a:r>
            <a:endParaRPr lang="es-ES" dirty="0" smtClean="0">
              <a:latin typeface="Book Antiqua" pitchFamily="18" charset="0"/>
            </a:endParaRPr>
          </a:p>
          <a:p>
            <a:pPr algn="ctr">
              <a:buNone/>
            </a:pPr>
            <a:r>
              <a:rPr lang="es-ES" dirty="0" smtClean="0">
                <a:latin typeface="Book Antiqua" pitchFamily="18" charset="0"/>
              </a:rPr>
              <a:t>Puntualidad y permanencia durante las sesiones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Respeto mutuo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Participación activa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Lectura previa con reporte de lectura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Controles de lectura en clase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Evitar uso de celulares en clase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Evitar el uso de laptop en clase</a:t>
            </a:r>
            <a:br>
              <a:rPr lang="es-ES" dirty="0" smtClean="0">
                <a:latin typeface="Book Antiqua" pitchFamily="18" charset="0"/>
              </a:rPr>
            </a:br>
            <a:r>
              <a:rPr lang="es-ES" dirty="0" smtClean="0">
                <a:latin typeface="Book Antiqua" pitchFamily="18" charset="0"/>
              </a:rPr>
              <a:t>Entregar en tiempo y forma los trabajos y tareas</a:t>
            </a:r>
          </a:p>
          <a:p>
            <a:pPr algn="ctr"/>
            <a:endParaRPr lang="es-ES" dirty="0" smtClean="0"/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es-MX" sz="3600" dirty="0" smtClean="0">
                <a:latin typeface="Book Antiqua" pitchFamily="18" charset="0"/>
              </a:rPr>
              <a:t>RELACIÓN CON OTRAS ASIGNATURAS:</a:t>
            </a:r>
            <a:endParaRPr lang="es-MX" sz="3600" dirty="0">
              <a:latin typeface="Book Antiqu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4786346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es-MX" sz="2000" dirty="0" smtClean="0">
                <a:solidFill>
                  <a:schemeClr val="tx1"/>
                </a:solidFill>
                <a:latin typeface="Book Antiqua" pitchFamily="18" charset="0"/>
              </a:rPr>
              <a:t>Anteceden: escuela y contexto, propósitos y contenidos de la educación preescolar, problemas y políticas  de la educación básica, desarrollo infantil, entorno familiar y social I y asignatura regional I</a:t>
            </a:r>
            <a:r>
              <a:rPr lang="es-MX" sz="20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514350" indent="-514350" algn="just"/>
            <a:endParaRPr lang="es-MX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514350" indent="-514350" algn="just"/>
            <a:r>
              <a:rPr lang="es-MX" sz="2000" dirty="0" smtClean="0">
                <a:solidFill>
                  <a:schemeClr val="tx1"/>
                </a:solidFill>
                <a:latin typeface="Book Antiqua" pitchFamily="18" charset="0"/>
              </a:rPr>
              <a:t>Precede: trabajo docente I y II, y seminario de análisis del trabajo docente I y II</a:t>
            </a:r>
            <a:r>
              <a:rPr lang="es-MX" sz="20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514350" indent="-514350" algn="just"/>
            <a:endParaRPr lang="es-MX" sz="20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514350" indent="-514350" algn="just"/>
            <a:r>
              <a:rPr lang="es-MX" sz="2000" dirty="0" smtClean="0">
                <a:solidFill>
                  <a:schemeClr val="tx1"/>
                </a:solidFill>
                <a:latin typeface="Book Antiqua" pitchFamily="18" charset="0"/>
              </a:rPr>
              <a:t>Semestre: observación y práctica docente IV, taller de diseño de actividades didácticas II, entorno familiar y social II, gestión escolar, niños en situaciones de riesgo.</a:t>
            </a:r>
            <a:endParaRPr lang="es-MX" sz="20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</TotalTime>
  <Words>758</Words>
  <Application>Microsoft Office PowerPoint</Application>
  <PresentationFormat>Presentación en pantalla (4:3)</PresentationFormat>
  <Paragraphs>94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Intermedio</vt:lpstr>
      <vt:lpstr>ASIGNATURA REGIONAL II LA ENSEÑANZA EN LOS JARDINES DE NIÑOS URBANO MARGINADOS</vt:lpstr>
      <vt:lpstr>PROPÓSITOS</vt:lpstr>
      <vt:lpstr>BLOQUES</vt:lpstr>
      <vt:lpstr>COMPETENCIAS A DESARROLLAR EN EL PERFIL DE EGRESO</vt:lpstr>
      <vt:lpstr>Diapositiva 5</vt:lpstr>
      <vt:lpstr>Diapositiva 6</vt:lpstr>
      <vt:lpstr>CRITERIOS DE EVALUACIÓN </vt:lpstr>
      <vt:lpstr>Diapositiva 8</vt:lpstr>
      <vt:lpstr>RELACIÓN CON OTRAS ASIGNATURAS:</vt:lpstr>
      <vt:lpstr>MATERIALES A UTILIZAR</vt:lpstr>
      <vt:lpstr>FECHAS DE EXÁMENES:</vt:lpstr>
      <vt:lpstr>JORNADAS DE OBSERVACIÓN Y PRÁCTICA</vt:lpstr>
      <vt:lpstr>ACTIVIDAD DE CIERRE DEL CURSO, PRODUCTO FINAL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PROPÓSITOS</dc:title>
  <dc:creator>Owner</dc:creator>
  <cp:lastModifiedBy>TOSHIBA</cp:lastModifiedBy>
  <cp:revision>34</cp:revision>
  <dcterms:created xsi:type="dcterms:W3CDTF">2010-01-28T18:12:07Z</dcterms:created>
  <dcterms:modified xsi:type="dcterms:W3CDTF">2010-02-02T02:50:12Z</dcterms:modified>
</cp:coreProperties>
</file>