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80" r:id="rId3"/>
    <p:sldId id="282" r:id="rId4"/>
    <p:sldId id="262" r:id="rId5"/>
    <p:sldId id="274" r:id="rId6"/>
    <p:sldId id="297" r:id="rId7"/>
    <p:sldId id="263" r:id="rId8"/>
    <p:sldId id="284" r:id="rId9"/>
    <p:sldId id="264" r:id="rId10"/>
    <p:sldId id="285" r:id="rId11"/>
    <p:sldId id="265" r:id="rId12"/>
    <p:sldId id="286" r:id="rId13"/>
    <p:sldId id="287" r:id="rId14"/>
    <p:sldId id="266" r:id="rId15"/>
    <p:sldId id="288" r:id="rId16"/>
    <p:sldId id="267" r:id="rId17"/>
    <p:sldId id="279" r:id="rId18"/>
    <p:sldId id="289" r:id="rId19"/>
    <p:sldId id="283" r:id="rId20"/>
    <p:sldId id="290" r:id="rId21"/>
    <p:sldId id="292" r:id="rId22"/>
    <p:sldId id="291" r:id="rId23"/>
    <p:sldId id="293" r:id="rId24"/>
    <p:sldId id="294" r:id="rId25"/>
    <p:sldId id="295" r:id="rId26"/>
    <p:sldId id="296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8" d="100"/>
          <a:sy n="48" d="100"/>
        </p:scale>
        <p:origin x="-1140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572"/>
    </p:cViewPr>
  </p:sorterViewPr>
  <p:notesViewPr>
    <p:cSldViewPr>
      <p:cViewPr varScale="1">
        <p:scale>
          <a:sx n="28" d="100"/>
          <a:sy n="28" d="100"/>
        </p:scale>
        <p:origin x="-126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pic>
        <p:nvPicPr>
          <p:cNvPr id="3075" name="Picture 3" descr="A:\minispir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</p:spPr>
      </p:pic>
      <p:sp>
        <p:nvSpPr>
          <p:cNvPr id="307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3077" name="Picture 5" descr="A:\minispir.GIF"/>
          <p:cNvPicPr>
            <a:picLocks noChangeAspect="1" noChangeArrowheads="1"/>
          </p:cNvPicPr>
          <p:nvPr/>
        </p:nvPicPr>
        <p:blipFill>
          <a:blip r:embed="rId4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Haga clic para modificar el estilo de título del patrón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Haga clic para modificar el estilo de subtítulo del patrón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>
          <a:xfrm>
            <a:off x="1117600" y="6115050"/>
            <a:ext cx="1930400" cy="514350"/>
          </a:xfrm>
        </p:spPr>
        <p:txBody>
          <a:bodyPr/>
          <a:lstStyle>
            <a:lvl1pPr>
              <a:defRPr>
                <a:solidFill>
                  <a:srgbClr val="CC9864"/>
                </a:solidFill>
              </a:defRPr>
            </a:lvl1pPr>
          </a:lstStyle>
          <a:p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556000" y="6115050"/>
            <a:ext cx="2844800" cy="514350"/>
          </a:xfrm>
        </p:spPr>
        <p:txBody>
          <a:bodyPr/>
          <a:lstStyle>
            <a:lvl1pPr>
              <a:defRPr>
                <a:solidFill>
                  <a:srgbClr val="CC9864"/>
                </a:solidFill>
              </a:defRPr>
            </a:lvl1pPr>
          </a:lstStyle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115050"/>
            <a:ext cx="1828800" cy="514350"/>
          </a:xfrm>
        </p:spPr>
        <p:txBody>
          <a:bodyPr/>
          <a:lstStyle>
            <a:lvl1pPr>
              <a:defRPr>
                <a:solidFill>
                  <a:srgbClr val="CC9864"/>
                </a:solidFill>
              </a:defRPr>
            </a:lvl1pPr>
          </a:lstStyle>
          <a:p>
            <a:fld id="{1B7CD74E-44E4-4E08-8B37-EFB5723FBA3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187BE-949F-4A6C-A358-B1D7DC2491E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96100" y="40005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66800" y="40005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6E3951-4732-4656-A815-E76126325CF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D0CEF-F5B0-489B-A69C-4C1A7449753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673D9-0BB8-412C-BC40-828B976C499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668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92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81D53-CD08-4098-8916-0DAF0086715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99E55-CC84-443E-B950-E448619A4DE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185AC-30B4-4FAC-8E53-80CF846CB3F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83BD7-D86E-4736-89BD-63E178B6659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948C8-36AB-466C-AE43-6C5CCD0F1C3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C88C9-A1AF-4E62-9885-3993A4BEF72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50800"/>
            <a:ext cx="8926513" cy="6743700"/>
            <a:chOff x="0" y="42"/>
            <a:chExt cx="4217" cy="5664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>
              <a:off x="0" y="42"/>
              <a:ext cx="4217" cy="5664"/>
              <a:chOff x="0" y="42"/>
              <a:chExt cx="4217" cy="5664"/>
            </a:xfrm>
          </p:grpSpPr>
          <p:sp>
            <p:nvSpPr>
              <p:cNvPr id="2052" name="Rectangle 4"/>
              <p:cNvSpPr>
                <a:spLocks noChangeArrowheads="1"/>
              </p:cNvSpPr>
              <p:nvPr/>
            </p:nvSpPr>
            <p:spPr bwMode="ltGray">
              <a:xfrm>
                <a:off x="250" y="169"/>
                <a:ext cx="3967" cy="543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pic>
            <p:nvPicPr>
              <p:cNvPr id="2053" name="Picture 5" descr="A:\minispir.GIF"/>
              <p:cNvPicPr>
                <a:picLocks noChangeAspect="1" noChangeArrowheads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ltGray">
              <a:xfrm>
                <a:off x="0" y="42"/>
                <a:ext cx="558" cy="3600"/>
              </a:xfrm>
              <a:prstGeom prst="rect">
                <a:avLst/>
              </a:prstGeom>
              <a:noFill/>
            </p:spPr>
          </p:pic>
          <p:sp>
            <p:nvSpPr>
              <p:cNvPr id="2054" name="Rectangle 6"/>
              <p:cNvSpPr>
                <a:spLocks noChangeArrowheads="1"/>
              </p:cNvSpPr>
              <p:nvPr/>
            </p:nvSpPr>
            <p:spPr bwMode="ltGray">
              <a:xfrm>
                <a:off x="282" y="3468"/>
                <a:ext cx="492" cy="38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pic>
            <p:nvPicPr>
              <p:cNvPr id="2055" name="Picture 7" descr="A:\minispir.GIF"/>
              <p:cNvPicPr>
                <a:picLocks noChangeAspect="1" noChangeArrowheads="1"/>
              </p:cNvPicPr>
              <p:nvPr/>
            </p:nvPicPr>
            <p:blipFill>
              <a:blip r:embed="rId14"/>
              <a:srcRect t="39999"/>
              <a:stretch>
                <a:fillRect/>
              </a:stretch>
            </p:blipFill>
            <p:spPr bwMode="ltGray">
              <a:xfrm>
                <a:off x="0" y="3546"/>
                <a:ext cx="558" cy="2160"/>
              </a:xfrm>
              <a:prstGeom prst="rect">
                <a:avLst/>
              </a:prstGeom>
              <a:noFill/>
            </p:spPr>
          </p:pic>
        </p:grpSp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543" y="1296"/>
              <a:ext cx="3658" cy="4032"/>
              <a:chOff x="198" y="1296"/>
              <a:chExt cx="3658" cy="4032"/>
            </a:xfrm>
          </p:grpSpPr>
          <p:sp>
            <p:nvSpPr>
              <p:cNvPr id="2057" name="Line 9"/>
              <p:cNvSpPr>
                <a:spLocks noChangeShapeType="1"/>
              </p:cNvSpPr>
              <p:nvPr/>
            </p:nvSpPr>
            <p:spPr bwMode="ltGray">
              <a:xfrm>
                <a:off x="198" y="129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58" name="Line 10"/>
              <p:cNvSpPr>
                <a:spLocks noChangeShapeType="1"/>
              </p:cNvSpPr>
              <p:nvPr/>
            </p:nvSpPr>
            <p:spPr bwMode="ltGray">
              <a:xfrm>
                <a:off x="198" y="148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59" name="Line 11"/>
              <p:cNvSpPr>
                <a:spLocks noChangeShapeType="1"/>
              </p:cNvSpPr>
              <p:nvPr/>
            </p:nvSpPr>
            <p:spPr bwMode="ltGray">
              <a:xfrm>
                <a:off x="198" y="168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0" name="Line 12"/>
              <p:cNvSpPr>
                <a:spLocks noChangeShapeType="1"/>
              </p:cNvSpPr>
              <p:nvPr/>
            </p:nvSpPr>
            <p:spPr bwMode="ltGray">
              <a:xfrm>
                <a:off x="198" y="187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1" name="Line 13"/>
              <p:cNvSpPr>
                <a:spLocks noChangeShapeType="1"/>
              </p:cNvSpPr>
              <p:nvPr/>
            </p:nvSpPr>
            <p:spPr bwMode="ltGray">
              <a:xfrm>
                <a:off x="198" y="206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2" name="Line 14"/>
              <p:cNvSpPr>
                <a:spLocks noChangeShapeType="1"/>
              </p:cNvSpPr>
              <p:nvPr/>
            </p:nvSpPr>
            <p:spPr bwMode="ltGray">
              <a:xfrm>
                <a:off x="198" y="225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3" name="Line 15"/>
              <p:cNvSpPr>
                <a:spLocks noChangeShapeType="1"/>
              </p:cNvSpPr>
              <p:nvPr/>
            </p:nvSpPr>
            <p:spPr bwMode="ltGray">
              <a:xfrm>
                <a:off x="198" y="244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4" name="Line 16"/>
              <p:cNvSpPr>
                <a:spLocks noChangeShapeType="1"/>
              </p:cNvSpPr>
              <p:nvPr/>
            </p:nvSpPr>
            <p:spPr bwMode="ltGray">
              <a:xfrm>
                <a:off x="198" y="264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5" name="Line 17"/>
              <p:cNvSpPr>
                <a:spLocks noChangeShapeType="1"/>
              </p:cNvSpPr>
              <p:nvPr/>
            </p:nvSpPr>
            <p:spPr bwMode="ltGray">
              <a:xfrm>
                <a:off x="198" y="283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6" name="Line 18"/>
              <p:cNvSpPr>
                <a:spLocks noChangeShapeType="1"/>
              </p:cNvSpPr>
              <p:nvPr/>
            </p:nvSpPr>
            <p:spPr bwMode="ltGray">
              <a:xfrm>
                <a:off x="198" y="302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7" name="Line 19"/>
              <p:cNvSpPr>
                <a:spLocks noChangeShapeType="1"/>
              </p:cNvSpPr>
              <p:nvPr/>
            </p:nvSpPr>
            <p:spPr bwMode="ltGray">
              <a:xfrm>
                <a:off x="198" y="321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8" name="Line 20"/>
              <p:cNvSpPr>
                <a:spLocks noChangeShapeType="1"/>
              </p:cNvSpPr>
              <p:nvPr/>
            </p:nvSpPr>
            <p:spPr bwMode="ltGray">
              <a:xfrm>
                <a:off x="198" y="340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9" name="Line 21"/>
              <p:cNvSpPr>
                <a:spLocks noChangeShapeType="1"/>
              </p:cNvSpPr>
              <p:nvPr/>
            </p:nvSpPr>
            <p:spPr bwMode="ltGray">
              <a:xfrm>
                <a:off x="198" y="360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0" name="Line 22"/>
              <p:cNvSpPr>
                <a:spLocks noChangeShapeType="1"/>
              </p:cNvSpPr>
              <p:nvPr/>
            </p:nvSpPr>
            <p:spPr bwMode="ltGray">
              <a:xfrm>
                <a:off x="198" y="379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1" name="Line 23"/>
              <p:cNvSpPr>
                <a:spLocks noChangeShapeType="1"/>
              </p:cNvSpPr>
              <p:nvPr/>
            </p:nvSpPr>
            <p:spPr bwMode="ltGray">
              <a:xfrm>
                <a:off x="198" y="398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2" name="Line 24"/>
              <p:cNvSpPr>
                <a:spLocks noChangeShapeType="1"/>
              </p:cNvSpPr>
              <p:nvPr/>
            </p:nvSpPr>
            <p:spPr bwMode="ltGray">
              <a:xfrm>
                <a:off x="198" y="417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3" name="Line 25"/>
              <p:cNvSpPr>
                <a:spLocks noChangeShapeType="1"/>
              </p:cNvSpPr>
              <p:nvPr/>
            </p:nvSpPr>
            <p:spPr bwMode="ltGray">
              <a:xfrm>
                <a:off x="198" y="436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4" name="Line 26"/>
              <p:cNvSpPr>
                <a:spLocks noChangeShapeType="1"/>
              </p:cNvSpPr>
              <p:nvPr/>
            </p:nvSpPr>
            <p:spPr bwMode="ltGray">
              <a:xfrm>
                <a:off x="198" y="456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5" name="Line 27"/>
              <p:cNvSpPr>
                <a:spLocks noChangeShapeType="1"/>
              </p:cNvSpPr>
              <p:nvPr/>
            </p:nvSpPr>
            <p:spPr bwMode="ltGray">
              <a:xfrm>
                <a:off x="198" y="475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6" name="Line 28"/>
              <p:cNvSpPr>
                <a:spLocks noChangeShapeType="1"/>
              </p:cNvSpPr>
              <p:nvPr/>
            </p:nvSpPr>
            <p:spPr bwMode="ltGray">
              <a:xfrm>
                <a:off x="198" y="494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7" name="Line 29"/>
              <p:cNvSpPr>
                <a:spLocks noChangeShapeType="1"/>
              </p:cNvSpPr>
              <p:nvPr/>
            </p:nvSpPr>
            <p:spPr bwMode="ltGray">
              <a:xfrm>
                <a:off x="198" y="513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8" name="Line 30"/>
              <p:cNvSpPr>
                <a:spLocks noChangeShapeType="1"/>
              </p:cNvSpPr>
              <p:nvPr/>
            </p:nvSpPr>
            <p:spPr bwMode="ltGray">
              <a:xfrm>
                <a:off x="198" y="532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</p:grpSp>
      </p:grpSp>
      <p:sp>
        <p:nvSpPr>
          <p:cNvPr id="2079" name="Rectangle 31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4000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2080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716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2081" name="Rectangle 3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41400" y="61579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folHlink"/>
                </a:solidFill>
              </a:defRPr>
            </a:lvl1pPr>
          </a:lstStyle>
          <a:p>
            <a:endParaRPr lang="en-US"/>
          </a:p>
        </p:txBody>
      </p:sp>
      <p:sp>
        <p:nvSpPr>
          <p:cNvPr id="2082" name="Rectangle 3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1579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folHlink"/>
                </a:solidFill>
              </a:defRPr>
            </a:lvl1pPr>
          </a:lstStyle>
          <a:p>
            <a:endParaRPr lang="en-US"/>
          </a:p>
        </p:txBody>
      </p:sp>
      <p:sp>
        <p:nvSpPr>
          <p:cNvPr id="2083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1579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folHlink"/>
                </a:solidFill>
              </a:defRPr>
            </a:lvl1pPr>
          </a:lstStyle>
          <a:p>
            <a:fld id="{2E9F082F-7427-4393-8C2B-727FEE286BCB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dissolve/>
    <p:sndAc>
      <p:stSnd>
        <p:snd r:embed="rId13" name="breeze.wav" builtIn="1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26.xml"/><Relationship Id="rId5" Type="http://schemas.openxmlformats.org/officeDocument/2006/relationships/slide" Target="slide25.xml"/><Relationship Id="rId4" Type="http://schemas.openxmlformats.org/officeDocument/2006/relationships/slide" Target="slide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1285860"/>
            <a:ext cx="7772400" cy="3624266"/>
          </a:xfrm>
        </p:spPr>
        <p:txBody>
          <a:bodyPr/>
          <a:lstStyle/>
          <a:p>
            <a:r>
              <a:rPr lang="es-ES_tradnl" sz="6600" dirty="0" smtClean="0"/>
              <a:t>Observación  </a:t>
            </a:r>
            <a:r>
              <a:rPr lang="es-ES_tradnl" sz="6600" dirty="0"/>
              <a:t>y</a:t>
            </a:r>
            <a:r>
              <a:rPr lang="es-ES_tradnl" sz="6600" dirty="0" smtClean="0"/>
              <a:t> Práctica Docente </a:t>
            </a:r>
            <a:r>
              <a:rPr lang="es-ES_tradnl" sz="6600" dirty="0"/>
              <a:t>IV</a:t>
            </a:r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0"/>
            <a:ext cx="7772400" cy="1143000"/>
          </a:xfrm>
        </p:spPr>
        <p:txBody>
          <a:bodyPr/>
          <a:lstStyle/>
          <a:p>
            <a:r>
              <a:rPr lang="es-ES" dirty="0" smtClean="0"/>
              <a:t>Temas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28662" y="1142984"/>
            <a:ext cx="7772400" cy="5214974"/>
          </a:xfrm>
        </p:spPr>
        <p:txBody>
          <a:bodyPr/>
          <a:lstStyle/>
          <a:p>
            <a:r>
              <a:rPr lang="es-ES" sz="2800" dirty="0" smtClean="0"/>
              <a:t>Un gran  reto: mantener un ambiente de orden y trabajo en el aula</a:t>
            </a:r>
          </a:p>
          <a:p>
            <a:r>
              <a:rPr lang="es-ES" sz="2800" dirty="0" smtClean="0"/>
              <a:t>¿Qué implica atender a la diversidad del grupo?</a:t>
            </a:r>
          </a:p>
          <a:p>
            <a:r>
              <a:rPr lang="es-ES" sz="2800" dirty="0" smtClean="0"/>
              <a:t>¿Qué es lo importante en la comunicación efectiva con los niños de grupo?</a:t>
            </a:r>
          </a:p>
          <a:p>
            <a:r>
              <a:rPr lang="es-ES" sz="2800" dirty="0" smtClean="0"/>
              <a:t>Conocer a profundidad un niño o niña de grupo</a:t>
            </a:r>
          </a:p>
          <a:p>
            <a:r>
              <a:rPr lang="es-ES" sz="2800" dirty="0" smtClean="0"/>
              <a:t>¿Porqué dialogar con los padres y madres de familia?</a:t>
            </a:r>
          </a:p>
          <a:p>
            <a:r>
              <a:rPr lang="es-ES" sz="2800" dirty="0" smtClean="0"/>
              <a:t>Organización de la primera y segunda jornada de observación y práctica docente</a:t>
            </a:r>
          </a:p>
          <a:p>
            <a:r>
              <a:rPr lang="es-ES" sz="2800" dirty="0" smtClean="0"/>
              <a:t>Planeación de las actividades</a:t>
            </a:r>
          </a:p>
          <a:p>
            <a:endParaRPr lang="es-MX" sz="2800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Bloque III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00174"/>
            <a:ext cx="7772400" cy="4714908"/>
          </a:xfrm>
        </p:spPr>
        <p:txBody>
          <a:bodyPr/>
          <a:lstStyle/>
          <a:p>
            <a:pPr>
              <a:buNone/>
            </a:pPr>
            <a:r>
              <a:rPr lang="es-ES_tradnl" sz="3600" b="1" dirty="0" smtClean="0"/>
              <a:t>Desarrollo de las Jornadas de Observación y Práctica Docente</a:t>
            </a:r>
          </a:p>
          <a:p>
            <a:pPr>
              <a:buNone/>
            </a:pPr>
            <a:endParaRPr lang="es-ES_tradnl" sz="3600" b="1" dirty="0"/>
          </a:p>
          <a:p>
            <a:r>
              <a:rPr lang="es-ES_tradnl" dirty="0"/>
              <a:t>Consiste en la realización de las jornadas de observación y práctica, para la cual se plantean recomendaciones que los estudiantes tienen que considerar durante las estancias Infantiles.</a:t>
            </a:r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0"/>
            <a:ext cx="7772400" cy="1143000"/>
          </a:xfrm>
        </p:spPr>
        <p:txBody>
          <a:bodyPr/>
          <a:lstStyle/>
          <a:p>
            <a:r>
              <a:rPr lang="es-ES" dirty="0" smtClean="0"/>
              <a:t>Temas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8" y="1071546"/>
            <a:ext cx="7772400" cy="5429288"/>
          </a:xfrm>
        </p:spPr>
        <p:txBody>
          <a:bodyPr/>
          <a:lstStyle/>
          <a:p>
            <a:r>
              <a:rPr lang="es-ES" sz="2400" dirty="0" smtClean="0"/>
              <a:t>Aplican en un grupo escolar secuencias de actividades didácticas </a:t>
            </a:r>
          </a:p>
          <a:p>
            <a:r>
              <a:rPr lang="es-ES" sz="2400" dirty="0" smtClean="0"/>
              <a:t>Observa el inicio, desarrollo y cierre de cada actividad que realiza la educadora en el jardín de niños</a:t>
            </a:r>
          </a:p>
          <a:p>
            <a:r>
              <a:rPr lang="es-ES" sz="2400" dirty="0" smtClean="0"/>
              <a:t>Seguimiento de caso a dos niños para conocerlos de manera integral</a:t>
            </a:r>
          </a:p>
          <a:p>
            <a:r>
              <a:rPr lang="es-ES" sz="2400" dirty="0" smtClean="0"/>
              <a:t>Apoya las actividades cotidianas incluye periódico mural, ceremonias cívicas y organizar campañas</a:t>
            </a:r>
          </a:p>
          <a:p>
            <a:r>
              <a:rPr lang="es-ES" sz="2400" dirty="0" smtClean="0"/>
              <a:t>Observa reuniones de consejo técnico y juntas con padres de familia</a:t>
            </a:r>
          </a:p>
          <a:p>
            <a:r>
              <a:rPr lang="es-ES" sz="2400" dirty="0" smtClean="0"/>
              <a:t>Ajustan planes de actividades de acuerdo a imprevistos del tiempo, espacio y materiales</a:t>
            </a:r>
          </a:p>
          <a:p>
            <a:endParaRPr lang="es-ES" sz="2400" dirty="0" smtClean="0"/>
          </a:p>
          <a:p>
            <a:endParaRPr lang="es-ES" sz="2400" dirty="0" smtClean="0"/>
          </a:p>
          <a:p>
            <a:endParaRPr lang="es-ES" sz="2400" dirty="0" smtClean="0"/>
          </a:p>
          <a:p>
            <a:pPr>
              <a:buNone/>
            </a:pPr>
            <a:endParaRPr lang="es-ES" sz="2400" dirty="0" smtClean="0"/>
          </a:p>
          <a:p>
            <a:endParaRPr lang="es-MX" sz="2400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66800" y="571480"/>
            <a:ext cx="7772400" cy="5314970"/>
          </a:xfrm>
        </p:spPr>
        <p:txBody>
          <a:bodyPr/>
          <a:lstStyle/>
          <a:p>
            <a:r>
              <a:rPr lang="es-ES" sz="2400" dirty="0" smtClean="0"/>
              <a:t>Recolecta evidencias de trabajo realizados por los niños datos para obtener datos, procedimientos y explicaciones con los niños</a:t>
            </a:r>
          </a:p>
          <a:p>
            <a:r>
              <a:rPr lang="es-ES" sz="2400" dirty="0" smtClean="0"/>
              <a:t>Dialoga con padres de los niños del grupo</a:t>
            </a:r>
          </a:p>
          <a:p>
            <a:r>
              <a:rPr lang="es-ES" sz="2400" dirty="0" smtClean="0"/>
              <a:t>Intercambia opiniones sobre su desempeño docente en el aula y en el jardín de niños.</a:t>
            </a:r>
          </a:p>
          <a:p>
            <a:r>
              <a:rPr lang="es-ES" sz="2400" dirty="0" smtClean="0"/>
              <a:t>Elaborar diario de trabajo, diariamente evaluaciones del grupo, información relevante de seguimiento de caso y los aspectos más relevantes sistematizados de lo sucedido en el aula y jardín de niños </a:t>
            </a:r>
          </a:p>
          <a:p>
            <a:r>
              <a:rPr lang="es-ES" sz="2400" dirty="0" smtClean="0"/>
              <a:t>Diálogo permanente con la educadora para evaluar y asesorar</a:t>
            </a:r>
          </a:p>
          <a:p>
            <a:r>
              <a:rPr lang="es-ES" sz="2400" dirty="0" smtClean="0"/>
              <a:t>Los procesos formativos del alumna y de los niños</a:t>
            </a:r>
            <a:endParaRPr lang="es-MX" sz="2400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Bloque IV</a:t>
            </a:r>
            <a:br>
              <a:rPr lang="es-ES_tradnl"/>
            </a:br>
            <a:endParaRPr lang="es-ES_tradn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214422"/>
            <a:ext cx="7791480" cy="5286412"/>
          </a:xfrm>
        </p:spPr>
        <p:txBody>
          <a:bodyPr/>
          <a:lstStyle/>
          <a:p>
            <a:pPr>
              <a:buNone/>
            </a:pPr>
            <a:r>
              <a:rPr lang="es-ES_tradnl" sz="3600" b="1" dirty="0" smtClean="0"/>
              <a:t>       Análisis de las Jornadas de     Observación y Práctica Docente</a:t>
            </a:r>
            <a:endParaRPr lang="es-ES_tradnl" sz="3600" b="1" dirty="0"/>
          </a:p>
          <a:p>
            <a:r>
              <a:rPr lang="es-ES_tradnl" dirty="0"/>
              <a:t>Es el análisis sistemático de las experiencias obtenidas en el </a:t>
            </a:r>
            <a:r>
              <a:rPr lang="es-ES_tradnl" dirty="0" smtClean="0"/>
              <a:t>Jardín de Niños, </a:t>
            </a:r>
            <a:r>
              <a:rPr lang="es-ES_tradnl" dirty="0"/>
              <a:t>revisión sobre el desempeño y las habilidades que los estudiantes ponen en juego para propiciar el desenvolvimiento de las potencialidades de los niños.</a:t>
            </a:r>
          </a:p>
          <a:p>
            <a:r>
              <a:rPr lang="es-ES_tradnl" dirty="0"/>
              <a:t>Las experiencias varían según la jornada que se acuda.</a:t>
            </a:r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0100" y="285728"/>
            <a:ext cx="7772400" cy="1143000"/>
          </a:xfrm>
        </p:spPr>
        <p:txBody>
          <a:bodyPr/>
          <a:lstStyle/>
          <a:p>
            <a:r>
              <a:rPr lang="es-ES" dirty="0" smtClean="0"/>
              <a:t>Temas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8" y="1285860"/>
            <a:ext cx="7767662" cy="5214974"/>
          </a:xfrm>
        </p:spPr>
        <p:txBody>
          <a:bodyPr/>
          <a:lstStyle/>
          <a:p>
            <a:r>
              <a:rPr lang="es-ES" sz="2600" dirty="0" smtClean="0"/>
              <a:t>Una revisión panorámica de mi trabajo en el aula</a:t>
            </a:r>
          </a:p>
          <a:p>
            <a:r>
              <a:rPr lang="es-ES" sz="2600" dirty="0" smtClean="0"/>
              <a:t>Otros elementos sobre la importancia del análisis de la práctica</a:t>
            </a:r>
          </a:p>
          <a:p>
            <a:r>
              <a:rPr lang="es-ES" sz="2600" dirty="0" smtClean="0"/>
              <a:t>¿Qué otras características de los niños conocimos?</a:t>
            </a:r>
          </a:p>
          <a:p>
            <a:r>
              <a:rPr lang="es-ES" sz="2600" dirty="0" smtClean="0"/>
              <a:t>Revisemos nuestras competencias didácticas</a:t>
            </a:r>
          </a:p>
          <a:p>
            <a:r>
              <a:rPr lang="es-ES" sz="2600" dirty="0" smtClean="0"/>
              <a:t>¿Qué  he aprendido en esta Jornada y qué hacer para la próxima?</a:t>
            </a:r>
          </a:p>
          <a:p>
            <a:r>
              <a:rPr lang="es-ES" sz="2600" dirty="0" smtClean="0"/>
              <a:t>Mi experiencia de trabajo en el aula durante la jornada</a:t>
            </a:r>
          </a:p>
          <a:p>
            <a:r>
              <a:rPr lang="es-ES" sz="2600" dirty="0" smtClean="0"/>
              <a:t>La historia personal de un niño de grupo</a:t>
            </a:r>
          </a:p>
          <a:p>
            <a:r>
              <a:rPr lang="es-ES" sz="2600" dirty="0" smtClean="0"/>
              <a:t>Mi intervención docente durante la jornada</a:t>
            </a:r>
          </a:p>
          <a:p>
            <a:r>
              <a:rPr lang="es-ES" sz="2600" dirty="0" smtClean="0"/>
              <a:t>El carácter integral de la práctica educativa</a:t>
            </a:r>
            <a:endParaRPr lang="es-MX" sz="2600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 b="1"/>
              <a:t>Sugerencias para la evaluación del curso</a:t>
            </a:r>
            <a:r>
              <a:rPr lang="es-ES_tradnl" sz="3600"/>
              <a:t>.</a:t>
            </a:r>
            <a:endParaRPr lang="es-ES_tradnl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295400"/>
            <a:ext cx="7772400" cy="4591050"/>
          </a:xfrm>
        </p:spPr>
        <p:txBody>
          <a:bodyPr/>
          <a:lstStyle/>
          <a:p>
            <a:r>
              <a:rPr lang="es-ES_tradnl" dirty="0"/>
              <a:t>Se hace de manera permanente.</a:t>
            </a:r>
          </a:p>
          <a:p>
            <a:r>
              <a:rPr lang="es-ES_tradnl" dirty="0"/>
              <a:t>Se toman en cuenta los Rasgos del Perfil de Egreso</a:t>
            </a:r>
            <a:r>
              <a:rPr lang="es-ES_tradnl" dirty="0" smtClean="0"/>
              <a:t>.                                                     </a:t>
            </a:r>
            <a:endParaRPr lang="es-ES_tradnl" dirty="0"/>
          </a:p>
          <a:p>
            <a:r>
              <a:rPr lang="es-ES_tradnl" dirty="0" smtClean="0"/>
              <a:t>Examen                                          40%</a:t>
            </a:r>
          </a:p>
          <a:p>
            <a:r>
              <a:rPr lang="es-ES_tradnl" dirty="0" smtClean="0"/>
              <a:t>Trabajos escritos                            20%</a:t>
            </a:r>
          </a:p>
          <a:p>
            <a:r>
              <a:rPr lang="es-ES_tradnl" dirty="0" smtClean="0"/>
              <a:t>Observación y práctica                  30%</a:t>
            </a:r>
          </a:p>
          <a:p>
            <a:r>
              <a:rPr lang="es-ES_tradnl" dirty="0" smtClean="0"/>
              <a:t>Participación, exposición              10%</a:t>
            </a:r>
          </a:p>
          <a:p>
            <a:pPr>
              <a:buFontTx/>
              <a:buNone/>
            </a:pPr>
            <a:r>
              <a:rPr lang="es-ES_tradnl" dirty="0" smtClean="0"/>
              <a:t>  y manejo de material </a:t>
            </a:r>
          </a:p>
          <a:p>
            <a:pPr>
              <a:buFontTx/>
              <a:buNone/>
            </a:pPr>
            <a:r>
              <a:rPr lang="es-ES_tradnl" sz="1800" b="1" dirty="0" smtClean="0"/>
              <a:t>Nota</a:t>
            </a:r>
            <a:r>
              <a:rPr lang="es-ES_tradnl" sz="1600" dirty="0" smtClean="0"/>
              <a:t>: para poder acreditar es necesario contar con un mínimo de asistencia a clase de 85% , con un buena actitud y disponibilidad; en el trabajo, en periodo que no sea de práctica el porcentaje se integra a trabajos escritos en el aula</a:t>
            </a:r>
          </a:p>
          <a:p>
            <a:pPr>
              <a:buNone/>
            </a:pPr>
            <a:r>
              <a:rPr lang="es-ES_tradnl" dirty="0" smtClean="0"/>
              <a:t> </a:t>
            </a:r>
            <a:endParaRPr lang="es-ES_tradnl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0"/>
          <p:cNvGrpSpPr>
            <a:grpSpLocks noGrp="1"/>
          </p:cNvGrpSpPr>
          <p:nvPr>
            <p:ph idx="1"/>
          </p:nvPr>
        </p:nvGrpSpPr>
        <p:grpSpPr bwMode="auto">
          <a:xfrm>
            <a:off x="785786" y="214290"/>
            <a:ext cx="8053414" cy="6353291"/>
            <a:chOff x="113" y="119"/>
            <a:chExt cx="5579" cy="3955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1729" y="346"/>
              <a:ext cx="1825" cy="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b="1" dirty="0">
                  <a:solidFill>
                    <a:srgbClr val="3333CC"/>
                  </a:solidFill>
                </a:rPr>
                <a:t>OBSERVACIÓN </a:t>
              </a:r>
            </a:p>
            <a:p>
              <a:pPr algn="ctr"/>
              <a:r>
                <a:rPr lang="es-MX" b="1" dirty="0">
                  <a:solidFill>
                    <a:srgbClr val="3333CC"/>
                  </a:solidFill>
                </a:rPr>
                <a:t>Y PRÁCTICA DOCENTE IV</a:t>
              </a:r>
              <a:endParaRPr lang="es-ES" b="1" dirty="0">
                <a:solidFill>
                  <a:srgbClr val="3333CC"/>
                </a:solidFill>
              </a:endParaRP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208" y="2074"/>
              <a:ext cx="10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MX" b="1">
                  <a:solidFill>
                    <a:srgbClr val="3333CC"/>
                  </a:solidFill>
                </a:rPr>
                <a:t>ASIGNATURA</a:t>
              </a:r>
            </a:p>
            <a:p>
              <a:pPr algn="ctr"/>
              <a:r>
                <a:rPr lang="es-MX" b="1">
                  <a:solidFill>
                    <a:srgbClr val="3333CC"/>
                  </a:solidFill>
                </a:rPr>
                <a:t>REGIONAL</a:t>
              </a:r>
              <a:endParaRPr lang="es-ES" b="1">
                <a:solidFill>
                  <a:srgbClr val="3333CC"/>
                </a:solidFill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364" y="3185"/>
              <a:ext cx="3425" cy="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MX" b="1">
                  <a:solidFill>
                    <a:srgbClr val="3333CC"/>
                  </a:solidFill>
                </a:rPr>
                <a:t>TALLER DE DISEÑO</a:t>
              </a:r>
            </a:p>
            <a:p>
              <a:pPr algn="ctr"/>
              <a:r>
                <a:rPr lang="es-MX" b="1">
                  <a:solidFill>
                    <a:srgbClr val="3333CC"/>
                  </a:solidFill>
                </a:rPr>
                <a:t>ACTIVIDADES DIDACTICAS II</a:t>
              </a:r>
              <a:endParaRPr lang="es-ES" b="1">
                <a:solidFill>
                  <a:srgbClr val="3333CC"/>
                </a:solidFill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13" y="572"/>
              <a:ext cx="953" cy="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FF6600"/>
                  </a:solidFill>
                </a:rPr>
                <a:t>Niños en situaciones de riesgo </a:t>
              </a:r>
              <a:endParaRPr lang="es-ES" sz="1600" b="1" dirty="0">
                <a:solidFill>
                  <a:srgbClr val="FF6600"/>
                </a:solidFill>
              </a:endParaRP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4059" y="663"/>
              <a:ext cx="163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FF6600"/>
                  </a:solidFill>
                </a:rPr>
                <a:t>Asignatura Regional II</a:t>
              </a:r>
              <a:endParaRPr lang="es-ES" sz="1600" b="1" dirty="0">
                <a:solidFill>
                  <a:srgbClr val="FF6600"/>
                </a:solidFill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052" y="1031"/>
              <a:ext cx="953" cy="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200">
                  <a:solidFill>
                    <a:srgbClr val="0070C0"/>
                  </a:solidFill>
                </a:rPr>
                <a:t>Actividades para el fomento de la salud física y emocional del niño</a:t>
              </a:r>
              <a:endParaRPr lang="es-ES" sz="1200">
                <a:solidFill>
                  <a:srgbClr val="0070C0"/>
                </a:solidFill>
              </a:endParaRP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843" y="3630"/>
              <a:ext cx="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200">
                  <a:solidFill>
                    <a:srgbClr val="000000"/>
                  </a:solidFill>
                </a:rPr>
                <a:t>Impacto y diversidad</a:t>
              </a:r>
              <a:endParaRPr lang="es-ES" sz="1200">
                <a:solidFill>
                  <a:srgbClr val="000000"/>
                </a:solidFill>
              </a:endParaRP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137" y="3113"/>
              <a:ext cx="793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400" b="1">
                  <a:solidFill>
                    <a:srgbClr val="FF0000"/>
                  </a:solidFill>
                </a:rPr>
                <a:t>Entorno Familiar y Social II</a:t>
              </a:r>
              <a:endParaRPr lang="es-ES" sz="1400" b="1">
                <a:solidFill>
                  <a:srgbClr val="FF0000"/>
                </a:solidFill>
              </a:endParaRP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4167" y="3672"/>
              <a:ext cx="862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200" dirty="0">
                  <a:solidFill>
                    <a:srgbClr val="000000"/>
                  </a:solidFill>
                </a:rPr>
                <a:t>Diferentes formas de trabajo</a:t>
              </a:r>
              <a:endParaRPr lang="es-ES" sz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4695" y="3294"/>
              <a:ext cx="816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400" b="1">
                  <a:solidFill>
                    <a:srgbClr val="FF6600"/>
                  </a:solidFill>
                </a:rPr>
                <a:t>Seminario de TSHPE</a:t>
              </a:r>
              <a:endParaRPr lang="es-ES" sz="1400" b="1">
                <a:solidFill>
                  <a:srgbClr val="FF6600"/>
                </a:solidFill>
              </a:endParaRP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 rot="-2414961">
              <a:off x="3272" y="2589"/>
              <a:ext cx="1189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200">
                  <a:solidFill>
                    <a:srgbClr val="000000"/>
                  </a:solidFill>
                </a:rPr>
                <a:t>Metodología por modalidades y estrategias</a:t>
              </a:r>
              <a:endParaRPr lang="es-ES" sz="1200">
                <a:solidFill>
                  <a:srgbClr val="000000"/>
                </a:solidFill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 rot="18497759">
              <a:off x="2563" y="1804"/>
              <a:ext cx="1495" cy="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200" dirty="0">
                  <a:solidFill>
                    <a:srgbClr val="0070C0"/>
                  </a:solidFill>
                </a:rPr>
                <a:t>Adecuación de actividad práctica del contexto de trabajo</a:t>
              </a:r>
              <a:endParaRPr lang="es-ES" sz="1200" dirty="0">
                <a:solidFill>
                  <a:srgbClr val="0070C0"/>
                </a:solidFill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3424" y="119"/>
              <a:ext cx="17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400" b="1">
                  <a:solidFill>
                    <a:srgbClr val="FF0066"/>
                  </a:solidFill>
                </a:rPr>
                <a:t>Contexto Urbano Marginado</a:t>
              </a:r>
              <a:endParaRPr lang="es-ES" sz="1400" b="1">
                <a:solidFill>
                  <a:srgbClr val="FF0066"/>
                </a:solidFill>
              </a:endParaRP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 rot="-5400000">
              <a:off x="-503" y="1945"/>
              <a:ext cx="1769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200">
                  <a:solidFill>
                    <a:srgbClr val="FF0000"/>
                  </a:solidFill>
                </a:rPr>
                <a:t>Hábitos</a:t>
              </a:r>
              <a:endParaRPr lang="es-ES" sz="1200">
                <a:solidFill>
                  <a:srgbClr val="FF0000"/>
                </a:solidFill>
              </a:endParaRPr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2564" y="1186"/>
              <a:ext cx="44" cy="1972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521" y="1117"/>
              <a:ext cx="0" cy="195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5057" y="935"/>
              <a:ext cx="0" cy="1179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H="1" flipV="1">
              <a:off x="1111" y="709"/>
              <a:ext cx="723" cy="32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H="1" flipV="1">
              <a:off x="3346" y="726"/>
              <a:ext cx="759" cy="28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H="1">
              <a:off x="2653" y="935"/>
              <a:ext cx="1815" cy="2224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4467" y="2106"/>
              <a:ext cx="1225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400" b="1">
                  <a:solidFill>
                    <a:srgbClr val="FF6600"/>
                  </a:solidFill>
                </a:rPr>
                <a:t>Gestión Escolar</a:t>
              </a:r>
              <a:endParaRPr lang="es-ES" sz="1400" b="1">
                <a:solidFill>
                  <a:srgbClr val="FF6600"/>
                </a:solidFill>
              </a:endParaRPr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 flipH="1">
              <a:off x="3659" y="2523"/>
              <a:ext cx="1081" cy="707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 flipH="1" flipV="1">
              <a:off x="4076" y="3402"/>
              <a:ext cx="618" cy="28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H="1">
              <a:off x="884" y="3475"/>
              <a:ext cx="771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</p:grp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214290"/>
            <a:ext cx="7772400" cy="1143000"/>
          </a:xfrm>
        </p:spPr>
        <p:txBody>
          <a:bodyPr/>
          <a:lstStyle/>
          <a:p>
            <a:r>
              <a:rPr lang="es-ES" dirty="0" smtClean="0"/>
              <a:t>Materiales a utilizar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8" y="1214422"/>
            <a:ext cx="7772400" cy="5086350"/>
          </a:xfrm>
        </p:spPr>
        <p:txBody>
          <a:bodyPr/>
          <a:lstStyle/>
          <a:p>
            <a:r>
              <a:rPr lang="es-ES" sz="3000" dirty="0" smtClean="0"/>
              <a:t>Plan</a:t>
            </a:r>
          </a:p>
          <a:p>
            <a:r>
              <a:rPr lang="es-ES" sz="3000" dirty="0" smtClean="0"/>
              <a:t>Programa</a:t>
            </a:r>
          </a:p>
          <a:p>
            <a:r>
              <a:rPr lang="es-ES" sz="3000" dirty="0" smtClean="0"/>
              <a:t>Antología</a:t>
            </a:r>
          </a:p>
          <a:p>
            <a:r>
              <a:rPr lang="es-ES" sz="3000" dirty="0" smtClean="0"/>
              <a:t>Recursos tecnológicos y didácticos</a:t>
            </a:r>
          </a:p>
          <a:p>
            <a:r>
              <a:rPr lang="es-ES" sz="3000" dirty="0" smtClean="0"/>
              <a:t>Diario de campo y de la educadora </a:t>
            </a:r>
          </a:p>
          <a:p>
            <a:r>
              <a:rPr lang="es-ES" sz="3000" dirty="0" smtClean="0"/>
              <a:t>seguimiento de caso</a:t>
            </a:r>
          </a:p>
          <a:p>
            <a:r>
              <a:rPr lang="es-ES" sz="3000" dirty="0" smtClean="0"/>
              <a:t>Fichas de evaluación para el grupo y seguimiento de caso</a:t>
            </a:r>
          </a:p>
          <a:p>
            <a:r>
              <a:rPr lang="es-ES" sz="3000" dirty="0" smtClean="0"/>
              <a:t>Recolectar evidencias en físico, audio y /o video</a:t>
            </a:r>
          </a:p>
          <a:p>
            <a:endParaRPr lang="es-ES" sz="3600" dirty="0" smtClean="0"/>
          </a:p>
          <a:p>
            <a:endParaRPr lang="es-MX" sz="3600" dirty="0" smtClean="0"/>
          </a:p>
          <a:p>
            <a:endParaRPr lang="es-MX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Fechas de Evaluación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CENEVAL 12 DE Febrero</a:t>
            </a:r>
          </a:p>
          <a:p>
            <a:r>
              <a:rPr lang="es-ES" sz="2800" dirty="0" smtClean="0"/>
              <a:t>Primer periodo de exámenes bimestrales 5,8,9 y 10 de Marzo</a:t>
            </a:r>
          </a:p>
          <a:p>
            <a:r>
              <a:rPr lang="es-ES" sz="2800" dirty="0" smtClean="0"/>
              <a:t>CENEVAL 16 de Marzo</a:t>
            </a:r>
          </a:p>
          <a:p>
            <a:r>
              <a:rPr lang="es-ES" sz="2800" dirty="0" smtClean="0"/>
              <a:t>CENEVAL 21 de  Abril</a:t>
            </a:r>
          </a:p>
          <a:p>
            <a:r>
              <a:rPr lang="es-ES" sz="2800" dirty="0" smtClean="0"/>
              <a:t>Segundo periodo de exámenes bimestrales</a:t>
            </a:r>
          </a:p>
          <a:p>
            <a:r>
              <a:rPr lang="es-ES" sz="2800" dirty="0" smtClean="0"/>
              <a:t>26 al  28 de Abril</a:t>
            </a:r>
          </a:p>
          <a:p>
            <a:r>
              <a:rPr lang="es-ES" sz="2800" dirty="0" smtClean="0"/>
              <a:t>Junio 14, 15 y 16 exámenes semestrales</a:t>
            </a:r>
          </a:p>
          <a:p>
            <a:r>
              <a:rPr lang="es-ES" sz="2800" dirty="0" smtClean="0"/>
              <a:t>Exámenes extraordinarios del 29 al 30 de Junio</a:t>
            </a:r>
          </a:p>
          <a:p>
            <a:endParaRPr lang="es-MX" sz="2800" dirty="0" smtClean="0"/>
          </a:p>
          <a:p>
            <a:endParaRPr lang="es-MX" sz="2800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5400" dirty="0" smtClean="0"/>
              <a:t>Propósitos</a:t>
            </a:r>
            <a:endParaRPr lang="es-MX" sz="5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1.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      Fortalezcan sus habilidades de observación y reflexión para establecer relaciones entre las actividades didácticas, el ambiente de trabajo y los logros de los niños.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2.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      Continúen desarrollando la competencia para conocer a los niños del grupo y comprendan que ese conocimiento es la base para tomar decisiones en el trabajo docente.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Fechas de jornadas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 observación: </a:t>
            </a:r>
          </a:p>
          <a:p>
            <a:pPr>
              <a:buNone/>
            </a:pPr>
            <a:r>
              <a:rPr lang="es-ES" dirty="0" smtClean="0"/>
              <a:t>    del 24 al 26 de Marzo visita previa y Observación</a:t>
            </a:r>
          </a:p>
          <a:p>
            <a:r>
              <a:rPr lang="es-ES" dirty="0" smtClean="0"/>
              <a:t>De Práctica:</a:t>
            </a:r>
          </a:p>
          <a:p>
            <a:pPr>
              <a:buNone/>
            </a:pPr>
            <a:r>
              <a:rPr lang="es-ES" dirty="0" smtClean="0"/>
              <a:t>  del 10 al 28 de Mayo</a:t>
            </a:r>
            <a:endParaRPr lang="es-MX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357166"/>
            <a:ext cx="7772400" cy="1143000"/>
          </a:xfrm>
        </p:spPr>
        <p:txBody>
          <a:bodyPr/>
          <a:lstStyle/>
          <a:p>
            <a:r>
              <a:rPr lang="es-ES" dirty="0" smtClean="0"/>
              <a:t>Producto final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1285860"/>
            <a:ext cx="7858180" cy="5286412"/>
          </a:xfrm>
        </p:spPr>
        <p:txBody>
          <a:bodyPr/>
          <a:lstStyle/>
          <a:p>
            <a:r>
              <a:rPr lang="es-ES_tradnl" sz="2300" b="1" dirty="0" smtClean="0"/>
              <a:t>1 periodo</a:t>
            </a:r>
            <a:r>
              <a:rPr lang="es-MX" sz="2300" b="1" dirty="0" smtClean="0"/>
              <a:t>         </a:t>
            </a:r>
            <a:r>
              <a:rPr lang="es-ES_tradnl" sz="2300" b="1" dirty="0" smtClean="0"/>
              <a:t>1 -5  Marzo </a:t>
            </a:r>
            <a:endParaRPr lang="es-MX" sz="2300" b="1" dirty="0" smtClean="0"/>
          </a:p>
          <a:p>
            <a:pPr>
              <a:buNone/>
            </a:pPr>
            <a:r>
              <a:rPr lang="es-ES_tradnl" sz="2300" dirty="0" smtClean="0"/>
              <a:t>    “Sistematización y evaluación de la competencia didáctica adquirida. Logros y retos”</a:t>
            </a:r>
            <a:endParaRPr lang="es-MX" sz="2300" dirty="0" smtClean="0"/>
          </a:p>
          <a:p>
            <a:r>
              <a:rPr lang="es-ES_tradnl" sz="2300" b="1" dirty="0" smtClean="0"/>
              <a:t>2 periodo</a:t>
            </a:r>
            <a:r>
              <a:rPr lang="es-MX" sz="2300" b="1" dirty="0" smtClean="0"/>
              <a:t>          </a:t>
            </a:r>
            <a:r>
              <a:rPr lang="es-ES_tradnl" sz="2300" b="1" dirty="0" smtClean="0"/>
              <a:t>26 -10 Abril</a:t>
            </a:r>
            <a:endParaRPr lang="es-MX" sz="2300" b="1" dirty="0" smtClean="0"/>
          </a:p>
          <a:p>
            <a:pPr>
              <a:buNone/>
            </a:pPr>
            <a:r>
              <a:rPr lang="es-ES_tradnl" sz="2300" dirty="0" smtClean="0"/>
              <a:t>       “Preparación y desarrollo de las jornadas de observación y práctica”</a:t>
            </a:r>
            <a:endParaRPr lang="es-MX" sz="2300" dirty="0" smtClean="0"/>
          </a:p>
          <a:p>
            <a:r>
              <a:rPr lang="es-ES_tradnl" sz="2300" b="1" dirty="0" smtClean="0"/>
              <a:t>3 periodo</a:t>
            </a:r>
            <a:r>
              <a:rPr lang="es-MX" sz="2300" b="1" dirty="0" smtClean="0"/>
              <a:t>            </a:t>
            </a:r>
            <a:r>
              <a:rPr lang="es-ES_tradnl" sz="2300" b="1" dirty="0" smtClean="0"/>
              <a:t> del 31 de Mayo al 4 de Junio</a:t>
            </a:r>
            <a:endParaRPr lang="es-MX" sz="2300" b="1" dirty="0" smtClean="0"/>
          </a:p>
          <a:p>
            <a:pPr>
              <a:buNone/>
            </a:pPr>
            <a:r>
              <a:rPr lang="es-ES_tradnl" sz="2300" dirty="0" smtClean="0"/>
              <a:t>       “Análisis de las jornadas de observación y práctica”</a:t>
            </a:r>
            <a:endParaRPr lang="es-MX" sz="2300" dirty="0" smtClean="0"/>
          </a:p>
          <a:p>
            <a:r>
              <a:rPr lang="es-ES_tradnl" sz="2300" b="1" dirty="0" smtClean="0"/>
              <a:t>Trabajo final </a:t>
            </a:r>
            <a:r>
              <a:rPr lang="es-MX" sz="2300" b="1" dirty="0" smtClean="0"/>
              <a:t>         </a:t>
            </a:r>
            <a:r>
              <a:rPr lang="es-ES_tradnl" sz="2300" b="1" dirty="0" smtClean="0"/>
              <a:t>18 al 20 Junio</a:t>
            </a:r>
            <a:endParaRPr lang="es-MX" sz="2300" b="1" dirty="0" smtClean="0"/>
          </a:p>
          <a:p>
            <a:pPr>
              <a:buNone/>
            </a:pPr>
            <a:r>
              <a:rPr lang="es-ES" sz="2300" dirty="0" smtClean="0"/>
              <a:t>       Incorporación de los resultados de todo el proceso de construcción de planificación y aplicación de modalidades y estrategias en los jardines de niños. Integrando las planeaciones y evidencias de las practicas </a:t>
            </a:r>
            <a:endParaRPr lang="es-MX" sz="2300" dirty="0" smtClean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57224" y="500042"/>
            <a:ext cx="7772400" cy="6357958"/>
          </a:xfrm>
        </p:spPr>
        <p:txBody>
          <a:bodyPr/>
          <a:lstStyle/>
          <a:p>
            <a:r>
              <a:rPr lang="es-ES" sz="2800" dirty="0" smtClean="0"/>
              <a:t>El ensayo se desarrollará con base en la realización del trabajo colaborativo en el aula y durante las jornadas de práctica docente en los Jardines de niños entregando tres ejercicios parciales al finalizar cada uno de los periodos de evaluación y calificación. Al cierre del programa deberá integrarse estos tres ejercicios en un documento articulado que refleje una propuesta más sistemática de análisis y propuestas de intervención institucional. A continuación se presentan los temas y las fechas de entrega de cada uno de los ensayos y una breve explicación del ensayo final:</a:t>
            </a:r>
            <a:endParaRPr lang="es-MX" sz="2800" dirty="0" smtClean="0"/>
          </a:p>
          <a:p>
            <a:pPr>
              <a:buNone/>
            </a:pPr>
            <a:endParaRPr lang="es-MX" sz="2800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214290"/>
            <a:ext cx="8058152" cy="1143000"/>
          </a:xfrm>
        </p:spPr>
        <p:txBody>
          <a:bodyPr/>
          <a:lstStyle/>
          <a:p>
            <a:r>
              <a:rPr lang="es-ES" sz="4000" dirty="0" smtClean="0"/>
              <a:t>Habilidades Intelectuales </a:t>
            </a:r>
            <a:r>
              <a:rPr lang="es-ES" sz="4000" dirty="0" smtClean="0">
                <a:hlinkClick r:id="rId3" action="ppaction://hlinksldjump"/>
              </a:rPr>
              <a:t>Específicas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28662" y="1071546"/>
            <a:ext cx="8215338" cy="5572164"/>
          </a:xfrm>
        </p:spPr>
        <p:txBody>
          <a:bodyPr/>
          <a:lstStyle/>
          <a:p>
            <a:r>
              <a:rPr lang="es-MX" sz="2000" b="1" dirty="0" smtClean="0"/>
              <a:t>a)</a:t>
            </a:r>
            <a:r>
              <a:rPr lang="es-MX" sz="2000" dirty="0" smtClean="0"/>
              <a:t> Posee alta capacidad de comprensión del material escrito y tiene el hábito de la lectura; en particular, valora críticamente lo que lee y lo relaciona con la realidad y, especialmente, con su práctica profesional.</a:t>
            </a:r>
          </a:p>
          <a:p>
            <a:r>
              <a:rPr lang="es-MX" sz="2000" b="1" dirty="0" smtClean="0"/>
              <a:t>b)</a:t>
            </a:r>
            <a:r>
              <a:rPr lang="es-MX" sz="2000" dirty="0" smtClean="0"/>
              <a:t> Expresa sus ideas con claridad, sencillez y corrección en forma escrita y oral; en especial, ha desarrollado las capacidades de describir, narrar, explicar y argumentar, adaptándose al desarrollo y características culturales de sus alumnos.</a:t>
            </a:r>
          </a:p>
          <a:p>
            <a:r>
              <a:rPr lang="es-MX" sz="2000" b="1" dirty="0" smtClean="0"/>
              <a:t>c)</a:t>
            </a:r>
            <a:r>
              <a:rPr lang="es-MX" sz="2000" dirty="0" smtClean="0"/>
              <a:t> Plantea, analiza y resuelve problemas, enfrenta desafíos intelectuales generando respuestas propias a partir de sus conocimientos y experiencias. En consecuencia, es capaz de orientar a sus alumnos para que éstos adquieran la capacidad de analizar situaciones y de resolver problemas.</a:t>
            </a:r>
          </a:p>
          <a:p>
            <a:r>
              <a:rPr lang="es-MX" sz="2000" b="1" dirty="0" smtClean="0"/>
              <a:t>d)</a:t>
            </a:r>
            <a:r>
              <a:rPr lang="es-MX" sz="2000" dirty="0" smtClean="0"/>
              <a:t> Tiene disposición y capacidades propicias para la investigación científica: curiosidad, capacidad de observación, método para plantear preguntas y para poner a prueba respuestas, y reflexión crítica. Aplica esas capacidades para mejorar los resultados de su labor educativa.</a:t>
            </a:r>
          </a:p>
          <a:p>
            <a:pPr marL="324000">
              <a:lnSpc>
                <a:spcPts val="2200"/>
              </a:lnSpc>
              <a:spcBef>
                <a:spcPts val="0"/>
              </a:spcBef>
            </a:pPr>
            <a:r>
              <a:rPr lang="es-MX" sz="2000" dirty="0" smtClean="0"/>
              <a:t>Localiza, selecciona y utiliza información de diverso tipo, tanto de fuentes escritas como de material audiovisual, en especial la que necesita para su actividad profesional.</a:t>
            </a:r>
            <a:endParaRPr lang="es-MX" sz="2000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b="1" dirty="0" smtClean="0"/>
              <a:t>Dominio de los propósitos y contenidos básicos de la educación </a:t>
            </a:r>
            <a:r>
              <a:rPr lang="es-MX" sz="3600" b="1" dirty="0" smtClean="0">
                <a:hlinkClick r:id="rId3" action="ppaction://hlinksldjump"/>
              </a:rPr>
              <a:t>preescolar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57224" y="1571612"/>
            <a:ext cx="8286776" cy="5286388"/>
          </a:xfrm>
        </p:spPr>
        <p:txBody>
          <a:bodyPr/>
          <a:lstStyle/>
          <a:p>
            <a:r>
              <a:rPr lang="es-MX" sz="2000" b="1" dirty="0" smtClean="0"/>
              <a:t>a)</a:t>
            </a:r>
            <a:r>
              <a:rPr lang="es-MX" sz="2000" dirty="0" smtClean="0"/>
              <a:t> Reconoce la educación preescolar como un servicio que promueve la democratización de las oportunidades de desarrollo de la población infantil, y que contribuye a compensar las desigualdades culturales y sociales de origen.</a:t>
            </a:r>
          </a:p>
          <a:p>
            <a:r>
              <a:rPr lang="es-MX" sz="2000" b="1" dirty="0" smtClean="0"/>
              <a:t>b)</a:t>
            </a:r>
            <a:r>
              <a:rPr lang="es-MX" sz="2000" dirty="0" smtClean="0"/>
              <a:t> Comprende el significado de los propósitos de la educación preescolar, de los enfoques pedagógicos que sustentan la acción educativa, para propiciar el desarrollo integral y equilibrado de las niñas y los niños e identifica, como uno de los principales aportes de este servicio, el desarrollo de las capacidades cognitivas que son la base del aprendizaje permanente.</a:t>
            </a:r>
          </a:p>
          <a:p>
            <a:r>
              <a:rPr lang="es-MX" sz="2000" b="1" dirty="0" smtClean="0"/>
              <a:t>c)</a:t>
            </a:r>
            <a:r>
              <a:rPr lang="es-MX" sz="2000" dirty="0" smtClean="0"/>
              <a:t> Sabe establecer una correspondencia adecuada entre la naturaleza y grado de complejidad de los propósitos básicos que pretende lograr la educación preescolar, con los procesos cognitivos y el nivel de desarrollo de sus alumnos.</a:t>
            </a:r>
          </a:p>
          <a:p>
            <a:r>
              <a:rPr lang="es-MX" sz="2000" b="1" dirty="0" smtClean="0"/>
              <a:t>d)</a:t>
            </a:r>
            <a:r>
              <a:rPr lang="es-MX" sz="2000" dirty="0" smtClean="0"/>
              <a:t> Reconoce la articulación entre los propósitos de la educación preescolar y los de la educación básica en su conjunto, en particular con los de la primaria.</a:t>
            </a:r>
          </a:p>
          <a:p>
            <a:endParaRPr lang="es-MX" sz="2000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0"/>
            <a:ext cx="7772400" cy="1143000"/>
          </a:xfrm>
        </p:spPr>
        <p:txBody>
          <a:bodyPr/>
          <a:lstStyle/>
          <a:p>
            <a:r>
              <a:rPr lang="es-MX" b="1" dirty="0" smtClean="0"/>
              <a:t>Competencias didácticas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28662" y="1142984"/>
            <a:ext cx="8001056" cy="5429288"/>
          </a:xfrm>
        </p:spPr>
        <p:txBody>
          <a:bodyPr/>
          <a:lstStyle/>
          <a:p>
            <a:r>
              <a:rPr lang="es-MX" sz="2000" b="1" dirty="0" smtClean="0">
                <a:hlinkClick r:id="rId3" action="ppaction://hlinksldjump"/>
              </a:rPr>
              <a:t>a)</a:t>
            </a:r>
            <a:r>
              <a:rPr lang="es-MX" sz="2000" dirty="0" smtClean="0"/>
              <a:t> Sabe diseñar, organizar y poner en práctica estrategias y actividades didácticas adecuadas al desarrollo de los alumnos, así como a las características sociales y culturales de éstos y de su entorno familiar, con el fin de que los educandos alcancen los propósitos de conocimiento, de desarrollo de habilidades y de formación </a:t>
            </a:r>
            <a:r>
              <a:rPr lang="es-MX" sz="2000" dirty="0" err="1" smtClean="0"/>
              <a:t>valoral</a:t>
            </a:r>
            <a:r>
              <a:rPr lang="es-MX" sz="2000" dirty="0" smtClean="0"/>
              <a:t> que promueve la educación preescolar.</a:t>
            </a:r>
          </a:p>
          <a:p>
            <a:r>
              <a:rPr lang="es-MX" sz="2000" b="1" dirty="0" smtClean="0"/>
              <a:t>b)</a:t>
            </a:r>
            <a:r>
              <a:rPr lang="es-MX" sz="2000" dirty="0" smtClean="0"/>
              <a:t> Reconoce las diferencias individuales de los educandos que influyen en los procesos de aprendizaje y aplica estrategias didácticas para estimularlos; en especial, es capaz de favorecer el aprendizaje de los niños en condiciones familiares y sociales particularmente difíciles.</a:t>
            </a:r>
          </a:p>
          <a:p>
            <a:r>
              <a:rPr lang="es-MX" sz="2000" b="1" dirty="0" smtClean="0"/>
              <a:t>c)</a:t>
            </a:r>
            <a:r>
              <a:rPr lang="es-MX" sz="2000" dirty="0" smtClean="0"/>
              <a:t> Es capaz de establecer un clima de relación en el grupo, que favorece actitudes de confianza, autoestima, respeto, orden, creatividad, curiosidad y placer por el estudio, así como el fortalecimiento de la autonomía de los educandos.</a:t>
            </a:r>
          </a:p>
          <a:p>
            <a:r>
              <a:rPr lang="es-MX" sz="2000" b="1" dirty="0" smtClean="0"/>
              <a:t>d)</a:t>
            </a:r>
            <a:r>
              <a:rPr lang="es-MX" sz="2000" dirty="0" smtClean="0"/>
              <a:t> Reconoce el valor pedagógico del juego y lo utiliza en su trabajo cotidiano como un recurso que promueve el desarrollo de aprendizajes, habilidades, actitudes y valores.</a:t>
            </a:r>
          </a:p>
          <a:p>
            <a:endParaRPr lang="es-MX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28662" y="571480"/>
            <a:ext cx="8001056" cy="6072230"/>
          </a:xfrm>
        </p:spPr>
        <p:txBody>
          <a:bodyPr/>
          <a:lstStyle/>
          <a:p>
            <a:r>
              <a:rPr lang="es-MX" sz="2400" b="1" dirty="0" smtClean="0">
                <a:hlinkClick r:id="rId3" action="ppaction://hlinksldjump"/>
              </a:rPr>
              <a:t>e)</a:t>
            </a:r>
            <a:r>
              <a:rPr lang="es-MX" sz="2400" dirty="0" smtClean="0"/>
              <a:t> Identifica las necesidades especiales de educación que pueden presentar algunos de sus alumnos, las atiende, si es posible, mediante propuestas didácticas particulares y sabe dónde obtener orientación y apoyo para hacerlo.</a:t>
            </a:r>
          </a:p>
          <a:p>
            <a:r>
              <a:rPr lang="es-MX" sz="2400" b="1" dirty="0" smtClean="0"/>
              <a:t>f)</a:t>
            </a:r>
            <a:r>
              <a:rPr lang="es-MX" sz="2400" dirty="0" smtClean="0"/>
              <a:t> Conoce y aplica distintas estrategias para valorar los logros que alcancen los niños y la calidad de su desempeño docente. A partir de la evaluación, tiene la disposición de modificar los procedimientos didácticos que aplica.</a:t>
            </a:r>
          </a:p>
          <a:p>
            <a:r>
              <a:rPr lang="es-MX" sz="2400" b="1" dirty="0" smtClean="0"/>
              <a:t>g)</a:t>
            </a:r>
            <a:r>
              <a:rPr lang="es-MX" sz="2400" dirty="0" smtClean="0"/>
              <a:t> Aprovecha los recursos que ofrece el entorno de la escuela con creatividad, flexibilidad y propósitos claros para promover el aprendizaje de los niños.</a:t>
            </a:r>
          </a:p>
          <a:p>
            <a:r>
              <a:rPr lang="es-MX" sz="2400" dirty="0" smtClean="0"/>
              <a:t>Es capaz de seleccionar y diseñar materiales congruentes con el enfoque y los propósitos de la educación preescolar, en particular distingue los que propician el interés, la curiosidad y el desarrollo de las capacidades de los niños, de aquellos que carecen de sentido pedagógico.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500042"/>
            <a:ext cx="7772400" cy="5929354"/>
          </a:xfrm>
        </p:spPr>
        <p:txBody>
          <a:bodyPr/>
          <a:lstStyle/>
          <a:p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3. 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     Amplíen los conocimientos y fortalezcan las habilidades para preparar, desarrollar y evaluar las actividades didácticas tendientes al desenvolvimiento de las potencialidades de los niños.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4.  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    Reconozcan los avances y retos en el desarrollo de su competencia didáctica, así como las acciones que permiten atender esos retos.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5.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      Valoren el análisis y la reflexión sobre la práctica como habilidades intelectuales que permiten el mejoramiento constante del desempeño docente. 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285728"/>
            <a:ext cx="7772400" cy="1643074"/>
          </a:xfrm>
        </p:spPr>
        <p:txBody>
          <a:bodyPr/>
          <a:lstStyle/>
          <a:p>
            <a:r>
              <a:rPr lang="es-ES_tradnl" sz="5400" dirty="0"/>
              <a:t>Organización de los contenidos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38" y="2357430"/>
            <a:ext cx="7772400" cy="2500330"/>
          </a:xfrm>
        </p:spPr>
        <p:txBody>
          <a:bodyPr/>
          <a:lstStyle/>
          <a:p>
            <a:r>
              <a:rPr lang="es-ES_tradnl" sz="4000" dirty="0"/>
              <a:t>Los 4 bloques son destinados a apoyar los distintos momentos de observación y práctica, a la preparación, el desarrollo y el análisis de la experiencia.</a:t>
            </a:r>
          </a:p>
          <a:p>
            <a:endParaRPr lang="es-ES_tradnl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Competencias </a:t>
            </a:r>
            <a:r>
              <a:rPr lang="es-ES_tradnl" dirty="0"/>
              <a:t>que Desarrolla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295400"/>
            <a:ext cx="7772400" cy="5062558"/>
          </a:xfrm>
        </p:spPr>
        <p:txBody>
          <a:bodyPr/>
          <a:lstStyle/>
          <a:p>
            <a:pPr>
              <a:buNone/>
            </a:pPr>
            <a:endParaRPr lang="es-ES_tradnl" dirty="0" smtClean="0"/>
          </a:p>
          <a:p>
            <a:r>
              <a:rPr lang="es-ES_tradnl" b="1" dirty="0" smtClean="0"/>
              <a:t>1. </a:t>
            </a:r>
            <a:r>
              <a:rPr lang="es-ES_tradnl" b="1" dirty="0" smtClean="0">
                <a:hlinkClick r:id="rId3" action="ppaction://hlinksldjump"/>
              </a:rPr>
              <a:t>Habilidades</a:t>
            </a:r>
            <a:r>
              <a:rPr lang="es-ES_tradnl" b="1" dirty="0" smtClean="0"/>
              <a:t> intelectuales específicas</a:t>
            </a:r>
            <a:endParaRPr lang="es-MX" b="1" dirty="0" smtClean="0"/>
          </a:p>
          <a:p>
            <a:pPr>
              <a:buNone/>
            </a:pPr>
            <a:r>
              <a:rPr lang="es-ES_tradnl" b="1" dirty="0" smtClean="0"/>
              <a:t>       a) b) c) d) e)  </a:t>
            </a:r>
            <a:endParaRPr lang="es-MX" b="1" dirty="0" smtClean="0"/>
          </a:p>
          <a:p>
            <a:r>
              <a:rPr lang="es-ES_tradnl" b="1" dirty="0" smtClean="0"/>
              <a:t>2. </a:t>
            </a:r>
            <a:r>
              <a:rPr lang="es-ES_tradnl" b="1" dirty="0" smtClean="0">
                <a:hlinkClick r:id="rId4" action="ppaction://hlinksldjump"/>
              </a:rPr>
              <a:t>Dominio </a:t>
            </a:r>
            <a:r>
              <a:rPr lang="es-ES_tradnl" b="1" dirty="0" smtClean="0"/>
              <a:t>de los propósitos y contenidos básicos de la educación preescolar</a:t>
            </a:r>
            <a:endParaRPr lang="es-MX" b="1" dirty="0" smtClean="0"/>
          </a:p>
          <a:p>
            <a:pPr>
              <a:buNone/>
            </a:pPr>
            <a:r>
              <a:rPr lang="es-ES_tradnl" b="1" dirty="0" smtClean="0"/>
              <a:t>       a) b) c) d) </a:t>
            </a:r>
            <a:endParaRPr lang="es-MX" b="1" dirty="0" smtClean="0"/>
          </a:p>
          <a:p>
            <a:r>
              <a:rPr lang="es-ES_tradnl" b="1" dirty="0" smtClean="0">
                <a:hlinkClick r:id="rId5" action="ppaction://hlinksldjump"/>
              </a:rPr>
              <a:t>Competencias</a:t>
            </a:r>
            <a:r>
              <a:rPr lang="es-ES_tradnl" b="1" dirty="0" smtClean="0"/>
              <a:t> </a:t>
            </a:r>
            <a:r>
              <a:rPr lang="es-ES_tradnl" b="1" dirty="0" smtClean="0">
                <a:hlinkClick r:id="rId6" action="ppaction://hlinksldjump"/>
              </a:rPr>
              <a:t>didácticas </a:t>
            </a:r>
            <a:endParaRPr lang="es-MX" b="1" dirty="0" smtClean="0"/>
          </a:p>
          <a:p>
            <a:pPr>
              <a:buNone/>
            </a:pPr>
            <a:r>
              <a:rPr lang="es-ES_tradnl" b="1" dirty="0" smtClean="0"/>
              <a:t>      a) b) c) d) e) f) g) h) </a:t>
            </a:r>
            <a:endParaRPr lang="es-MX" b="1" dirty="0" smtClean="0"/>
          </a:p>
          <a:p>
            <a:endParaRPr lang="es-ES_tradnl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dirty="0" smtClean="0"/>
              <a:t>Asignaturas que anteceden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800" dirty="0" smtClean="0"/>
              <a:t>Observación y práctica docente III Y Taller de Diseño de Actividades Didácticas I    </a:t>
            </a:r>
          </a:p>
          <a:p>
            <a:pPr>
              <a:buNone/>
            </a:pPr>
            <a:r>
              <a:rPr lang="es-MX" sz="2800" dirty="0" smtClean="0"/>
              <a:t>                  Asignaturas  subsecuentes</a:t>
            </a:r>
          </a:p>
          <a:p>
            <a:pPr>
              <a:buNone/>
            </a:pPr>
            <a:r>
              <a:rPr lang="es-MX" sz="2800" dirty="0" smtClean="0"/>
              <a:t>Seminario </a:t>
            </a:r>
          </a:p>
          <a:p>
            <a:pPr>
              <a:buNone/>
            </a:pPr>
            <a:endParaRPr lang="es-MX" sz="2800" dirty="0" smtClean="0"/>
          </a:p>
          <a:p>
            <a:pPr>
              <a:buNone/>
            </a:pPr>
            <a:r>
              <a:rPr lang="es-MX" sz="2800" dirty="0" smtClean="0"/>
              <a:t>                 Asignaturas  con las que se relaciona</a:t>
            </a:r>
          </a:p>
          <a:p>
            <a:pPr algn="just">
              <a:buNone/>
            </a:pPr>
            <a:r>
              <a:rPr lang="es-MX" sz="2800" dirty="0" smtClean="0"/>
              <a:t>Asignatura Regional II, Taller de Diseño de Actividades Didácticas II, Entorno  Familiar, Social II y con Gestión Escolar                                                               </a:t>
            </a:r>
            <a:r>
              <a:rPr lang="es-MX" dirty="0" smtClean="0"/>
              <a:t>                                                                  </a:t>
            </a:r>
            <a:endParaRPr lang="es-ES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00050"/>
            <a:ext cx="7772400" cy="514350"/>
          </a:xfrm>
        </p:spPr>
        <p:txBody>
          <a:bodyPr/>
          <a:lstStyle/>
          <a:p>
            <a:r>
              <a:rPr lang="es-ES_tradnl"/>
              <a:t> Bloque 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066800"/>
            <a:ext cx="7772400" cy="5576910"/>
          </a:xfrm>
        </p:spPr>
        <p:txBody>
          <a:bodyPr/>
          <a:lstStyle/>
          <a:p>
            <a:pPr>
              <a:buNone/>
            </a:pPr>
            <a:r>
              <a:rPr lang="es-ES_tradnl" sz="3600" b="1" dirty="0" smtClean="0"/>
              <a:t>Sistematización y Evaluación de la competencia didáctica adquirida. Logros y retos.</a:t>
            </a:r>
            <a:endParaRPr lang="es-ES_tradnl" sz="3600" b="1" dirty="0"/>
          </a:p>
          <a:p>
            <a:r>
              <a:rPr lang="es-ES_tradnl" dirty="0"/>
              <a:t>Sistematizar los aprendizajes de las estudiantes en relación con el propósito de que identifiquen sus logros y sus retos en la formación profesional. En cuanto al desarrollo o adquisición de habilidades, conocimientos y actitudes para trabajar con los niños.</a:t>
            </a:r>
          </a:p>
          <a:p>
            <a:endParaRPr lang="es-ES_tradnl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Temas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4000" dirty="0" smtClean="0"/>
              <a:t>Mi formación docente: una mirada retrospectiva</a:t>
            </a:r>
          </a:p>
          <a:p>
            <a:r>
              <a:rPr lang="es-ES" sz="4000" dirty="0" smtClean="0"/>
              <a:t>¿Qué hemos aprendido al trabajar con grupos de niños?</a:t>
            </a:r>
          </a:p>
          <a:p>
            <a:r>
              <a:rPr lang="es-ES" sz="4000" dirty="0" smtClean="0"/>
              <a:t>Logro y retos en mi formación docente</a:t>
            </a:r>
            <a:endParaRPr lang="es-MX" sz="4000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Bloque II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28736"/>
            <a:ext cx="7720042" cy="4457714"/>
          </a:xfrm>
        </p:spPr>
        <p:txBody>
          <a:bodyPr/>
          <a:lstStyle/>
          <a:p>
            <a:pPr>
              <a:buNone/>
            </a:pPr>
            <a:r>
              <a:rPr lang="es-ES_tradnl" sz="3600" b="1" dirty="0" smtClean="0"/>
              <a:t>Preparación de las jornadas de Observación y Práctica Docente</a:t>
            </a:r>
            <a:endParaRPr lang="es-ES_tradnl" sz="3600" b="1" dirty="0"/>
          </a:p>
          <a:p>
            <a:r>
              <a:rPr lang="es-ES_tradnl" sz="3000" dirty="0"/>
              <a:t>Mantener un ambiente de orden y trabajo el la sala</a:t>
            </a:r>
          </a:p>
          <a:p>
            <a:r>
              <a:rPr lang="es-ES_tradnl" sz="3000" dirty="0"/>
              <a:t>Que implica atender a la diversidad del grupo</a:t>
            </a:r>
          </a:p>
          <a:p>
            <a:r>
              <a:rPr lang="es-ES_tradnl" sz="3000" dirty="0"/>
              <a:t>Que es lo importante en la comunicación efectiva con los niños del grupo.</a:t>
            </a:r>
          </a:p>
          <a:p>
            <a:r>
              <a:rPr lang="es-ES_tradnl" sz="3000" dirty="0"/>
              <a:t>Conocer a profundidad a un niño o niña de grupo</a:t>
            </a:r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oc de notas.pot">
  <a:themeElements>
    <a:clrScheme name="Bloc de notas.pot 2">
      <a:dk1>
        <a:srgbClr val="000000"/>
      </a:dk1>
      <a:lt1>
        <a:srgbClr val="FFFFFF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FFFFF"/>
      </a:accent3>
      <a:accent4>
        <a:srgbClr val="000000"/>
      </a:accent4>
      <a:accent5>
        <a:srgbClr val="CDDBB9"/>
      </a:accent5>
      <a:accent6>
        <a:srgbClr val="3086A5"/>
      </a:accent6>
      <a:hlink>
        <a:srgbClr val="9191E1"/>
      </a:hlink>
      <a:folHlink>
        <a:srgbClr val="CC9864"/>
      </a:folHlink>
    </a:clrScheme>
    <a:fontScheme name="Bloc de notas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oc de notas.pot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oc de notas.pot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oc de notas.po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oc de notas.pot 4">
        <a:dk1>
          <a:srgbClr val="000066"/>
        </a:dk1>
        <a:lt1>
          <a:srgbClr val="FDEDFD"/>
        </a:lt1>
        <a:dk2>
          <a:srgbClr val="221304"/>
        </a:dk2>
        <a:lt2>
          <a:srgbClr val="F3D9F3"/>
        </a:lt2>
        <a:accent1>
          <a:srgbClr val="A1BD69"/>
        </a:accent1>
        <a:accent2>
          <a:srgbClr val="3694B6"/>
        </a:accent2>
        <a:accent3>
          <a:srgbClr val="FEF4FE"/>
        </a:accent3>
        <a:accent4>
          <a:srgbClr val="000056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oc de notas.pot 5">
        <a:dk1>
          <a:srgbClr val="000000"/>
        </a:dk1>
        <a:lt1>
          <a:srgbClr val="EBF6FD"/>
        </a:lt1>
        <a:dk2>
          <a:srgbClr val="221304"/>
        </a:dk2>
        <a:lt2>
          <a:srgbClr val="CCECFF"/>
        </a:lt2>
        <a:accent1>
          <a:srgbClr val="A1BD69"/>
        </a:accent1>
        <a:accent2>
          <a:srgbClr val="3694B6"/>
        </a:accent2>
        <a:accent3>
          <a:srgbClr val="F3FAFE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Office\Plantillas\Diseños de presentaciones\Bloc de notas.pot</Template>
  <TotalTime>806</TotalTime>
  <Words>1171</Words>
  <Application>Microsoft PowerPoint</Application>
  <PresentationFormat>Presentación en pantalla (4:3)</PresentationFormat>
  <Paragraphs>161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Bloc de notas.pot</vt:lpstr>
      <vt:lpstr>Observación  y Práctica Docente IV</vt:lpstr>
      <vt:lpstr>Propósitos</vt:lpstr>
      <vt:lpstr>Diapositiva 3</vt:lpstr>
      <vt:lpstr>Organización de los contenidos</vt:lpstr>
      <vt:lpstr>Competencias que Desarrolla</vt:lpstr>
      <vt:lpstr>Asignaturas que anteceden</vt:lpstr>
      <vt:lpstr> Bloque I</vt:lpstr>
      <vt:lpstr>Temas </vt:lpstr>
      <vt:lpstr>Bloque II</vt:lpstr>
      <vt:lpstr>Temas </vt:lpstr>
      <vt:lpstr>Bloque III</vt:lpstr>
      <vt:lpstr>Temas </vt:lpstr>
      <vt:lpstr>Diapositiva 13</vt:lpstr>
      <vt:lpstr>Bloque IV </vt:lpstr>
      <vt:lpstr>Temas </vt:lpstr>
      <vt:lpstr>Sugerencias para la evaluación del curso.</vt:lpstr>
      <vt:lpstr>Diapositiva 17</vt:lpstr>
      <vt:lpstr>Materiales a utilizar</vt:lpstr>
      <vt:lpstr>Fechas de Evaluación</vt:lpstr>
      <vt:lpstr>Fechas de jornadas</vt:lpstr>
      <vt:lpstr>Producto final</vt:lpstr>
      <vt:lpstr>Diapositiva 22</vt:lpstr>
      <vt:lpstr>Habilidades Intelectuales Específicas</vt:lpstr>
      <vt:lpstr>Dominio de los propósitos y contenidos básicos de la educación preescolar</vt:lpstr>
      <vt:lpstr>Competencias didácticas</vt:lpstr>
      <vt:lpstr>Diapositiva 26</vt:lpstr>
    </vt:vector>
  </TitlesOfParts>
  <Company>LIC. ARTURO GARCIA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Encuadre Obs. Y Prác. Doc. IV</dc:title>
  <dc:creator>LIC. ARTURO GARCIA</dc:creator>
  <cp:lastModifiedBy>comp</cp:lastModifiedBy>
  <cp:revision>67</cp:revision>
  <dcterms:created xsi:type="dcterms:W3CDTF">2008-02-02T06:31:35Z</dcterms:created>
  <dcterms:modified xsi:type="dcterms:W3CDTF">2012-02-01T14:50:34Z</dcterms:modified>
</cp:coreProperties>
</file>